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1">
  <p:sldMasterIdLst>
    <p:sldMasterId id="2147483648" r:id="rId1"/>
  </p:sldMasterIdLst>
  <p:notesMasterIdLst>
    <p:notesMasterId r:id="rId135"/>
  </p:notesMasterIdLst>
  <p:handoutMasterIdLst>
    <p:handoutMasterId r:id="rId136"/>
  </p:handoutMasterIdLst>
  <p:sldIdLst>
    <p:sldId id="256" r:id="rId2"/>
    <p:sldId id="325" r:id="rId3"/>
    <p:sldId id="292"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6" r:id="rId37"/>
    <p:sldId id="288" r:id="rId38"/>
    <p:sldId id="290" r:id="rId39"/>
    <p:sldId id="327" r:id="rId40"/>
    <p:sldId id="328" r:id="rId41"/>
    <p:sldId id="329" r:id="rId42"/>
    <p:sldId id="330" r:id="rId43"/>
    <p:sldId id="331" r:id="rId44"/>
    <p:sldId id="332" r:id="rId45"/>
    <p:sldId id="257"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47" r:id="rId61"/>
    <p:sldId id="348" r:id="rId62"/>
    <p:sldId id="349" r:id="rId63"/>
    <p:sldId id="350" r:id="rId64"/>
    <p:sldId id="352" r:id="rId65"/>
    <p:sldId id="353" r:id="rId66"/>
    <p:sldId id="354" r:id="rId67"/>
    <p:sldId id="355" r:id="rId68"/>
    <p:sldId id="356" r:id="rId69"/>
    <p:sldId id="357" r:id="rId70"/>
    <p:sldId id="358" r:id="rId71"/>
    <p:sldId id="359" r:id="rId72"/>
    <p:sldId id="360" r:id="rId73"/>
    <p:sldId id="361" r:id="rId74"/>
    <p:sldId id="362" r:id="rId75"/>
    <p:sldId id="364" r:id="rId76"/>
    <p:sldId id="365" r:id="rId77"/>
    <p:sldId id="366" r:id="rId78"/>
    <p:sldId id="367" r:id="rId79"/>
    <p:sldId id="261" r:id="rId80"/>
    <p:sldId id="286" r:id="rId81"/>
    <p:sldId id="285" r:id="rId82"/>
    <p:sldId id="287" r:id="rId83"/>
    <p:sldId id="291" r:id="rId84"/>
    <p:sldId id="369" r:id="rId85"/>
    <p:sldId id="370" r:id="rId86"/>
    <p:sldId id="371" r:id="rId87"/>
    <p:sldId id="372" r:id="rId88"/>
    <p:sldId id="373" r:id="rId89"/>
    <p:sldId id="374" r:id="rId90"/>
    <p:sldId id="375" r:id="rId91"/>
    <p:sldId id="376" r:id="rId92"/>
    <p:sldId id="377" r:id="rId93"/>
    <p:sldId id="378" r:id="rId94"/>
    <p:sldId id="379" r:id="rId95"/>
    <p:sldId id="380" r:id="rId96"/>
    <p:sldId id="381" r:id="rId97"/>
    <p:sldId id="382" r:id="rId98"/>
    <p:sldId id="383" r:id="rId99"/>
    <p:sldId id="384" r:id="rId100"/>
    <p:sldId id="385" r:id="rId101"/>
    <p:sldId id="386" r:id="rId102"/>
    <p:sldId id="387" r:id="rId103"/>
    <p:sldId id="388" r:id="rId104"/>
    <p:sldId id="389" r:id="rId105"/>
    <p:sldId id="390" r:id="rId106"/>
    <p:sldId id="391" r:id="rId107"/>
    <p:sldId id="392" r:id="rId108"/>
    <p:sldId id="393" r:id="rId109"/>
    <p:sldId id="394" r:id="rId110"/>
    <p:sldId id="396" r:id="rId111"/>
    <p:sldId id="397" r:id="rId112"/>
    <p:sldId id="405" r:id="rId113"/>
    <p:sldId id="398" r:id="rId114"/>
    <p:sldId id="399" r:id="rId115"/>
    <p:sldId id="400" r:id="rId116"/>
    <p:sldId id="401" r:id="rId117"/>
    <p:sldId id="402" r:id="rId118"/>
    <p:sldId id="403" r:id="rId119"/>
    <p:sldId id="404" r:id="rId120"/>
    <p:sldId id="406" r:id="rId121"/>
    <p:sldId id="407" r:id="rId122"/>
    <p:sldId id="408" r:id="rId123"/>
    <p:sldId id="409" r:id="rId124"/>
    <p:sldId id="410" r:id="rId125"/>
    <p:sldId id="411" r:id="rId126"/>
    <p:sldId id="412" r:id="rId127"/>
    <p:sldId id="413" r:id="rId128"/>
    <p:sldId id="414" r:id="rId129"/>
    <p:sldId id="415" r:id="rId130"/>
    <p:sldId id="416" r:id="rId131"/>
    <p:sldId id="351" r:id="rId132"/>
    <p:sldId id="363" r:id="rId133"/>
    <p:sldId id="368" r:id="rId134"/>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9E3"/>
    <a:srgbClr val="90FF21"/>
    <a:srgbClr val="F6A4E6"/>
    <a:srgbClr val="EF0A09"/>
    <a:srgbClr val="B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93801" autoAdjust="0"/>
  </p:normalViewPr>
  <p:slideViewPr>
    <p:cSldViewPr>
      <p:cViewPr>
        <p:scale>
          <a:sx n="100" d="100"/>
          <a:sy n="100" d="100"/>
        </p:scale>
        <p:origin x="426" y="72"/>
      </p:cViewPr>
      <p:guideLst>
        <p:guide pos="3840"/>
        <p:guide orient="horz" pos="2160"/>
      </p:guideLst>
    </p:cSldViewPr>
  </p:slideViewPr>
  <p:notesTextViewPr>
    <p:cViewPr>
      <p:scale>
        <a:sx n="1" d="1"/>
        <a:sy n="1" d="1"/>
      </p:scale>
      <p:origin x="0" y="0"/>
    </p:cViewPr>
  </p:notesTextViewPr>
  <p:notesViewPr>
    <p:cSldViewPr showGuides="1">
      <p:cViewPr varScale="1">
        <p:scale>
          <a:sx n="80" d="100"/>
          <a:sy n="80" d="100"/>
        </p:scale>
        <p:origin x="3204" y="11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6A50CBC-8F27-4571-9CF4-87917B3DA01C}" type="datetime1">
              <a:rPr lang="ru-RU" smtClean="0"/>
              <a:t>03.03.2022</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E861E8E-D392-497B-BB21-122DD7C27CF3}" type="slidenum">
              <a:rPr lang="ru-RU" smtClean="0"/>
              <a:t>‹#›</a:t>
            </a:fld>
            <a:endParaRPr lang="ru-RU" dirty="0"/>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871763A-5E33-45E3-A8F2-56DFE0C2155C}" type="datetime1">
              <a:rPr lang="ru-RU" noProof="0" smtClean="0"/>
              <a:t>03.03.2022</a:t>
            </a:fld>
            <a:endParaRPr lang="ru-RU" noProof="0"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55D449-B875-4B8D-8E66-224D27E54C9A}" type="slidenum">
              <a:rPr lang="ru-RU" noProof="0" smtClean="0"/>
              <a:t>‹#›</a:t>
            </a:fld>
            <a:endParaRPr lang="ru-RU" noProof="0" dirty="0"/>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1</a:t>
            </a:fld>
            <a:endParaRPr lang="ru-RU" noProof="0" dirty="0"/>
          </a:p>
        </p:txBody>
      </p:sp>
    </p:spTree>
    <p:extLst>
      <p:ext uri="{BB962C8B-B14F-4D97-AF65-F5344CB8AC3E}">
        <p14:creationId xmlns:p14="http://schemas.microsoft.com/office/powerpoint/2010/main" val="323573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45</a:t>
            </a:fld>
            <a:endParaRPr lang="ru-RU" noProof="0" dirty="0"/>
          </a:p>
        </p:txBody>
      </p:sp>
    </p:spTree>
    <p:extLst>
      <p:ext uri="{BB962C8B-B14F-4D97-AF65-F5344CB8AC3E}">
        <p14:creationId xmlns:p14="http://schemas.microsoft.com/office/powerpoint/2010/main" val="3293576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79</a:t>
            </a:fld>
            <a:endParaRPr lang="ru-RU" noProof="0" dirty="0"/>
          </a:p>
        </p:txBody>
      </p:sp>
    </p:spTree>
    <p:extLst>
      <p:ext uri="{BB962C8B-B14F-4D97-AF65-F5344CB8AC3E}">
        <p14:creationId xmlns:p14="http://schemas.microsoft.com/office/powerpoint/2010/main" val="2294293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26225" y="1828800"/>
            <a:ext cx="4098175" cy="3177380"/>
          </a:xfrm>
        </p:spPr>
        <p:txBody>
          <a:bodyPr rtlCol="0" anchor="b">
            <a:normAutofit/>
          </a:bodyPr>
          <a:lstStyle>
            <a:lvl1pPr algn="l" rtl="0">
              <a:lnSpc>
                <a:spcPct val="80000"/>
              </a:lnSpc>
              <a:defRPr sz="5400">
                <a:solidFill>
                  <a:schemeClr val="accent1"/>
                </a:solidFill>
              </a:defRPr>
            </a:lvl1pPr>
          </a:lstStyle>
          <a:p>
            <a:pPr rtl="0"/>
            <a:r>
              <a:rPr lang="ru-RU" noProof="0"/>
              <a:t>Образец заголовка</a:t>
            </a:r>
            <a:endParaRPr lang="ru-RU" noProof="0" dirty="0"/>
          </a:p>
        </p:txBody>
      </p:sp>
      <p:sp>
        <p:nvSpPr>
          <p:cNvPr id="3" name="Подзаголовок 2"/>
          <p:cNvSpPr>
            <a:spLocks noGrp="1"/>
          </p:cNvSpPr>
          <p:nvPr>
            <p:ph type="subTitle" idx="1"/>
          </p:nvPr>
        </p:nvSpPr>
        <p:spPr>
          <a:xfrm>
            <a:off x="626225" y="5181600"/>
            <a:ext cx="4098175" cy="685800"/>
          </a:xfrm>
        </p:spPr>
        <p:txBody>
          <a:bodyPr rtlCol="0">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pic>
        <p:nvPicPr>
          <p:cNvPr id="7" name="Рисунок 6" descr="Линия электрокардиограммы"/>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rtl="0">
              <a:defRPr/>
            </a:lvl1pPr>
          </a:lstStyle>
          <a:p>
            <a:pPr rtl="0"/>
            <a:r>
              <a:rPr lang="ru-RU"/>
              <a:t>Образец заголовка</a:t>
            </a:r>
            <a:endParaRPr lang="ru-RU" dirty="0"/>
          </a:p>
        </p:txBody>
      </p:sp>
      <p:sp>
        <p:nvSpPr>
          <p:cNvPr id="3" name="Вертикальный текст 2"/>
          <p:cNvSpPr>
            <a:spLocks noGrp="1"/>
          </p:cNvSpPr>
          <p:nvPr>
            <p:ph type="body" orient="vert" idx="1"/>
          </p:nvPr>
        </p:nvSpPr>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9EEFEAE4-C28C-4D92-9EE7-D62CEDC101DF}" type="datetime1">
              <a:rPr lang="ru-RU" smtClean="0"/>
              <a:t>03.03.2022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Прямоугольник 6" descr="Прямоугольник"/>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Вертикальный заголовок 1"/>
          <p:cNvSpPr>
            <a:spLocks noGrp="1"/>
          </p:cNvSpPr>
          <p:nvPr>
            <p:ph type="title" orient="vert"/>
          </p:nvPr>
        </p:nvSpPr>
        <p:spPr>
          <a:xfrm>
            <a:off x="10058399" y="457201"/>
            <a:ext cx="2057401" cy="5943600"/>
          </a:xfrm>
        </p:spPr>
        <p:txBody>
          <a:bodyPr vert="eaVert" rtlCol="0"/>
          <a:lstStyle>
            <a:lvl1pPr rtl="0">
              <a:defRPr/>
            </a:lvl1pPr>
          </a:lstStyle>
          <a:p>
            <a:pPr rtl="0"/>
            <a:r>
              <a:rPr lang="ru-RU"/>
              <a:t>Образец заголовка</a:t>
            </a:r>
            <a:endParaRPr lang="ru-RU" dirty="0"/>
          </a:p>
        </p:txBody>
      </p:sp>
      <p:sp>
        <p:nvSpPr>
          <p:cNvPr id="3" name="Вертикальный текст 2"/>
          <p:cNvSpPr>
            <a:spLocks noGrp="1"/>
          </p:cNvSpPr>
          <p:nvPr>
            <p:ph type="body" orient="vert" idx="1"/>
          </p:nvPr>
        </p:nvSpPr>
        <p:spPr>
          <a:xfrm>
            <a:off x="609600" y="457200"/>
            <a:ext cx="9067800" cy="5943599"/>
          </a:xfrm>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C35976BF-C51C-4515-9E22-BF2015252BD8}" type="datetime1">
              <a:rPr lang="ru-RU" smtClean="0"/>
              <a:t>03.03.2022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rtl="0">
              <a:defRPr/>
            </a:lvl1pPr>
          </a:lstStyle>
          <a:p>
            <a:pPr rtl="0"/>
            <a:r>
              <a:rPr lang="ru-RU"/>
              <a:t>Образец заголовка</a:t>
            </a:r>
            <a:endParaRPr lang="ru-RU" dirty="0"/>
          </a:p>
        </p:txBody>
      </p:sp>
      <p:sp>
        <p:nvSpPr>
          <p:cNvPr id="3" name="Объект 2"/>
          <p:cNvSpPr>
            <a:spLocks noGrp="1"/>
          </p:cNvSpPr>
          <p:nvPr>
            <p:ph idx="1"/>
          </p:nvPr>
        </p:nvSpPr>
        <p:spPr/>
        <p:txBody>
          <a:bodyPr rtlCol="0"/>
          <a:lstStyle>
            <a:lvl5pPr>
              <a:defRPr/>
            </a:lvl5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72242D3C-8192-478D-9985-D3160EF3F3C3}" type="datetime1">
              <a:rPr lang="ru-RU" smtClean="0"/>
              <a:t>03.03.2022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Заголовок раздела">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Прямоугольник 6" descr="Прямоугольник"/>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1066800" y="1828800"/>
            <a:ext cx="7772400" cy="3177380"/>
          </a:xfrm>
        </p:spPr>
        <p:txBody>
          <a:bodyPr rtlCol="0" anchor="b">
            <a:normAutofit/>
          </a:bodyPr>
          <a:lstStyle>
            <a:lvl1pPr rtl="0">
              <a:lnSpc>
                <a:spcPct val="80000"/>
              </a:lnSpc>
              <a:defRPr sz="5400"/>
            </a:lvl1pPr>
          </a:lstStyle>
          <a:p>
            <a:pPr rtl="0"/>
            <a:r>
              <a:rPr lang="ru-RU"/>
              <a:t>Образец заголовка</a:t>
            </a:r>
            <a:endParaRPr lang="ru-RU" dirty="0"/>
          </a:p>
        </p:txBody>
      </p:sp>
      <p:sp>
        <p:nvSpPr>
          <p:cNvPr id="3" name="Замещающий текст 2"/>
          <p:cNvSpPr>
            <a:spLocks noGrp="1"/>
          </p:cNvSpPr>
          <p:nvPr>
            <p:ph type="body" idx="1"/>
          </p:nvPr>
        </p:nvSpPr>
        <p:spPr>
          <a:xfrm>
            <a:off x="1066800" y="5181600"/>
            <a:ext cx="7772400" cy="685800"/>
          </a:xfrm>
        </p:spPr>
        <p:txBody>
          <a:bodyPr rtlCol="0">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ru-RU"/>
              <a:t>Образец текста</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типа объектов">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3" name="Объект 2"/>
          <p:cNvSpPr>
            <a:spLocks noGrp="1"/>
          </p:cNvSpPr>
          <p:nvPr>
            <p:ph sz="half" idx="1"/>
          </p:nvPr>
        </p:nvSpPr>
        <p:spPr>
          <a:xfrm>
            <a:off x="10668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Объект 3"/>
          <p:cNvSpPr>
            <a:spLocks noGrp="1"/>
          </p:cNvSpPr>
          <p:nvPr>
            <p:ph sz="half" idx="2"/>
          </p:nvPr>
        </p:nvSpPr>
        <p:spPr>
          <a:xfrm>
            <a:off x="63246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6" name="Нижний колонтитул 5"/>
          <p:cNvSpPr>
            <a:spLocks noGrp="1"/>
          </p:cNvSpPr>
          <p:nvPr>
            <p:ph type="ftr" sz="quarter" idx="11"/>
          </p:nvPr>
        </p:nvSpPr>
        <p:spPr/>
        <p:txBody>
          <a:bodyPr rtlCol="0"/>
          <a:lstStyle/>
          <a:p>
            <a:pPr rtl="0"/>
            <a:endParaRPr lang="ru-RU" dirty="0"/>
          </a:p>
        </p:txBody>
      </p:sp>
      <p:sp>
        <p:nvSpPr>
          <p:cNvPr id="5" name="Дата 4"/>
          <p:cNvSpPr>
            <a:spLocks noGrp="1"/>
          </p:cNvSpPr>
          <p:nvPr>
            <p:ph type="dt" sz="half" idx="10"/>
          </p:nvPr>
        </p:nvSpPr>
        <p:spPr/>
        <p:txBody>
          <a:bodyPr rtlCol="0"/>
          <a:lstStyle/>
          <a:p>
            <a:pPr rtl="0"/>
            <a:fld id="{DA6D9427-7660-4399-80F6-CD7B8B8E5C35}" type="datetime1">
              <a:rPr lang="ru-RU" smtClean="0"/>
              <a:t>03.03.2022</a:t>
            </a:fld>
            <a:endParaRPr lang="ru-RU" dirty="0"/>
          </a:p>
        </p:txBody>
      </p:sp>
      <p:sp>
        <p:nvSpPr>
          <p:cNvPr id="7" name="Номер слайда 6"/>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3" name="Текст 2"/>
          <p:cNvSpPr>
            <a:spLocks noGrp="1"/>
          </p:cNvSpPr>
          <p:nvPr>
            <p:ph type="body" idx="1"/>
          </p:nvPr>
        </p:nvSpPr>
        <p:spPr>
          <a:xfrm>
            <a:off x="10668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4" name="Объект 3"/>
          <p:cNvSpPr>
            <a:spLocks noGrp="1"/>
          </p:cNvSpPr>
          <p:nvPr>
            <p:ph sz="half" idx="2"/>
          </p:nvPr>
        </p:nvSpPr>
        <p:spPr>
          <a:xfrm>
            <a:off x="10668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Текст 4"/>
          <p:cNvSpPr>
            <a:spLocks noGrp="1"/>
          </p:cNvSpPr>
          <p:nvPr>
            <p:ph type="body" sz="quarter" idx="3"/>
          </p:nvPr>
        </p:nvSpPr>
        <p:spPr>
          <a:xfrm>
            <a:off x="63246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6" name="Объект 5"/>
          <p:cNvSpPr>
            <a:spLocks noGrp="1"/>
          </p:cNvSpPr>
          <p:nvPr>
            <p:ph sz="quarter" idx="4"/>
          </p:nvPr>
        </p:nvSpPr>
        <p:spPr>
          <a:xfrm>
            <a:off x="63246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8" name="Нижний колонтитул 7"/>
          <p:cNvSpPr>
            <a:spLocks noGrp="1"/>
          </p:cNvSpPr>
          <p:nvPr>
            <p:ph type="ftr" sz="quarter" idx="11"/>
          </p:nvPr>
        </p:nvSpPr>
        <p:spPr/>
        <p:txBody>
          <a:bodyPr rtlCol="0"/>
          <a:lstStyle/>
          <a:p>
            <a:pPr rtl="0"/>
            <a:endParaRPr lang="ru-RU" dirty="0"/>
          </a:p>
        </p:txBody>
      </p:sp>
      <p:sp>
        <p:nvSpPr>
          <p:cNvPr id="7" name="Дата 6"/>
          <p:cNvSpPr>
            <a:spLocks noGrp="1"/>
          </p:cNvSpPr>
          <p:nvPr>
            <p:ph type="dt" sz="half" idx="10"/>
          </p:nvPr>
        </p:nvSpPr>
        <p:spPr/>
        <p:txBody>
          <a:bodyPr rtlCol="0"/>
          <a:lstStyle/>
          <a:p>
            <a:pPr rtl="0"/>
            <a:fld id="{21980393-315E-4AB9-9FE2-63E995E945C8}" type="datetime1">
              <a:rPr lang="ru-RU" smtClean="0"/>
              <a:t>03.03.2022</a:t>
            </a:fld>
            <a:endParaRPr lang="ru-RU" dirty="0"/>
          </a:p>
        </p:txBody>
      </p:sp>
      <p:sp>
        <p:nvSpPr>
          <p:cNvPr id="9" name="Номер слайда 8"/>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4" name="Нижний колонтитул 3"/>
          <p:cNvSpPr>
            <a:spLocks noGrp="1"/>
          </p:cNvSpPr>
          <p:nvPr>
            <p:ph type="ftr" sz="quarter" idx="11"/>
          </p:nvPr>
        </p:nvSpPr>
        <p:spPr/>
        <p:txBody>
          <a:bodyPr rtlCol="0"/>
          <a:lstStyle/>
          <a:p>
            <a:pPr rtl="0"/>
            <a:endParaRPr lang="ru-RU" dirty="0"/>
          </a:p>
        </p:txBody>
      </p:sp>
      <p:sp>
        <p:nvSpPr>
          <p:cNvPr id="3" name="Дата 2"/>
          <p:cNvSpPr>
            <a:spLocks noGrp="1"/>
          </p:cNvSpPr>
          <p:nvPr>
            <p:ph type="dt" sz="half" idx="10"/>
          </p:nvPr>
        </p:nvSpPr>
        <p:spPr/>
        <p:txBody>
          <a:bodyPr rtlCol="0"/>
          <a:lstStyle/>
          <a:p>
            <a:pPr rtl="0"/>
            <a:fld id="{79D32718-8B06-4985-8D7D-9E16F3F044C8}" type="datetime1">
              <a:rPr lang="ru-RU" smtClean="0"/>
              <a:t>03.03.2022</a:t>
            </a:fld>
            <a:endParaRPr lang="ru-RU" dirty="0"/>
          </a:p>
        </p:txBody>
      </p:sp>
      <p:sp>
        <p:nvSpPr>
          <p:cNvPr id="5" name="Номер слайда 4"/>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3" name="Нижний колонтитул 2"/>
          <p:cNvSpPr>
            <a:spLocks noGrp="1"/>
          </p:cNvSpPr>
          <p:nvPr>
            <p:ph type="ftr" sz="quarter" idx="11"/>
          </p:nvPr>
        </p:nvSpPr>
        <p:spPr/>
        <p:txBody>
          <a:bodyPr rtlCol="0"/>
          <a:lstStyle/>
          <a:p>
            <a:pPr rtl="0"/>
            <a:endParaRPr lang="ru-RU" dirty="0"/>
          </a:p>
        </p:txBody>
      </p:sp>
      <p:sp>
        <p:nvSpPr>
          <p:cNvPr id="2" name="Дата 1"/>
          <p:cNvSpPr>
            <a:spLocks noGrp="1"/>
          </p:cNvSpPr>
          <p:nvPr>
            <p:ph type="dt" sz="half" idx="10"/>
          </p:nvPr>
        </p:nvSpPr>
        <p:spPr/>
        <p:txBody>
          <a:bodyPr rtlCol="0"/>
          <a:lstStyle/>
          <a:p>
            <a:pPr rtl="0"/>
            <a:fld id="{68115AB6-67B4-4D7E-9378-C270C29E4245}" type="datetime1">
              <a:rPr lang="ru-RU" smtClean="0"/>
              <a:t>03.03.2022</a:t>
            </a:fld>
            <a:endParaRPr lang="ru-RU" dirty="0"/>
          </a:p>
        </p:txBody>
      </p:sp>
      <p:sp>
        <p:nvSpPr>
          <p:cNvPr id="4" name="Номер слайда 3"/>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Прямоугольник 7" descr="Прямоугольник"/>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descr="Прямоугольник"/>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7632700" y="3200400"/>
            <a:ext cx="3932237" cy="1752600"/>
          </a:xfrm>
        </p:spPr>
        <p:txBody>
          <a:bodyPr rtlCol="0" anchor="b">
            <a:normAutofit/>
          </a:bodyPr>
          <a:lstStyle>
            <a:lvl1pPr rtl="0">
              <a:defRPr sz="3600"/>
            </a:lvl1pPr>
          </a:lstStyle>
          <a:p>
            <a:pPr rtl="0"/>
            <a:r>
              <a:rPr lang="ru-RU"/>
              <a:t>Образец заголовка</a:t>
            </a:r>
            <a:endParaRPr lang="ru-RU" dirty="0"/>
          </a:p>
        </p:txBody>
      </p:sp>
      <p:sp>
        <p:nvSpPr>
          <p:cNvPr id="3" name="Объект 2"/>
          <p:cNvSpPr>
            <a:spLocks noGrp="1"/>
          </p:cNvSpPr>
          <p:nvPr>
            <p:ph idx="1"/>
          </p:nvPr>
        </p:nvSpPr>
        <p:spPr>
          <a:xfrm>
            <a:off x="609600" y="457201"/>
            <a:ext cx="5943600" cy="5943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Текст 3"/>
          <p:cNvSpPr>
            <a:spLocks noGrp="1"/>
          </p:cNvSpPr>
          <p:nvPr>
            <p:ph type="body" sz="half" idx="2"/>
          </p:nvPr>
        </p:nvSpPr>
        <p:spPr>
          <a:xfrm>
            <a:off x="7632699" y="5029200"/>
            <a:ext cx="3932237" cy="1371600"/>
          </a:xfrm>
        </p:spPr>
        <p:txBody>
          <a:bodyPr rtlCol="0">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Прямоугольник 7" descr="Прямоугольник"/>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descr="Прямоугольник"/>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7635240" y="3200400"/>
            <a:ext cx="3932237" cy="1752600"/>
          </a:xfrm>
        </p:spPr>
        <p:txBody>
          <a:bodyPr rtlCol="0" anchor="b">
            <a:normAutofit/>
          </a:bodyPr>
          <a:lstStyle>
            <a:lvl1pPr rtl="0">
              <a:defRPr sz="3600"/>
            </a:lvl1pPr>
          </a:lstStyle>
          <a:p>
            <a:pPr rtl="0"/>
            <a:r>
              <a:rPr lang="ru-RU"/>
              <a:t>Образец заголовка</a:t>
            </a:r>
            <a:endParaRPr lang="ru-RU" dirty="0"/>
          </a:p>
        </p:txBody>
      </p:sp>
      <p:sp>
        <p:nvSpPr>
          <p:cNvPr id="3" name="Рисунок 2" descr="Пустой заполнитель, вместо которого можно добавить изображение. Щелкните заполнитель и выберите изображение, которое требуется добавить."/>
          <p:cNvSpPr>
            <a:spLocks noGrp="1"/>
          </p:cNvSpPr>
          <p:nvPr>
            <p:ph type="pic" idx="1"/>
          </p:nvPr>
        </p:nvSpPr>
        <p:spPr>
          <a:xfrm>
            <a:off x="1" y="0"/>
            <a:ext cx="7008810" cy="6857999"/>
          </a:xfrm>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a:t>Вставка рисунка</a:t>
            </a:r>
            <a:endParaRPr lang="ru-RU" dirty="0"/>
          </a:p>
        </p:txBody>
      </p:sp>
      <p:sp>
        <p:nvSpPr>
          <p:cNvPr id="4" name="Текст 3"/>
          <p:cNvSpPr>
            <a:spLocks noGrp="1"/>
          </p:cNvSpPr>
          <p:nvPr>
            <p:ph type="body" sz="half" idx="2"/>
          </p:nvPr>
        </p:nvSpPr>
        <p:spPr>
          <a:xfrm>
            <a:off x="7635240" y="5029200"/>
            <a:ext cx="3932237" cy="137464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красная полоса" descr="Красная полоса"/>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pPr rtl="0"/>
            <a:r>
              <a:rPr lang="ru-RU" noProof="0" dirty="0"/>
              <a:t>Образец заголовка</a:t>
            </a:r>
          </a:p>
        </p:txBody>
      </p:sp>
      <p:sp>
        <p:nvSpPr>
          <p:cNvPr id="3" name="Замещающий текст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5" name="Нижний колонтитул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pPr rtl="0"/>
            <a:endParaRPr lang="ru-RU" noProof="0" dirty="0"/>
          </a:p>
        </p:txBody>
      </p:sp>
      <p:sp>
        <p:nvSpPr>
          <p:cNvPr id="4" name="Дата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pPr rtl="0"/>
            <a:fld id="{3FDB9577-6D70-481F-BBF8-A759884E5182}" type="datetime1">
              <a:rPr lang="ru-RU" noProof="0" smtClean="0"/>
              <a:t>03.03.2022</a:t>
            </a:fld>
            <a:endParaRPr lang="ru-RU" noProof="0" dirty="0"/>
          </a:p>
        </p:txBody>
      </p:sp>
      <p:sp>
        <p:nvSpPr>
          <p:cNvPr id="6" name="Номер слайда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pPr rtl="0"/>
            <a:fld id="{E31375A4-56A4-47D6-9801-1991572033F7}" type="slidenum">
              <a:rPr lang="ru-RU" noProof="0" smtClean="0"/>
              <a:pPr/>
              <a:t>‹#›</a:t>
            </a:fld>
            <a:endParaRPr lang="ru-RU"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10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 Id="rId4" Type="http://schemas.openxmlformats.org/officeDocument/2006/relationships/image" Target="../media/image147.jpeg"/></Relationships>
</file>

<file path=ppt/slides/_rels/slide10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153.png"/></Relationships>
</file>

<file path=ppt/slides/_rels/slide111.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6.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2.png"/></Relationships>
</file>

<file path=ppt/slides/_rels/slide1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113.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1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6.xml"/><Relationship Id="rId4" Type="http://schemas.openxmlformats.org/officeDocument/2006/relationships/image" Target="../media/image178.png"/></Relationships>
</file>

<file path=ppt/slides/_rels/slide1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6.xml"/><Relationship Id="rId6" Type="http://schemas.openxmlformats.org/officeDocument/2006/relationships/image" Target="../media/image188.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6.xml"/><Relationship Id="rId5" Type="http://schemas.openxmlformats.org/officeDocument/2006/relationships/image" Target="../media/image196.png"/><Relationship Id="rId4" Type="http://schemas.openxmlformats.org/officeDocument/2006/relationships/image" Target="../media/image195.png"/></Relationships>
</file>

<file path=ppt/slides/_rels/slide119.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75.png"/><Relationship Id="rId1" Type="http://schemas.openxmlformats.org/officeDocument/2006/relationships/slideLayout" Target="../slideLayouts/slideLayout6.xml"/><Relationship Id="rId6" Type="http://schemas.openxmlformats.org/officeDocument/2006/relationships/image" Target="../media/image200.png"/><Relationship Id="rId5" Type="http://schemas.openxmlformats.org/officeDocument/2006/relationships/image" Target="../media/image199.pn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6.xml"/><Relationship Id="rId4" Type="http://schemas.openxmlformats.org/officeDocument/2006/relationships/image" Target="../media/image207.png"/></Relationships>
</file>

<file path=ppt/slides/_rels/slide12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6.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25.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7.png"/><Relationship Id="rId1" Type="http://schemas.openxmlformats.org/officeDocument/2006/relationships/slideLayout" Target="../slideLayouts/slideLayout6.xml"/><Relationship Id="rId6" Type="http://schemas.openxmlformats.org/officeDocument/2006/relationships/image" Target="../media/image221.png"/><Relationship Id="rId5" Type="http://schemas.openxmlformats.org/officeDocument/2006/relationships/image" Target="../media/image22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s>
</file>

<file path=ppt/slides/_rels/slide12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6.xml"/><Relationship Id="rId5" Type="http://schemas.openxmlformats.org/officeDocument/2006/relationships/image" Target="../media/image229.png"/><Relationship Id="rId4" Type="http://schemas.openxmlformats.org/officeDocument/2006/relationships/image" Target="../media/image228.png"/></Relationships>
</file>

<file path=ppt/slides/_rels/slide127.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png"/><Relationship Id="rId1" Type="http://schemas.openxmlformats.org/officeDocument/2006/relationships/slideLayout" Target="../slideLayouts/slideLayout6.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 Id="rId9" Type="http://schemas.openxmlformats.org/officeDocument/2006/relationships/image" Target="../media/image237.png"/></Relationships>
</file>

<file path=ppt/slides/_rels/slide12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6.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hyperlink" Target="https://opentextbc.ca/chemistry/chapter/10-6-lattice-structures-in-crystalline-solids/#:~:text=A%20face%2Dcentered%20cubic%20solid,cubic%20closest%20packing%20(CCP)." TargetMode="Externa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6.xml"/><Relationship Id="rId1" Type="http://schemas.openxmlformats.org/officeDocument/2006/relationships/video" Target="https://www.youtube.com/embed/dxz10In1774?feature=oembe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6.xml"/><Relationship Id="rId1" Type="http://schemas.openxmlformats.org/officeDocument/2006/relationships/video" Target="https://www.youtube.com/embed/QA9BMf2dekA?feature=oembed"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ru.wikipedia.org/wiki/%D0%9F%D0%BE%D0%B2%D0%B5%D1%80%D1%85%D0%BD%D0%BE%D1%81%D1%82%D0%BD%D0%BE%D0%B5_%D0%BD%D0%B0%D1%82%D1%8F%D0%B6%D0%B5%D0%BD%D0%B8%D0%B5#cite_note-1"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73.xml"/><Relationship Id="rId7" Type="http://schemas.openxmlformats.org/officeDocument/2006/relationships/slide" Target="slide77.xml"/><Relationship Id="rId2"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slide" Target="slide75.xml"/><Relationship Id="rId4" Type="http://schemas.openxmlformats.org/officeDocument/2006/relationships/slide" Target="slide74.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6.xml"/><Relationship Id="rId1" Type="http://schemas.openxmlformats.org/officeDocument/2006/relationships/video" Target="https://www.youtube.com/embed/mjsFOSBFSG8?feature=oembed"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Layout" Target="../slideLayouts/slideLayout6.xml"/><Relationship Id="rId1" Type="http://schemas.openxmlformats.org/officeDocument/2006/relationships/video" Target="https://www.youtube.com/embed/lH-FCSxRvrU?feature=oembed"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6.xml"/><Relationship Id="rId1" Type="http://schemas.openxmlformats.org/officeDocument/2006/relationships/video" Target="https://www.youtube.com/embed/TF8rzqfc3zg?feature=oembed"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9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26225" y="2996952"/>
            <a:ext cx="4533671" cy="3177380"/>
          </a:xfrm>
        </p:spPr>
        <p:txBody>
          <a:bodyPr rtlCol="0">
            <a:noAutofit/>
          </a:bodyPr>
          <a:lstStyle/>
          <a:p>
            <a:pPr rtl="0"/>
            <a:r>
              <a:rPr lang="ru-RU" sz="4800" dirty="0"/>
              <a:t>Задачи и технологии </a:t>
            </a:r>
            <a:r>
              <a:rPr lang="ru-RU" sz="4800" dirty="0" err="1"/>
              <a:t>микрофлуидики</a:t>
            </a:r>
            <a:endParaRPr lang="ru-RU" sz="4800" dirty="0"/>
          </a:p>
        </p:txBody>
      </p:sp>
      <p:sp>
        <p:nvSpPr>
          <p:cNvPr id="3" name="Подзаголовок 2"/>
          <p:cNvSpPr>
            <a:spLocks noGrp="1"/>
          </p:cNvSpPr>
          <p:nvPr>
            <p:ph type="subTitle" idx="1"/>
          </p:nvPr>
        </p:nvSpPr>
        <p:spPr>
          <a:xfrm>
            <a:off x="626225" y="6093296"/>
            <a:ext cx="4098175" cy="685800"/>
          </a:xfrm>
        </p:spPr>
        <p:txBody>
          <a:bodyPr rtlCol="0"/>
          <a:lstStyle/>
          <a:p>
            <a:pPr rtl="0"/>
            <a:r>
              <a:rPr lang="ru-RU" dirty="0"/>
              <a:t>ТЕМА 3.1.3</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86D897-EA2C-40EF-9A3A-A04672B7D791}"/>
              </a:ext>
            </a:extLst>
          </p:cNvPr>
          <p:cNvSpPr>
            <a:spLocks noGrp="1"/>
          </p:cNvSpPr>
          <p:nvPr>
            <p:ph type="title"/>
          </p:nvPr>
        </p:nvSpPr>
        <p:spPr/>
        <p:txBody>
          <a:bodyPr/>
          <a:lstStyle/>
          <a:p>
            <a:r>
              <a:rPr lang="ru-RU" dirty="0"/>
              <a:t>10</a:t>
            </a:r>
            <a:r>
              <a:rPr lang="ru-RU" baseline="30000" dirty="0"/>
              <a:t>9</a:t>
            </a:r>
            <a:r>
              <a:rPr lang="ru-RU" dirty="0"/>
              <a:t>м</a:t>
            </a:r>
          </a:p>
        </p:txBody>
      </p:sp>
      <p:pic>
        <p:nvPicPr>
          <p:cNvPr id="5" name="Рисунок 4">
            <a:extLst>
              <a:ext uri="{FF2B5EF4-FFF2-40B4-BE49-F238E27FC236}">
                <a16:creationId xmlns:a16="http://schemas.microsoft.com/office/drawing/2014/main" id="{6B854A8D-69A6-410E-8949-9713F8DE506B}"/>
              </a:ext>
            </a:extLst>
          </p:cNvPr>
          <p:cNvPicPr>
            <a:picLocks noChangeAspect="1"/>
          </p:cNvPicPr>
          <p:nvPr/>
        </p:nvPicPr>
        <p:blipFill>
          <a:blip r:embed="rId2"/>
          <a:stretch>
            <a:fillRect/>
          </a:stretch>
        </p:blipFill>
        <p:spPr>
          <a:xfrm>
            <a:off x="3143672" y="1570365"/>
            <a:ext cx="5256584" cy="5188415"/>
          </a:xfrm>
          <a:prstGeom prst="rect">
            <a:avLst/>
          </a:prstGeom>
        </p:spPr>
      </p:pic>
    </p:spTree>
    <p:extLst>
      <p:ext uri="{BB962C8B-B14F-4D97-AF65-F5344CB8AC3E}">
        <p14:creationId xmlns:p14="http://schemas.microsoft.com/office/powerpoint/2010/main" val="19155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551BDE-46DE-417F-AE3F-D26011E5951C}"/>
              </a:ext>
            </a:extLst>
          </p:cNvPr>
          <p:cNvSpPr>
            <a:spLocks noGrp="1"/>
          </p:cNvSpPr>
          <p:nvPr>
            <p:ph type="title"/>
          </p:nvPr>
        </p:nvSpPr>
        <p:spPr/>
        <p:txBody>
          <a:bodyPr/>
          <a:lstStyle/>
          <a:p>
            <a:r>
              <a:rPr lang="ru-RU" dirty="0"/>
              <a:t>Газовые потоки — кинетическая газовая теория</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3DD653-25D1-433A-8AFD-75C5F815E7E2}"/>
                  </a:ext>
                </a:extLst>
              </p:cNvPr>
              <p:cNvSpPr txBox="1"/>
              <p:nvPr/>
            </p:nvSpPr>
            <p:spPr>
              <a:xfrm>
                <a:off x="263352" y="1628800"/>
                <a:ext cx="11737304" cy="685252"/>
              </a:xfrm>
              <a:prstGeom prst="rect">
                <a:avLst/>
              </a:prstGeom>
              <a:noFill/>
            </p:spPr>
            <p:txBody>
              <a:bodyPr wrap="square">
                <a:spAutoFit/>
              </a:bodyPr>
              <a:lstStyle/>
              <a:p>
                <a:r>
                  <a:rPr lang="ru-RU" b="1" dirty="0"/>
                  <a:t>Среднеквадратическая молекулярная скорость</a:t>
                </a:r>
                <a:r>
                  <a:rPr lang="ru-RU" dirty="0"/>
                  <a:t> ( </a:t>
                </a:r>
                <a14:m>
                  <m:oMath xmlns:m="http://schemas.openxmlformats.org/officeDocument/2006/math">
                    <m:acc>
                      <m:accPr>
                        <m:chr m:val="̅"/>
                        <m:ctrlPr>
                          <a:rPr lang="ru-RU" i="1" smtClean="0">
                            <a:latin typeface="Cambria Math" panose="02040503050406030204" pitchFamily="18" charset="0"/>
                          </a:rPr>
                        </m:ctrlPr>
                      </m:accPr>
                      <m:e>
                        <m:r>
                          <a:rPr lang="en-US" b="0" i="1" smtClean="0">
                            <a:latin typeface="Cambria Math" panose="02040503050406030204" pitchFamily="18" charset="0"/>
                          </a:rPr>
                          <m:t>𝑐</m:t>
                        </m:r>
                      </m:e>
                    </m:acc>
                  </m:oMath>
                </a14:m>
                <a:r>
                  <a:rPr lang="ru-RU" dirty="0"/>
                  <a:t> ): средняя молекулярная скорость газа при определенной температуре определяется по формуле: </a:t>
                </a:r>
                <a14:m>
                  <m:oMath xmlns:m="http://schemas.openxmlformats.org/officeDocument/2006/math">
                    <m:acc>
                      <m:accPr>
                        <m:chr m:val="̅"/>
                        <m:ctrlPr>
                          <a:rPr lang="ru-RU" i="1" smtClean="0">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m:t>
                        </m:r>
                        <m:r>
                          <a:rPr lang="en-US" b="0" i="1" smtClean="0">
                            <a:latin typeface="Cambria Math" panose="02040503050406030204" pitchFamily="18" charset="0"/>
                          </a:rPr>
                          <m:t>𝑅𝑇</m:t>
                        </m:r>
                      </m:e>
                    </m:rad>
                  </m:oMath>
                </a14:m>
                <a:endParaRPr lang="ru-RU" dirty="0"/>
              </a:p>
            </p:txBody>
          </p:sp>
        </mc:Choice>
        <mc:Fallback xmlns="">
          <p:sp>
            <p:nvSpPr>
              <p:cNvPr id="6" name="TextBox 5">
                <a:extLst>
                  <a:ext uri="{FF2B5EF4-FFF2-40B4-BE49-F238E27FC236}">
                    <a16:creationId xmlns:a16="http://schemas.microsoft.com/office/drawing/2014/main" id="{9B3DD653-25D1-433A-8AFD-75C5F815E7E2}"/>
                  </a:ext>
                </a:extLst>
              </p:cNvPr>
              <p:cNvSpPr txBox="1">
                <a:spLocks noRot="1" noChangeAspect="1" noMove="1" noResize="1" noEditPoints="1" noAdjustHandles="1" noChangeArrowheads="1" noChangeShapeType="1" noTextEdit="1"/>
              </p:cNvSpPr>
              <p:nvPr/>
            </p:nvSpPr>
            <p:spPr>
              <a:xfrm>
                <a:off x="263352" y="1628800"/>
                <a:ext cx="11737304" cy="685252"/>
              </a:xfrm>
              <a:prstGeom prst="rect">
                <a:avLst/>
              </a:prstGeom>
              <a:blipFill>
                <a:blip r:embed="rId2"/>
                <a:stretch>
                  <a:fillRect l="-415" t="-4425" b="-11504"/>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899CCB48-F03D-4992-AFBB-3320A6594839}"/>
              </a:ext>
            </a:extLst>
          </p:cNvPr>
          <p:cNvSpPr txBox="1"/>
          <p:nvPr/>
        </p:nvSpPr>
        <p:spPr>
          <a:xfrm>
            <a:off x="263352" y="2518069"/>
            <a:ext cx="6984776" cy="923330"/>
          </a:xfrm>
          <a:prstGeom prst="rect">
            <a:avLst/>
          </a:prstGeom>
          <a:noFill/>
        </p:spPr>
        <p:txBody>
          <a:bodyPr wrap="square">
            <a:spAutoFit/>
          </a:bodyPr>
          <a:lstStyle/>
          <a:p>
            <a:r>
              <a:rPr lang="ru-RU" b="1" dirty="0"/>
              <a:t>Шкала времени межмолекулярных столкновений</a:t>
            </a:r>
            <a:r>
              <a:rPr lang="ru-RU" dirty="0"/>
              <a:t>: отношение длины свободного пробега к средней</a:t>
            </a:r>
            <a:r>
              <a:rPr lang="en-US" dirty="0"/>
              <a:t> </a:t>
            </a:r>
            <a:r>
              <a:rPr lang="ru-RU" sz="1800" dirty="0">
                <a:solidFill>
                  <a:srgbClr val="000000"/>
                </a:solidFill>
                <a:effectLst/>
                <a:ea typeface="Microsoft Sans Serif" panose="020B0604020202020204" pitchFamily="34" charset="0"/>
              </a:rPr>
              <a:t>квадратичной скорости молекулы</a:t>
            </a:r>
            <a:endParaRPr lang="ru-RU" dirty="0"/>
          </a:p>
        </p:txBody>
      </p:sp>
      <p:pic>
        <p:nvPicPr>
          <p:cNvPr id="11" name="Shape 77">
            <a:extLst>
              <a:ext uri="{FF2B5EF4-FFF2-40B4-BE49-F238E27FC236}">
                <a16:creationId xmlns:a16="http://schemas.microsoft.com/office/drawing/2014/main" id="{B695807E-2E2C-40DB-AF1E-37968DD55708}"/>
              </a:ext>
            </a:extLst>
          </p:cNvPr>
          <p:cNvPicPr/>
          <p:nvPr/>
        </p:nvPicPr>
        <p:blipFill>
          <a:blip r:embed="rId3"/>
          <a:stretch/>
        </p:blipFill>
        <p:spPr>
          <a:xfrm>
            <a:off x="7957646" y="2204864"/>
            <a:ext cx="3960440" cy="3240360"/>
          </a:xfrm>
          <a:prstGeom prst="rect">
            <a:avLst/>
          </a:prstGeom>
        </p:spPr>
      </p:pic>
      <p:sp>
        <p:nvSpPr>
          <p:cNvPr id="12" name="TextBox 11">
            <a:extLst>
              <a:ext uri="{FF2B5EF4-FFF2-40B4-BE49-F238E27FC236}">
                <a16:creationId xmlns:a16="http://schemas.microsoft.com/office/drawing/2014/main" id="{511573F7-881D-4187-A5A0-0385633C8B56}"/>
              </a:ext>
            </a:extLst>
          </p:cNvPr>
          <p:cNvSpPr txBox="1"/>
          <p:nvPr/>
        </p:nvSpPr>
        <p:spPr>
          <a:xfrm>
            <a:off x="7957646" y="5229200"/>
            <a:ext cx="3960440" cy="246221"/>
          </a:xfrm>
          <a:prstGeom prst="rect">
            <a:avLst/>
          </a:prstGeom>
          <a:solidFill>
            <a:schemeClr val="bg1"/>
          </a:solidFill>
          <a:ln>
            <a:solidFill>
              <a:schemeClr val="bg1"/>
            </a:solidFill>
          </a:ln>
        </p:spPr>
        <p:txBody>
          <a:bodyPr wrap="square" rtlCol="0">
            <a:spAutoFit/>
          </a:bodyPr>
          <a:lstStyle/>
          <a:p>
            <a:pPr algn="ctr"/>
            <a:r>
              <a:rPr lang="ru-RU" sz="1000" dirty="0"/>
              <a:t>Молекулярная скорость, м/с</a:t>
            </a:r>
          </a:p>
        </p:txBody>
      </p:sp>
      <p:sp>
        <p:nvSpPr>
          <p:cNvPr id="13" name="TextBox 12">
            <a:extLst>
              <a:ext uri="{FF2B5EF4-FFF2-40B4-BE49-F238E27FC236}">
                <a16:creationId xmlns:a16="http://schemas.microsoft.com/office/drawing/2014/main" id="{52717CFC-A554-4461-A225-F3D70D6F3952}"/>
              </a:ext>
            </a:extLst>
          </p:cNvPr>
          <p:cNvSpPr txBox="1"/>
          <p:nvPr/>
        </p:nvSpPr>
        <p:spPr>
          <a:xfrm rot="16200000">
            <a:off x="6445480" y="3717031"/>
            <a:ext cx="3270557" cy="246221"/>
          </a:xfrm>
          <a:prstGeom prst="rect">
            <a:avLst/>
          </a:prstGeom>
          <a:solidFill>
            <a:schemeClr val="bg1"/>
          </a:solidFill>
          <a:ln>
            <a:solidFill>
              <a:schemeClr val="bg1"/>
            </a:solidFill>
          </a:ln>
        </p:spPr>
        <p:txBody>
          <a:bodyPr wrap="square" rtlCol="0">
            <a:spAutoFit/>
          </a:bodyPr>
          <a:lstStyle/>
          <a:p>
            <a:pPr algn="ctr"/>
            <a:r>
              <a:rPr lang="ru-RU" sz="1000" dirty="0"/>
              <a:t>Относительное число молекул</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C28C35-0727-49FE-90CB-2252FE85F455}"/>
                  </a:ext>
                </a:extLst>
              </p:cNvPr>
              <p:cNvSpPr txBox="1"/>
              <p:nvPr/>
            </p:nvSpPr>
            <p:spPr>
              <a:xfrm>
                <a:off x="2135560" y="3266221"/>
                <a:ext cx="6710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den>
                      </m:f>
                    </m:oMath>
                  </m:oMathPara>
                </a14:m>
                <a:endParaRPr lang="ru-RU" dirty="0"/>
              </a:p>
            </p:txBody>
          </p:sp>
        </mc:Choice>
        <mc:Fallback xmlns="">
          <p:sp>
            <p:nvSpPr>
              <p:cNvPr id="14" name="TextBox 13">
                <a:extLst>
                  <a:ext uri="{FF2B5EF4-FFF2-40B4-BE49-F238E27FC236}">
                    <a16:creationId xmlns:a16="http://schemas.microsoft.com/office/drawing/2014/main" id="{65C28C35-0727-49FE-90CB-2252FE85F455}"/>
                  </a:ext>
                </a:extLst>
              </p:cNvPr>
              <p:cNvSpPr txBox="1">
                <a:spLocks noRot="1" noChangeAspect="1" noMove="1" noResize="1" noEditPoints="1" noAdjustHandles="1" noChangeArrowheads="1" noChangeShapeType="1" noTextEdit="1"/>
              </p:cNvSpPr>
              <p:nvPr/>
            </p:nvSpPr>
            <p:spPr>
              <a:xfrm>
                <a:off x="2135560" y="3266221"/>
                <a:ext cx="671081" cy="52604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3924CE-137D-4FAE-B22A-8B8DA2498220}"/>
                  </a:ext>
                </a:extLst>
              </p:cNvPr>
              <p:cNvSpPr txBox="1"/>
              <p:nvPr/>
            </p:nvSpPr>
            <p:spPr>
              <a:xfrm>
                <a:off x="3724643" y="3340738"/>
                <a:ext cx="2251129" cy="369332"/>
              </a:xfrm>
              <a:prstGeom prst="rect">
                <a:avLst/>
              </a:prstGeom>
              <a:noFill/>
            </p:spPr>
            <p:txBody>
              <a:bodyPr wrap="none" rtlCol="0">
                <a:spAutoFit/>
              </a:bodyPr>
              <a:lstStyle/>
              <a:p>
                <a:r>
                  <a:rPr lang="ru-RU" dirty="0"/>
                  <a:t>для газа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−10</m:t>
                        </m:r>
                      </m:sup>
                    </m:sSup>
                  </m:oMath>
                </a14:m>
                <a:r>
                  <a:rPr lang="en-US" dirty="0"/>
                  <a:t>c</a:t>
                </a:r>
                <a:endParaRPr lang="ru-RU" dirty="0"/>
              </a:p>
            </p:txBody>
          </p:sp>
        </mc:Choice>
        <mc:Fallback xmlns="">
          <p:sp>
            <p:nvSpPr>
              <p:cNvPr id="15" name="TextBox 14">
                <a:extLst>
                  <a:ext uri="{FF2B5EF4-FFF2-40B4-BE49-F238E27FC236}">
                    <a16:creationId xmlns:a16="http://schemas.microsoft.com/office/drawing/2014/main" id="{093924CE-137D-4FAE-B22A-8B8DA2498220}"/>
                  </a:ext>
                </a:extLst>
              </p:cNvPr>
              <p:cNvSpPr txBox="1">
                <a:spLocks noRot="1" noChangeAspect="1" noMove="1" noResize="1" noEditPoints="1" noAdjustHandles="1" noChangeArrowheads="1" noChangeShapeType="1" noTextEdit="1"/>
              </p:cNvSpPr>
              <p:nvPr/>
            </p:nvSpPr>
            <p:spPr>
              <a:xfrm>
                <a:off x="3724643" y="3340738"/>
                <a:ext cx="2251129" cy="369332"/>
              </a:xfrm>
              <a:prstGeom prst="rect">
                <a:avLst/>
              </a:prstGeom>
              <a:blipFill>
                <a:blip r:embed="rId5"/>
                <a:stretch>
                  <a:fillRect l="-2439" t="-8197" r="-1626" b="-24590"/>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67DD5487-2183-4215-B12A-933E6987025B}"/>
              </a:ext>
            </a:extLst>
          </p:cNvPr>
          <p:cNvSpPr txBox="1"/>
          <p:nvPr/>
        </p:nvSpPr>
        <p:spPr>
          <a:xfrm>
            <a:off x="273914" y="4153266"/>
            <a:ext cx="7262246" cy="923330"/>
          </a:xfrm>
          <a:prstGeom prst="rect">
            <a:avLst/>
          </a:prstGeom>
          <a:noFill/>
        </p:spPr>
        <p:txBody>
          <a:bodyPr wrap="square">
            <a:spAutoFit/>
          </a:bodyPr>
          <a:lstStyle/>
          <a:p>
            <a:r>
              <a:rPr lang="ru-RU" b="1" dirty="0"/>
              <a:t>Скорость звука</a:t>
            </a:r>
            <a:r>
              <a:rPr lang="ru-RU" dirty="0"/>
              <a:t>: скорость, с которой распространение звука через газ важно для определения типа потока, который будет развиваться в газе:</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A61676-843F-4C8A-AD1F-FB0E7D959171}"/>
                  </a:ext>
                </a:extLst>
              </p:cNvPr>
              <p:cNvSpPr txBox="1"/>
              <p:nvPr/>
            </p:nvSpPr>
            <p:spPr>
              <a:xfrm>
                <a:off x="1950701" y="4994334"/>
                <a:ext cx="1040798" cy="3151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𝑘𝑅𝑇</m:t>
                          </m:r>
                        </m:e>
                      </m:rad>
                    </m:oMath>
                  </m:oMathPara>
                </a14:m>
                <a:endParaRPr lang="ru-RU" dirty="0"/>
              </a:p>
            </p:txBody>
          </p:sp>
        </mc:Choice>
        <mc:Fallback xmlns="">
          <p:sp>
            <p:nvSpPr>
              <p:cNvPr id="20" name="TextBox 19">
                <a:extLst>
                  <a:ext uri="{FF2B5EF4-FFF2-40B4-BE49-F238E27FC236}">
                    <a16:creationId xmlns:a16="http://schemas.microsoft.com/office/drawing/2014/main" id="{7EA61676-843F-4C8A-AD1F-FB0E7D959171}"/>
                  </a:ext>
                </a:extLst>
              </p:cNvPr>
              <p:cNvSpPr txBox="1">
                <a:spLocks noRot="1" noChangeAspect="1" noMove="1" noResize="1" noEditPoints="1" noAdjustHandles="1" noChangeArrowheads="1" noChangeShapeType="1" noTextEdit="1"/>
              </p:cNvSpPr>
              <p:nvPr/>
            </p:nvSpPr>
            <p:spPr>
              <a:xfrm>
                <a:off x="1950701" y="4994334"/>
                <a:ext cx="1040798" cy="315151"/>
              </a:xfrm>
              <a:prstGeom prst="rect">
                <a:avLst/>
              </a:prstGeom>
              <a:blipFill>
                <a:blip r:embed="rId6"/>
                <a:stretch>
                  <a:fillRect l="-2924" r="-4678" b="-9615"/>
                </a:stretch>
              </a:blipFill>
            </p:spPr>
            <p:txBody>
              <a:bodyPr/>
              <a:lstStyle/>
              <a:p>
                <a:r>
                  <a:rPr lang="ru-RU">
                    <a:noFill/>
                  </a:rPr>
                  <a:t> </a:t>
                </a:r>
              </a:p>
            </p:txBody>
          </p:sp>
        </mc:Fallback>
      </mc:AlternateContent>
      <p:sp>
        <p:nvSpPr>
          <p:cNvPr id="24" name="TextBox 23">
            <a:extLst>
              <a:ext uri="{FF2B5EF4-FFF2-40B4-BE49-F238E27FC236}">
                <a16:creationId xmlns:a16="http://schemas.microsoft.com/office/drawing/2014/main" id="{BFDA1840-3241-4D54-8966-1716FB850EA2}"/>
              </a:ext>
            </a:extLst>
          </p:cNvPr>
          <p:cNvSpPr txBox="1"/>
          <p:nvPr/>
        </p:nvSpPr>
        <p:spPr>
          <a:xfrm>
            <a:off x="273914" y="5703754"/>
            <a:ext cx="9793088" cy="369332"/>
          </a:xfrm>
          <a:prstGeom prst="rect">
            <a:avLst/>
          </a:prstGeom>
          <a:noFill/>
        </p:spPr>
        <p:txBody>
          <a:bodyPr wrap="square">
            <a:spAutoFit/>
          </a:bodyPr>
          <a:lstStyle/>
          <a:p>
            <a:r>
              <a:rPr lang="ru-RU" b="1" dirty="0"/>
              <a:t>Вязкость</a:t>
            </a:r>
            <a:r>
              <a:rPr lang="ru-RU" dirty="0"/>
              <a:t>: Согласно кинетической теории газов вязкость определяется по формуле:</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3B897F5-7195-4200-AEA4-3FBE2AD651DD}"/>
                  </a:ext>
                </a:extLst>
              </p:cNvPr>
              <p:cNvSpPr txBox="1"/>
              <p:nvPr/>
            </p:nvSpPr>
            <p:spPr>
              <a:xfrm>
                <a:off x="1806559" y="6160190"/>
                <a:ext cx="1329082" cy="567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𝜌</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𝜆</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𝑐</m:t>
                          </m:r>
                        </m:e>
                      </m:acc>
                    </m:oMath>
                  </m:oMathPara>
                </a14:m>
                <a:endParaRPr lang="ru-RU" dirty="0"/>
              </a:p>
            </p:txBody>
          </p:sp>
        </mc:Choice>
        <mc:Fallback xmlns="">
          <p:sp>
            <p:nvSpPr>
              <p:cNvPr id="25" name="TextBox 24">
                <a:extLst>
                  <a:ext uri="{FF2B5EF4-FFF2-40B4-BE49-F238E27FC236}">
                    <a16:creationId xmlns:a16="http://schemas.microsoft.com/office/drawing/2014/main" id="{43B897F5-7195-4200-AEA4-3FBE2AD651DD}"/>
                  </a:ext>
                </a:extLst>
              </p:cNvPr>
              <p:cNvSpPr txBox="1">
                <a:spLocks noRot="1" noChangeAspect="1" noMove="1" noResize="1" noEditPoints="1" noAdjustHandles="1" noChangeArrowheads="1" noChangeShapeType="1" noTextEdit="1"/>
              </p:cNvSpPr>
              <p:nvPr/>
            </p:nvSpPr>
            <p:spPr>
              <a:xfrm>
                <a:off x="1806559" y="6160190"/>
                <a:ext cx="1329082" cy="567271"/>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3938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4B53B-EF97-4BC1-AC1B-D738AC6D05D6}"/>
              </a:ext>
            </a:extLst>
          </p:cNvPr>
          <p:cNvSpPr>
            <a:spLocks noGrp="1"/>
          </p:cNvSpPr>
          <p:nvPr>
            <p:ph type="title"/>
          </p:nvPr>
        </p:nvSpPr>
        <p:spPr/>
        <p:txBody>
          <a:bodyPr/>
          <a:lstStyle/>
          <a:p>
            <a:r>
              <a:rPr lang="ru-RU" dirty="0"/>
              <a:t>Газовые потоки — кинетическая газовая теория</a:t>
            </a:r>
          </a:p>
        </p:txBody>
      </p:sp>
      <p:sp>
        <p:nvSpPr>
          <p:cNvPr id="6" name="TextBox 5">
            <a:extLst>
              <a:ext uri="{FF2B5EF4-FFF2-40B4-BE49-F238E27FC236}">
                <a16:creationId xmlns:a16="http://schemas.microsoft.com/office/drawing/2014/main" id="{7F37F913-9601-4739-A9AC-AEA721917E4E}"/>
              </a:ext>
            </a:extLst>
          </p:cNvPr>
          <p:cNvSpPr txBox="1"/>
          <p:nvPr/>
        </p:nvSpPr>
        <p:spPr>
          <a:xfrm>
            <a:off x="407368" y="1700808"/>
            <a:ext cx="11593288" cy="2585323"/>
          </a:xfrm>
          <a:prstGeom prst="rect">
            <a:avLst/>
          </a:prstGeom>
          <a:noFill/>
        </p:spPr>
        <p:txBody>
          <a:bodyPr wrap="square">
            <a:spAutoFit/>
          </a:bodyPr>
          <a:lstStyle/>
          <a:p>
            <a:r>
              <a:rPr lang="ru-RU" dirty="0"/>
              <a:t>Существует несколько безразмерных групп параметров, которые очень важны для оценки состояния движущейся жидкости. </a:t>
            </a:r>
            <a:endParaRPr lang="en-US" dirty="0"/>
          </a:p>
          <a:p>
            <a:endParaRPr lang="en-US" dirty="0"/>
          </a:p>
          <a:p>
            <a:r>
              <a:rPr lang="ru-RU" b="1" dirty="0"/>
              <a:t>Число Маха</a:t>
            </a:r>
            <a:r>
              <a:rPr lang="ru-RU" dirty="0"/>
              <a:t> ( M ): отношение сил инерции к силам упругости </a:t>
            </a:r>
            <a:endParaRPr lang="en-US" dirty="0"/>
          </a:p>
          <a:p>
            <a:pPr marL="342900" indent="-342900">
              <a:buAutoNum type="arabicParenR"/>
            </a:pPr>
            <a:r>
              <a:rPr lang="ru-RU" dirty="0"/>
              <a:t>M&lt;1 дозвуковой </a:t>
            </a:r>
            <a:endParaRPr lang="en-US" dirty="0"/>
          </a:p>
          <a:p>
            <a:pPr marL="342900" indent="-342900">
              <a:buAutoNum type="arabicParenR"/>
            </a:pPr>
            <a:r>
              <a:rPr lang="ru-RU" dirty="0"/>
              <a:t>M=1 звуковой </a:t>
            </a:r>
            <a:endParaRPr lang="en-US" dirty="0"/>
          </a:p>
          <a:p>
            <a:pPr marL="342900" indent="-342900">
              <a:buAutoNum type="arabicParenR"/>
            </a:pPr>
            <a:r>
              <a:rPr lang="ru-RU" dirty="0"/>
              <a:t>M&gt;1 сверхзвуковой </a:t>
            </a:r>
            <a:endParaRPr lang="en-US" dirty="0"/>
          </a:p>
          <a:p>
            <a:pPr marL="342900" indent="-342900">
              <a:buAutoNum type="arabicParenR"/>
            </a:pPr>
            <a:r>
              <a:rPr lang="ru-RU" dirty="0"/>
              <a:t>M&lt;0,3 несжимаемый </a:t>
            </a:r>
            <a:endParaRPr lang="en-US" dirty="0"/>
          </a:p>
          <a:p>
            <a:pPr marL="342900" indent="-342900">
              <a:buAutoNum type="arabicParenR"/>
            </a:pPr>
            <a:r>
              <a:rPr lang="ru-RU" dirty="0"/>
              <a:t>M&gt;0,3 сжимаемый</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2432FB-CD91-4BD6-97E4-3026AC518603}"/>
                  </a:ext>
                </a:extLst>
              </p:cNvPr>
              <p:cNvSpPr txBox="1"/>
              <p:nvPr/>
            </p:nvSpPr>
            <p:spPr>
              <a:xfrm>
                <a:off x="7842816" y="2748883"/>
                <a:ext cx="695768" cy="474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num>
                        <m:den>
                          <m:r>
                            <a:rPr lang="en-US" b="0" i="1" smtClean="0">
                              <a:latin typeface="Cambria Math" panose="02040503050406030204" pitchFamily="18" charset="0"/>
                            </a:rPr>
                            <m:t>𝑎</m:t>
                          </m:r>
                        </m:den>
                      </m:f>
                    </m:oMath>
                  </m:oMathPara>
                </a14:m>
                <a:endParaRPr lang="ru-RU" dirty="0"/>
              </a:p>
            </p:txBody>
          </p:sp>
        </mc:Choice>
        <mc:Fallback xmlns="">
          <p:sp>
            <p:nvSpPr>
              <p:cNvPr id="13" name="TextBox 12">
                <a:extLst>
                  <a:ext uri="{FF2B5EF4-FFF2-40B4-BE49-F238E27FC236}">
                    <a16:creationId xmlns:a16="http://schemas.microsoft.com/office/drawing/2014/main" id="{062432FB-CD91-4BD6-97E4-3026AC518603}"/>
                  </a:ext>
                </a:extLst>
              </p:cNvPr>
              <p:cNvSpPr txBox="1">
                <a:spLocks noRot="1" noChangeAspect="1" noMove="1" noResize="1" noEditPoints="1" noAdjustHandles="1" noChangeArrowheads="1" noChangeShapeType="1" noTextEdit="1"/>
              </p:cNvSpPr>
              <p:nvPr/>
            </p:nvSpPr>
            <p:spPr>
              <a:xfrm>
                <a:off x="7842816" y="2748883"/>
                <a:ext cx="695768" cy="474810"/>
              </a:xfrm>
              <a:prstGeom prst="rect">
                <a:avLst/>
              </a:prstGeom>
              <a:blipFill>
                <a:blip r:embed="rId2"/>
                <a:stretch>
                  <a:fillRect/>
                </a:stretch>
              </a:blipFill>
            </p:spPr>
            <p:txBody>
              <a:bodyPr/>
              <a:lstStyle/>
              <a:p>
                <a:r>
                  <a:rPr lang="ru-RU">
                    <a:noFill/>
                  </a:rPr>
                  <a:t> </a:t>
                </a:r>
              </a:p>
            </p:txBody>
          </p:sp>
        </mc:Fallback>
      </mc:AlternateContent>
      <p:sp>
        <p:nvSpPr>
          <p:cNvPr id="17" name="TextBox 16">
            <a:extLst>
              <a:ext uri="{FF2B5EF4-FFF2-40B4-BE49-F238E27FC236}">
                <a16:creationId xmlns:a16="http://schemas.microsoft.com/office/drawing/2014/main" id="{8CE7EDB3-2E7A-4AC6-9BE3-4449FBED0004}"/>
              </a:ext>
            </a:extLst>
          </p:cNvPr>
          <p:cNvSpPr txBox="1"/>
          <p:nvPr/>
        </p:nvSpPr>
        <p:spPr>
          <a:xfrm>
            <a:off x="8568304" y="2769209"/>
            <a:ext cx="3216328" cy="923330"/>
          </a:xfrm>
          <a:prstGeom prst="rect">
            <a:avLst/>
          </a:prstGeom>
          <a:noFill/>
        </p:spPr>
        <p:txBody>
          <a:bodyPr wrap="square">
            <a:spAutoFit/>
          </a:bodyPr>
          <a:lstStyle/>
          <a:p>
            <a:r>
              <a:rPr lang="ru-RU" dirty="0"/>
              <a:t>, где:</a:t>
            </a:r>
          </a:p>
          <a:p>
            <a:r>
              <a:rPr lang="ru-RU" dirty="0"/>
              <a:t> v — скорость потока, </a:t>
            </a:r>
            <a:endParaRPr lang="en-US" dirty="0"/>
          </a:p>
          <a:p>
            <a:r>
              <a:rPr lang="ru-RU" dirty="0"/>
              <a:t>a — местная скорость звука</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2D8ECED-4D10-4136-BF2D-504A8C0D6608}"/>
                  </a:ext>
                </a:extLst>
              </p:cNvPr>
              <p:cNvSpPr txBox="1"/>
              <p:nvPr/>
            </p:nvSpPr>
            <p:spPr>
              <a:xfrm>
                <a:off x="407368" y="4365104"/>
                <a:ext cx="11593288" cy="785536"/>
              </a:xfrm>
              <a:prstGeom prst="rect">
                <a:avLst/>
              </a:prstGeom>
              <a:noFill/>
            </p:spPr>
            <p:txBody>
              <a:bodyPr wrap="square">
                <a:spAutoFit/>
              </a:bodyPr>
              <a:lstStyle/>
              <a:p>
                <a:r>
                  <a:rPr lang="ru-RU" b="1" dirty="0"/>
                  <a:t>Число Кнудсена</a:t>
                </a:r>
                <a:r>
                  <a:rPr lang="ru-RU"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𝐿</m:t>
                        </m:r>
                      </m:den>
                    </m:f>
                  </m:oMath>
                </a14:m>
                <a:r>
                  <a:rPr lang="ru-RU" dirty="0"/>
                  <a:t> ): определяет меру того, насколько разрежен поток или насколько мала плотность по отношению к масштабу длины потока.</a:t>
                </a:r>
              </a:p>
            </p:txBody>
          </p:sp>
        </mc:Choice>
        <mc:Fallback xmlns="">
          <p:sp>
            <p:nvSpPr>
              <p:cNvPr id="21" name="TextBox 20">
                <a:extLst>
                  <a:ext uri="{FF2B5EF4-FFF2-40B4-BE49-F238E27FC236}">
                    <a16:creationId xmlns:a16="http://schemas.microsoft.com/office/drawing/2014/main" id="{92D8ECED-4D10-4136-BF2D-504A8C0D6608}"/>
                  </a:ext>
                </a:extLst>
              </p:cNvPr>
              <p:cNvSpPr txBox="1">
                <a:spLocks noRot="1" noChangeAspect="1" noMove="1" noResize="1" noEditPoints="1" noAdjustHandles="1" noChangeArrowheads="1" noChangeShapeType="1" noTextEdit="1"/>
              </p:cNvSpPr>
              <p:nvPr/>
            </p:nvSpPr>
            <p:spPr>
              <a:xfrm>
                <a:off x="407368" y="4365104"/>
                <a:ext cx="11593288" cy="785536"/>
              </a:xfrm>
              <a:prstGeom prst="rect">
                <a:avLst/>
              </a:prstGeom>
              <a:blipFill>
                <a:blip r:embed="rId3"/>
                <a:stretch>
                  <a:fillRect l="-473" b="-10078"/>
                </a:stretch>
              </a:blipFill>
            </p:spPr>
            <p:txBody>
              <a:bodyPr/>
              <a:lstStyle/>
              <a:p>
                <a:r>
                  <a:rPr lang="ru-RU">
                    <a:noFill/>
                  </a:rPr>
                  <a:t> </a:t>
                </a:r>
              </a:p>
            </p:txBody>
          </p:sp>
        </mc:Fallback>
      </mc:AlternateContent>
      <p:sp>
        <p:nvSpPr>
          <p:cNvPr id="25" name="TextBox 24">
            <a:extLst>
              <a:ext uri="{FF2B5EF4-FFF2-40B4-BE49-F238E27FC236}">
                <a16:creationId xmlns:a16="http://schemas.microsoft.com/office/drawing/2014/main" id="{909AB5A7-E13F-480F-A4AE-5A5E341F739C}"/>
              </a:ext>
            </a:extLst>
          </p:cNvPr>
          <p:cNvSpPr txBox="1"/>
          <p:nvPr/>
        </p:nvSpPr>
        <p:spPr>
          <a:xfrm>
            <a:off x="407368" y="5175572"/>
            <a:ext cx="7272808" cy="923330"/>
          </a:xfrm>
          <a:prstGeom prst="rect">
            <a:avLst/>
          </a:prstGeom>
          <a:noFill/>
        </p:spPr>
        <p:txBody>
          <a:bodyPr wrap="square">
            <a:spAutoFit/>
          </a:bodyPr>
          <a:lstStyle/>
          <a:p>
            <a:r>
              <a:rPr lang="ru-RU" b="1" dirty="0"/>
              <a:t>Число Рейнольдса</a:t>
            </a:r>
            <a:r>
              <a:rPr lang="ru-RU" dirty="0"/>
              <a:t> ( Re=</a:t>
            </a:r>
            <a:r>
              <a:rPr lang="ru-RU" dirty="0" err="1"/>
              <a:t>uL</a:t>
            </a:r>
            <a:r>
              <a:rPr lang="ru-RU" dirty="0"/>
              <a:t>/v ): безразмерная величина, характеризующая отношение инерционных сил к силам вязкого трения в вязких жидкостях и газах[1].</a:t>
            </a:r>
          </a:p>
        </p:txBody>
      </p:sp>
      <p:pic>
        <p:nvPicPr>
          <p:cNvPr id="27" name="Рисунок 26">
            <a:extLst>
              <a:ext uri="{FF2B5EF4-FFF2-40B4-BE49-F238E27FC236}">
                <a16:creationId xmlns:a16="http://schemas.microsoft.com/office/drawing/2014/main" id="{72BD3FD4-DBAA-48B6-BD3B-8E7586F4850A}"/>
              </a:ext>
            </a:extLst>
          </p:cNvPr>
          <p:cNvPicPr>
            <a:picLocks noChangeAspect="1"/>
          </p:cNvPicPr>
          <p:nvPr/>
        </p:nvPicPr>
        <p:blipFill>
          <a:blip r:embed="rId4"/>
          <a:stretch>
            <a:fillRect/>
          </a:stretch>
        </p:blipFill>
        <p:spPr>
          <a:xfrm>
            <a:off x="7827931" y="4869160"/>
            <a:ext cx="3498046" cy="1889620"/>
          </a:xfrm>
          <a:prstGeom prst="rect">
            <a:avLst/>
          </a:prstGeom>
        </p:spPr>
      </p:pic>
    </p:spTree>
    <p:extLst>
      <p:ext uri="{BB962C8B-B14F-4D97-AF65-F5344CB8AC3E}">
        <p14:creationId xmlns:p14="http://schemas.microsoft.com/office/powerpoint/2010/main" val="37193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9F05A0-9819-4363-B3FE-ECEA48DC1A7A}"/>
              </a:ext>
            </a:extLst>
          </p:cNvPr>
          <p:cNvSpPr>
            <a:spLocks noGrp="1"/>
          </p:cNvSpPr>
          <p:nvPr>
            <p:ph type="title"/>
          </p:nvPr>
        </p:nvSpPr>
        <p:spPr/>
        <p:txBody>
          <a:bodyPr/>
          <a:lstStyle/>
          <a:p>
            <a:r>
              <a:rPr lang="ru-RU" dirty="0"/>
              <a:t>Газовые потоки — кинетическая газовая теория</a:t>
            </a:r>
          </a:p>
        </p:txBody>
      </p:sp>
      <p:sp>
        <p:nvSpPr>
          <p:cNvPr id="6" name="TextBox 5">
            <a:extLst>
              <a:ext uri="{FF2B5EF4-FFF2-40B4-BE49-F238E27FC236}">
                <a16:creationId xmlns:a16="http://schemas.microsoft.com/office/drawing/2014/main" id="{D5CBB7F4-E1EA-4EEE-9F4E-45D5AE1C31F7}"/>
              </a:ext>
            </a:extLst>
          </p:cNvPr>
          <p:cNvSpPr txBox="1"/>
          <p:nvPr/>
        </p:nvSpPr>
        <p:spPr>
          <a:xfrm>
            <a:off x="628372" y="1988840"/>
            <a:ext cx="11377264" cy="923330"/>
          </a:xfrm>
          <a:prstGeom prst="rect">
            <a:avLst/>
          </a:prstGeom>
          <a:noFill/>
        </p:spPr>
        <p:txBody>
          <a:bodyPr wrap="square">
            <a:spAutoFit/>
          </a:bodyPr>
          <a:lstStyle/>
          <a:p>
            <a:r>
              <a:rPr lang="ru-RU" dirty="0"/>
              <a:t>Связь между Kn, Re и M: в сложных микро- и наногеометриях, где ожидаются трехмерные пространственные градиенты, определение мгновенных макроскопических значений и их градиентов становится проблематичным или потоками с Kn&gt;1, поскольку концепция макроскопических свойств нарушается.</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3FF7611-9F5C-4047-849A-6FEFD67F386C}"/>
                  </a:ext>
                </a:extLst>
              </p:cNvPr>
              <p:cNvSpPr txBox="1"/>
              <p:nvPr/>
            </p:nvSpPr>
            <p:spPr>
              <a:xfrm>
                <a:off x="4943872" y="3019817"/>
                <a:ext cx="1373132"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2</m:t>
                              </m:r>
                            </m:den>
                          </m:f>
                        </m:e>
                      </m:rad>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𝑅𝑒</m:t>
                          </m:r>
                        </m:den>
                      </m:f>
                    </m:oMath>
                  </m:oMathPara>
                </a14:m>
                <a:endParaRPr lang="ru-RU" dirty="0"/>
              </a:p>
            </p:txBody>
          </p:sp>
        </mc:Choice>
        <mc:Fallback xmlns="">
          <p:sp>
            <p:nvSpPr>
              <p:cNvPr id="7" name="TextBox 6">
                <a:extLst>
                  <a:ext uri="{FF2B5EF4-FFF2-40B4-BE49-F238E27FC236}">
                    <a16:creationId xmlns:a16="http://schemas.microsoft.com/office/drawing/2014/main" id="{C3FF7611-9F5C-4047-849A-6FEFD67F386C}"/>
                  </a:ext>
                </a:extLst>
              </p:cNvPr>
              <p:cNvSpPr txBox="1">
                <a:spLocks noRot="1" noChangeAspect="1" noMove="1" noResize="1" noEditPoints="1" noAdjustHandles="1" noChangeArrowheads="1" noChangeShapeType="1" noTextEdit="1"/>
              </p:cNvSpPr>
              <p:nvPr/>
            </p:nvSpPr>
            <p:spPr>
              <a:xfrm>
                <a:off x="4943872" y="3019817"/>
                <a:ext cx="1373132" cy="818366"/>
              </a:xfrm>
              <a:prstGeom prst="rect">
                <a:avLst/>
              </a:prstGeom>
              <a:blipFill>
                <a:blip r:embed="rId2"/>
                <a:stretch>
                  <a:fillRect b="-741"/>
                </a:stretch>
              </a:blipFill>
            </p:spPr>
            <p:txBody>
              <a:bodyPr/>
              <a:lstStyle/>
              <a:p>
                <a:r>
                  <a:rPr lang="ru-RU">
                    <a:noFill/>
                  </a:rPr>
                  <a:t> </a:t>
                </a:r>
              </a:p>
            </p:txBody>
          </p:sp>
        </mc:Fallback>
      </mc:AlternateContent>
    </p:spTree>
    <p:extLst>
      <p:ext uri="{BB962C8B-B14F-4D97-AF65-F5344CB8AC3E}">
        <p14:creationId xmlns:p14="http://schemas.microsoft.com/office/powerpoint/2010/main" val="378127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7D53A4-5536-40A4-AC98-11CD093ACFEC}"/>
              </a:ext>
            </a:extLst>
          </p:cNvPr>
          <p:cNvSpPr>
            <a:spLocks noGrp="1"/>
          </p:cNvSpPr>
          <p:nvPr>
            <p:ph type="title"/>
          </p:nvPr>
        </p:nvSpPr>
        <p:spPr/>
        <p:txBody>
          <a:bodyPr/>
          <a:lstStyle/>
          <a:p>
            <a:r>
              <a:rPr lang="ru-RU" dirty="0"/>
              <a:t>Классификация режимов течения</a:t>
            </a:r>
          </a:p>
        </p:txBody>
      </p:sp>
      <p:sp>
        <p:nvSpPr>
          <p:cNvPr id="6" name="TextBox 5">
            <a:extLst>
              <a:ext uri="{FF2B5EF4-FFF2-40B4-BE49-F238E27FC236}">
                <a16:creationId xmlns:a16="http://schemas.microsoft.com/office/drawing/2014/main" id="{EA120333-795B-42B8-862B-36E7385A8F1C}"/>
              </a:ext>
            </a:extLst>
          </p:cNvPr>
          <p:cNvSpPr txBox="1"/>
          <p:nvPr/>
        </p:nvSpPr>
        <p:spPr>
          <a:xfrm>
            <a:off x="83332" y="1582340"/>
            <a:ext cx="12025336" cy="3970318"/>
          </a:xfrm>
          <a:prstGeom prst="rect">
            <a:avLst/>
          </a:prstGeom>
          <a:noFill/>
        </p:spPr>
        <p:txBody>
          <a:bodyPr wrap="square">
            <a:spAutoFit/>
          </a:bodyPr>
          <a:lstStyle/>
          <a:p>
            <a:r>
              <a:rPr lang="ru-RU" b="1" dirty="0"/>
              <a:t>Эффекты</a:t>
            </a:r>
            <a:r>
              <a:rPr lang="en-US" b="1" dirty="0"/>
              <a:t> </a:t>
            </a:r>
            <a:r>
              <a:rPr lang="ru-RU" b="1" dirty="0"/>
              <a:t>разрежения</a:t>
            </a:r>
            <a:r>
              <a:rPr lang="ru-RU" dirty="0"/>
              <a:t> становятся более важными по мере увеличения числа Кнудсена , поэтому перепад давления, напряжение сдвига, тепловой поток и т. д. нельзя предсказать с помощью моделей течения и теплообмена, основанных на гипотезе</a:t>
            </a:r>
            <a:r>
              <a:rPr lang="en-US" dirty="0"/>
              <a:t> </a:t>
            </a:r>
            <a:r>
              <a:rPr lang="ru-RU" dirty="0"/>
              <a:t>сплошных сред.</a:t>
            </a:r>
            <a:endParaRPr lang="en-US" dirty="0"/>
          </a:p>
          <a:p>
            <a:endParaRPr lang="ru-RU" dirty="0"/>
          </a:p>
          <a:p>
            <a:r>
              <a:rPr lang="ru-RU" dirty="0"/>
              <a:t>С другой стороны, модели, основанные на кинетической теории газа , также не подходят, за исключением режима очень высоких чисел Кнудсена, соответствующего почти вакуумным условиям или очень маленькому зазору. </a:t>
            </a:r>
          </a:p>
          <a:p>
            <a:endParaRPr lang="ru-RU" dirty="0"/>
          </a:p>
          <a:p>
            <a:r>
              <a:rPr lang="ru-RU" dirty="0"/>
              <a:t>Основанная на эмпирической информации, классификация различных режимов потока приведен ниже:</a:t>
            </a:r>
          </a:p>
          <a:p>
            <a:pPr marL="342900" indent="-342900">
              <a:buAutoNum type="arabicParenR"/>
            </a:pPr>
            <a:r>
              <a:rPr lang="ru-RU" dirty="0"/>
              <a:t>Kn &lt; 0,01 Уравнение Навье-Стокса, граничное условие прилипания </a:t>
            </a:r>
          </a:p>
          <a:p>
            <a:pPr marL="342900" indent="-342900">
              <a:buAutoNum type="arabicParenR"/>
            </a:pPr>
            <a:r>
              <a:rPr lang="ru-RU" dirty="0"/>
              <a:t>0,01&lt;Kn &lt;0,1 Уравнение Навье-Стокса, граничное условие проскальзывания</a:t>
            </a:r>
          </a:p>
          <a:p>
            <a:pPr marL="342900" indent="-342900">
              <a:buAutoNum type="arabicParenR"/>
            </a:pPr>
            <a:r>
              <a:rPr lang="ru-RU" dirty="0"/>
              <a:t>0,1&lt;Kn &lt;10 Переходный режим течения </a:t>
            </a:r>
          </a:p>
          <a:p>
            <a:pPr marL="342900" indent="-342900">
              <a:buAutoNum type="arabicParenR"/>
            </a:pPr>
            <a:r>
              <a:rPr lang="ru-RU" dirty="0"/>
              <a:t>Kn&gt;10 Свободный молекулярный поток</a:t>
            </a:r>
          </a:p>
          <a:p>
            <a:pPr marL="342900" indent="-342900">
              <a:buAutoNum type="arabicParenR"/>
            </a:pPr>
            <a:endParaRPr lang="ru-RU" dirty="0"/>
          </a:p>
          <a:p>
            <a:r>
              <a:rPr lang="ru-RU" dirty="0"/>
              <a:t>Границы между различными режимами потока могут зависеть от сложности геометрии.</a:t>
            </a:r>
          </a:p>
        </p:txBody>
      </p:sp>
    </p:spTree>
    <p:extLst>
      <p:ext uri="{BB962C8B-B14F-4D97-AF65-F5344CB8AC3E}">
        <p14:creationId xmlns:p14="http://schemas.microsoft.com/office/powerpoint/2010/main" val="310951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23E568-FEF2-4B16-B376-B81D6637D191}"/>
              </a:ext>
            </a:extLst>
          </p:cNvPr>
          <p:cNvSpPr>
            <a:spLocks noGrp="1"/>
          </p:cNvSpPr>
          <p:nvPr>
            <p:ph type="title"/>
          </p:nvPr>
        </p:nvSpPr>
        <p:spPr/>
        <p:txBody>
          <a:bodyPr/>
          <a:lstStyle/>
          <a:p>
            <a:r>
              <a:rPr lang="ru-RU" dirty="0"/>
              <a:t>Классификация режимов течения</a:t>
            </a:r>
          </a:p>
        </p:txBody>
      </p:sp>
      <p:pic>
        <p:nvPicPr>
          <p:cNvPr id="5" name="Рисунок 4">
            <a:extLst>
              <a:ext uri="{FF2B5EF4-FFF2-40B4-BE49-F238E27FC236}">
                <a16:creationId xmlns:a16="http://schemas.microsoft.com/office/drawing/2014/main" id="{CB4E0968-8484-4451-8F1E-9E2420BB8DBB}"/>
              </a:ext>
            </a:extLst>
          </p:cNvPr>
          <p:cNvPicPr>
            <a:picLocks noChangeAspect="1"/>
          </p:cNvPicPr>
          <p:nvPr/>
        </p:nvPicPr>
        <p:blipFill>
          <a:blip r:embed="rId2"/>
          <a:stretch>
            <a:fillRect/>
          </a:stretch>
        </p:blipFill>
        <p:spPr>
          <a:xfrm>
            <a:off x="407368" y="1844824"/>
            <a:ext cx="4744112" cy="4401164"/>
          </a:xfrm>
          <a:prstGeom prst="rect">
            <a:avLst/>
          </a:prstGeom>
        </p:spPr>
      </p:pic>
      <p:sp>
        <p:nvSpPr>
          <p:cNvPr id="6" name="TextBox 5">
            <a:extLst>
              <a:ext uri="{FF2B5EF4-FFF2-40B4-BE49-F238E27FC236}">
                <a16:creationId xmlns:a16="http://schemas.microsoft.com/office/drawing/2014/main" id="{C36D5516-4601-4C91-9789-B85215C509D9}"/>
              </a:ext>
            </a:extLst>
          </p:cNvPr>
          <p:cNvSpPr txBox="1"/>
          <p:nvPr/>
        </p:nvSpPr>
        <p:spPr>
          <a:xfrm rot="16200000">
            <a:off x="-382580" y="3708016"/>
            <a:ext cx="1215397" cy="369332"/>
          </a:xfrm>
          <a:prstGeom prst="rect">
            <a:avLst/>
          </a:prstGeom>
          <a:noFill/>
        </p:spPr>
        <p:txBody>
          <a:bodyPr wrap="none" rtlCol="0">
            <a:spAutoFit/>
          </a:bodyPr>
          <a:lstStyle/>
          <a:p>
            <a:r>
              <a:rPr lang="en-US" dirty="0"/>
              <a:t>L(</a:t>
            </a:r>
            <a:r>
              <a:rPr lang="ru-RU" dirty="0"/>
              <a:t>микрон</a:t>
            </a:r>
            <a:r>
              <a:rPr lang="en-US" dirty="0"/>
              <a:t>)</a:t>
            </a:r>
            <a:endParaRPr lang="ru-RU" dirty="0"/>
          </a:p>
        </p:txBody>
      </p:sp>
      <p:sp>
        <p:nvSpPr>
          <p:cNvPr id="7" name="TextBox 6">
            <a:extLst>
              <a:ext uri="{FF2B5EF4-FFF2-40B4-BE49-F238E27FC236}">
                <a16:creationId xmlns:a16="http://schemas.microsoft.com/office/drawing/2014/main" id="{121873C1-9416-4028-BD2A-659EF8542907}"/>
              </a:ext>
            </a:extLst>
          </p:cNvPr>
          <p:cNvSpPr txBox="1"/>
          <p:nvPr/>
        </p:nvSpPr>
        <p:spPr>
          <a:xfrm>
            <a:off x="2461869" y="6245988"/>
            <a:ext cx="635110" cy="369332"/>
          </a:xfrm>
          <a:prstGeom prst="rect">
            <a:avLst/>
          </a:prstGeom>
          <a:noFill/>
        </p:spPr>
        <p:txBody>
          <a:bodyPr wrap="none" rtlCol="0">
            <a:spAutoFit/>
          </a:bodyPr>
          <a:lstStyle/>
          <a:p>
            <a:r>
              <a:rPr lang="en-US" dirty="0"/>
              <a:t>n/n</a:t>
            </a:r>
            <a:r>
              <a:rPr lang="en-US" baseline="-25000" dirty="0"/>
              <a:t>0</a:t>
            </a:r>
            <a:endParaRPr lang="ru-RU" baseline="-25000" dirty="0"/>
          </a:p>
        </p:txBody>
      </p:sp>
      <p:sp>
        <p:nvSpPr>
          <p:cNvPr id="9" name="Прямоугольник 8">
            <a:extLst>
              <a:ext uri="{FF2B5EF4-FFF2-40B4-BE49-F238E27FC236}">
                <a16:creationId xmlns:a16="http://schemas.microsoft.com/office/drawing/2014/main" id="{B72A9236-9F3E-4B42-A3C3-5F3616A31613}"/>
              </a:ext>
            </a:extLst>
          </p:cNvPr>
          <p:cNvSpPr/>
          <p:nvPr/>
        </p:nvSpPr>
        <p:spPr>
          <a:xfrm>
            <a:off x="839416" y="5229200"/>
            <a:ext cx="237626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A2792741-A006-4630-B832-DA36427073FE}"/>
              </a:ext>
            </a:extLst>
          </p:cNvPr>
          <p:cNvSpPr txBox="1"/>
          <p:nvPr/>
        </p:nvSpPr>
        <p:spPr>
          <a:xfrm>
            <a:off x="911424" y="5229200"/>
            <a:ext cx="2448272" cy="646331"/>
          </a:xfrm>
          <a:prstGeom prst="rect">
            <a:avLst/>
          </a:prstGeom>
          <a:noFill/>
        </p:spPr>
        <p:txBody>
          <a:bodyPr wrap="square" rtlCol="0">
            <a:spAutoFit/>
          </a:bodyPr>
          <a:lstStyle/>
          <a:p>
            <a:r>
              <a:rPr lang="ru-RU" sz="1200" dirty="0">
                <a:solidFill>
                  <a:srgbClr val="FF0000"/>
                </a:solidFill>
              </a:rPr>
              <a:t>Может быть невозможно определить мгновенные величины на основе континуума</a:t>
            </a:r>
          </a:p>
        </p:txBody>
      </p:sp>
      <p:sp>
        <p:nvSpPr>
          <p:cNvPr id="10" name="Прямоугольник 9">
            <a:extLst>
              <a:ext uri="{FF2B5EF4-FFF2-40B4-BE49-F238E27FC236}">
                <a16:creationId xmlns:a16="http://schemas.microsoft.com/office/drawing/2014/main" id="{FEE17CC5-8F05-444B-A418-62CE94F0C581}"/>
              </a:ext>
            </a:extLst>
          </p:cNvPr>
          <p:cNvSpPr/>
          <p:nvPr/>
        </p:nvSpPr>
        <p:spPr>
          <a:xfrm>
            <a:off x="911424" y="4869160"/>
            <a:ext cx="1872208" cy="2862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2B4CF598-26C9-4A80-A485-369290590D0F}"/>
              </a:ext>
            </a:extLst>
          </p:cNvPr>
          <p:cNvSpPr txBox="1"/>
          <p:nvPr/>
        </p:nvSpPr>
        <p:spPr>
          <a:xfrm>
            <a:off x="1147246" y="4858743"/>
            <a:ext cx="1632178" cy="246221"/>
          </a:xfrm>
          <a:prstGeom prst="rect">
            <a:avLst/>
          </a:prstGeom>
          <a:noFill/>
        </p:spPr>
        <p:txBody>
          <a:bodyPr wrap="none" rtlCol="0">
            <a:spAutoFit/>
          </a:bodyPr>
          <a:lstStyle/>
          <a:p>
            <a:r>
              <a:rPr lang="ru-RU" sz="1000" dirty="0"/>
              <a:t>значительная флуктуация</a:t>
            </a:r>
          </a:p>
        </p:txBody>
      </p:sp>
      <p:sp>
        <p:nvSpPr>
          <p:cNvPr id="13" name="TextBox 12">
            <a:extLst>
              <a:ext uri="{FF2B5EF4-FFF2-40B4-BE49-F238E27FC236}">
                <a16:creationId xmlns:a16="http://schemas.microsoft.com/office/drawing/2014/main" id="{8479F710-51D5-49C2-AC0B-E778A39E8B22}"/>
              </a:ext>
            </a:extLst>
          </p:cNvPr>
          <p:cNvSpPr txBox="1"/>
          <p:nvPr/>
        </p:nvSpPr>
        <p:spPr>
          <a:xfrm>
            <a:off x="5231904" y="2060848"/>
            <a:ext cx="6094476" cy="646331"/>
          </a:xfrm>
          <a:prstGeom prst="rect">
            <a:avLst/>
          </a:prstGeom>
          <a:noFill/>
        </p:spPr>
        <p:txBody>
          <a:bodyPr wrap="square">
            <a:spAutoFit/>
          </a:bodyPr>
          <a:lstStyle/>
          <a:p>
            <a:r>
              <a:rPr lang="ru-RU" dirty="0"/>
              <a:t>1 % статистических флуктуаций для объема образца, содержащего 10 000 молекул</a:t>
            </a:r>
          </a:p>
        </p:txBody>
      </p:sp>
      <p:sp>
        <p:nvSpPr>
          <p:cNvPr id="17" name="TextBox 16">
            <a:extLst>
              <a:ext uri="{FF2B5EF4-FFF2-40B4-BE49-F238E27FC236}">
                <a16:creationId xmlns:a16="http://schemas.microsoft.com/office/drawing/2014/main" id="{1313C4CE-2FEA-44DA-82D2-3A828643FE83}"/>
              </a:ext>
            </a:extLst>
          </p:cNvPr>
          <p:cNvSpPr txBox="1"/>
          <p:nvPr/>
        </p:nvSpPr>
        <p:spPr>
          <a:xfrm>
            <a:off x="5231904" y="2823318"/>
            <a:ext cx="6094476" cy="1200329"/>
          </a:xfrm>
          <a:prstGeom prst="rect">
            <a:avLst/>
          </a:prstGeom>
          <a:noFill/>
        </p:spPr>
        <p:txBody>
          <a:bodyPr wrap="square">
            <a:spAutoFit/>
          </a:bodyPr>
          <a:lstStyle/>
          <a:p>
            <a:r>
              <a:rPr lang="ru-RU" dirty="0"/>
              <a:t>В стандартных условиях объем выборки </a:t>
            </a:r>
            <a:r>
              <a:rPr lang="en-US" dirty="0"/>
              <a:t>3.3x10</a:t>
            </a:r>
            <a:r>
              <a:rPr lang="ru-RU" baseline="30000" dirty="0"/>
              <a:t>-10</a:t>
            </a:r>
            <a:r>
              <a:rPr lang="ru-RU" dirty="0"/>
              <a:t> м</a:t>
            </a:r>
            <a:r>
              <a:rPr lang="ru-RU" baseline="30000" dirty="0"/>
              <a:t>3</a:t>
            </a:r>
            <a:r>
              <a:rPr lang="ru-RU" dirty="0"/>
              <a:t> приводит к статистическим колебаниям в 1%. </a:t>
            </a:r>
          </a:p>
          <a:p>
            <a:endParaRPr lang="ru-RU" dirty="0"/>
          </a:p>
          <a:p>
            <a:r>
              <a:rPr lang="ru-RU" dirty="0"/>
              <a:t>Это соответствует кубическому объему со стороной 65нм</a:t>
            </a:r>
          </a:p>
        </p:txBody>
      </p:sp>
      <p:pic>
        <p:nvPicPr>
          <p:cNvPr id="19" name="Рисунок 18">
            <a:extLst>
              <a:ext uri="{FF2B5EF4-FFF2-40B4-BE49-F238E27FC236}">
                <a16:creationId xmlns:a16="http://schemas.microsoft.com/office/drawing/2014/main" id="{2818DE77-DC33-4758-A052-CA1CDB5D7410}"/>
              </a:ext>
            </a:extLst>
          </p:cNvPr>
          <p:cNvPicPr>
            <a:picLocks noChangeAspect="1"/>
          </p:cNvPicPr>
          <p:nvPr/>
        </p:nvPicPr>
        <p:blipFill>
          <a:blip r:embed="rId3"/>
          <a:stretch>
            <a:fillRect/>
          </a:stretch>
        </p:blipFill>
        <p:spPr>
          <a:xfrm>
            <a:off x="6816080" y="4342857"/>
            <a:ext cx="1581371" cy="1524213"/>
          </a:xfrm>
          <a:prstGeom prst="rect">
            <a:avLst/>
          </a:prstGeom>
        </p:spPr>
      </p:pic>
    </p:spTree>
    <p:extLst>
      <p:ext uri="{BB962C8B-B14F-4D97-AF65-F5344CB8AC3E}">
        <p14:creationId xmlns:p14="http://schemas.microsoft.com/office/powerpoint/2010/main" val="423865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D35839-1EAC-4BA7-9263-CD3A97D929FA}"/>
              </a:ext>
            </a:extLst>
          </p:cNvPr>
          <p:cNvSpPr>
            <a:spLocks noGrp="1"/>
          </p:cNvSpPr>
          <p:nvPr>
            <p:ph type="title"/>
          </p:nvPr>
        </p:nvSpPr>
        <p:spPr/>
        <p:txBody>
          <a:bodyPr/>
          <a:lstStyle/>
          <a:p>
            <a:r>
              <a:rPr lang="ru-RU" dirty="0"/>
              <a:t>Практическая работа №1</a:t>
            </a:r>
          </a:p>
        </p:txBody>
      </p:sp>
      <p:sp>
        <p:nvSpPr>
          <p:cNvPr id="6" name="TextBox 5">
            <a:extLst>
              <a:ext uri="{FF2B5EF4-FFF2-40B4-BE49-F238E27FC236}">
                <a16:creationId xmlns:a16="http://schemas.microsoft.com/office/drawing/2014/main" id="{775DC111-A207-4C55-8B9D-69C97F98B0AC}"/>
              </a:ext>
            </a:extLst>
          </p:cNvPr>
          <p:cNvSpPr txBox="1"/>
          <p:nvPr/>
        </p:nvSpPr>
        <p:spPr>
          <a:xfrm>
            <a:off x="407368" y="1700808"/>
            <a:ext cx="11593288" cy="646331"/>
          </a:xfrm>
          <a:prstGeom prst="rect">
            <a:avLst/>
          </a:prstGeom>
          <a:noFill/>
        </p:spPr>
        <p:txBody>
          <a:bodyPr wrap="square">
            <a:spAutoFit/>
          </a:bodyPr>
          <a:lstStyle/>
          <a:p>
            <a:r>
              <a:rPr lang="ru-RU" dirty="0"/>
              <a:t>Рассчитайте все значимые параметры для описания потока двухатомного азота N при 350 К и 200 кПа со скоростью 100 м/с через канал диаметром 10 мкм.</a:t>
            </a:r>
          </a:p>
        </p:txBody>
      </p:sp>
    </p:spTree>
    <p:extLst>
      <p:ext uri="{BB962C8B-B14F-4D97-AF65-F5344CB8AC3E}">
        <p14:creationId xmlns:p14="http://schemas.microsoft.com/office/powerpoint/2010/main" val="352528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D1B55-FBC9-40B3-8A29-42E95F58966E}"/>
              </a:ext>
            </a:extLst>
          </p:cNvPr>
          <p:cNvSpPr>
            <a:spLocks noGrp="1"/>
          </p:cNvSpPr>
          <p:nvPr>
            <p:ph type="title"/>
          </p:nvPr>
        </p:nvSpPr>
        <p:spPr/>
        <p:txBody>
          <a:bodyPr/>
          <a:lstStyle/>
          <a:p>
            <a:r>
              <a:rPr lang="ru-RU" dirty="0"/>
              <a:t>ПОТОКИ ГАЗА</a:t>
            </a:r>
          </a:p>
        </p:txBody>
      </p:sp>
      <p:sp>
        <p:nvSpPr>
          <p:cNvPr id="3" name="Текст 2">
            <a:extLst>
              <a:ext uri="{FF2B5EF4-FFF2-40B4-BE49-F238E27FC236}">
                <a16:creationId xmlns:a16="http://schemas.microsoft.com/office/drawing/2014/main" id="{DDC11085-A592-469D-9B92-69175E9DA2D8}"/>
              </a:ext>
            </a:extLst>
          </p:cNvPr>
          <p:cNvSpPr>
            <a:spLocks noGrp="1"/>
          </p:cNvSpPr>
          <p:nvPr>
            <p:ph type="body" idx="1"/>
          </p:nvPr>
        </p:nvSpPr>
        <p:spPr/>
        <p:txBody>
          <a:bodyPr/>
          <a:lstStyle/>
          <a:p>
            <a:r>
              <a:rPr lang="ru-RU" dirty="0"/>
              <a:t>ФИЗИКА</a:t>
            </a:r>
          </a:p>
        </p:txBody>
      </p:sp>
    </p:spTree>
    <p:extLst>
      <p:ext uri="{BB962C8B-B14F-4D97-AF65-F5344CB8AC3E}">
        <p14:creationId xmlns:p14="http://schemas.microsoft.com/office/powerpoint/2010/main" val="396076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6DD4DB-CE5D-4BDC-B3F8-0D48BFB262CC}"/>
              </a:ext>
            </a:extLst>
          </p:cNvPr>
          <p:cNvSpPr>
            <a:spLocks noGrp="1"/>
          </p:cNvSpPr>
          <p:nvPr>
            <p:ph type="title"/>
          </p:nvPr>
        </p:nvSpPr>
        <p:spPr/>
        <p:txBody>
          <a:bodyPr/>
          <a:lstStyle/>
          <a:p>
            <a:r>
              <a:rPr lang="ru-RU" dirty="0"/>
              <a:t>Сплошной и скользящий режимы течения Kn&lt;0,1</a:t>
            </a:r>
          </a:p>
        </p:txBody>
      </p:sp>
      <p:sp>
        <p:nvSpPr>
          <p:cNvPr id="6" name="TextBox 5">
            <a:extLst>
              <a:ext uri="{FF2B5EF4-FFF2-40B4-BE49-F238E27FC236}">
                <a16:creationId xmlns:a16="http://schemas.microsoft.com/office/drawing/2014/main" id="{8B29461D-C602-4BB0-A786-D0BE2481BCF2}"/>
              </a:ext>
            </a:extLst>
          </p:cNvPr>
          <p:cNvSpPr txBox="1"/>
          <p:nvPr/>
        </p:nvSpPr>
        <p:spPr>
          <a:xfrm>
            <a:off x="479376" y="1723662"/>
            <a:ext cx="11712624" cy="1754326"/>
          </a:xfrm>
          <a:prstGeom prst="rect">
            <a:avLst/>
          </a:prstGeom>
          <a:noFill/>
        </p:spPr>
        <p:txBody>
          <a:bodyPr wrap="square">
            <a:spAutoFit/>
          </a:bodyPr>
          <a:lstStyle/>
          <a:p>
            <a:r>
              <a:rPr lang="ru-RU" dirty="0"/>
              <a:t>•Требуются специальные решения уравнения Больцмана.</a:t>
            </a:r>
          </a:p>
          <a:p>
            <a:r>
              <a:rPr lang="ru-RU" dirty="0"/>
              <a:t>•Слой Кнудсена покрывает менее 10% высоты канала.</a:t>
            </a:r>
          </a:p>
          <a:p>
            <a:r>
              <a:rPr lang="ru-RU" dirty="0"/>
              <a:t>•Таким образом, этим слоем можно пренебречь, экстраполируя объемный поток газа на стенки.</a:t>
            </a:r>
          </a:p>
          <a:p>
            <a:r>
              <a:rPr lang="ru-RU" dirty="0"/>
              <a:t>•В режиме скользящего течения течение определяется NS уравнения и эффекты разрежения моделируются посредством частичного проскальзывания на стенке с использованием проскальзывания скорости Максвелла и граничных условий скачка температуры</a:t>
            </a:r>
          </a:p>
        </p:txBody>
      </p:sp>
      <p:pic>
        <p:nvPicPr>
          <p:cNvPr id="7" name="Picutre 23">
            <a:extLst>
              <a:ext uri="{FF2B5EF4-FFF2-40B4-BE49-F238E27FC236}">
                <a16:creationId xmlns:a16="http://schemas.microsoft.com/office/drawing/2014/main" id="{8E928E5C-4881-47BC-89E5-2B333432F1F8}"/>
              </a:ext>
            </a:extLst>
          </p:cNvPr>
          <p:cNvPicPr/>
          <p:nvPr/>
        </p:nvPicPr>
        <p:blipFill>
          <a:blip r:embed="rId2"/>
          <a:stretch/>
        </p:blipFill>
        <p:spPr>
          <a:xfrm>
            <a:off x="2639616" y="3552030"/>
            <a:ext cx="4986655" cy="3206750"/>
          </a:xfrm>
          <a:prstGeom prst="rect">
            <a:avLst/>
          </a:prstGeom>
        </p:spPr>
      </p:pic>
    </p:spTree>
    <p:extLst>
      <p:ext uri="{BB962C8B-B14F-4D97-AF65-F5344CB8AC3E}">
        <p14:creationId xmlns:p14="http://schemas.microsoft.com/office/powerpoint/2010/main" val="190180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009F38-E3B1-42E8-9466-794793AD54D6}"/>
              </a:ext>
            </a:extLst>
          </p:cNvPr>
          <p:cNvSpPr>
            <a:spLocks noGrp="1"/>
          </p:cNvSpPr>
          <p:nvPr>
            <p:ph type="title"/>
          </p:nvPr>
        </p:nvSpPr>
        <p:spPr/>
        <p:txBody>
          <a:bodyPr/>
          <a:lstStyle/>
          <a:p>
            <a:r>
              <a:rPr lang="ru-RU" dirty="0"/>
              <a:t>Переходный режим (</a:t>
            </a:r>
            <a:r>
              <a:rPr lang="ru-RU" dirty="0" err="1"/>
              <a:t>Кн</a:t>
            </a:r>
            <a:r>
              <a:rPr lang="ru-RU" dirty="0"/>
              <a:t> &gt; 0,1)</a:t>
            </a:r>
          </a:p>
        </p:txBody>
      </p:sp>
      <p:sp>
        <p:nvSpPr>
          <p:cNvPr id="6" name="TextBox 5">
            <a:extLst>
              <a:ext uri="{FF2B5EF4-FFF2-40B4-BE49-F238E27FC236}">
                <a16:creationId xmlns:a16="http://schemas.microsoft.com/office/drawing/2014/main" id="{87BF0F77-377A-4433-B54E-73CB3F496F5F}"/>
              </a:ext>
            </a:extLst>
          </p:cNvPr>
          <p:cNvSpPr txBox="1"/>
          <p:nvPr/>
        </p:nvSpPr>
        <p:spPr>
          <a:xfrm>
            <a:off x="335360" y="1628800"/>
            <a:ext cx="10277565" cy="1477328"/>
          </a:xfrm>
          <a:prstGeom prst="rect">
            <a:avLst/>
          </a:prstGeom>
          <a:noFill/>
        </p:spPr>
        <p:txBody>
          <a:bodyPr wrap="square">
            <a:spAutoFit/>
          </a:bodyPr>
          <a:lstStyle/>
          <a:p>
            <a:r>
              <a:rPr lang="ru-RU" dirty="0"/>
              <a:t>Обычные законы не работают. </a:t>
            </a:r>
          </a:p>
          <a:p>
            <a:r>
              <a:rPr lang="ru-RU" dirty="0"/>
              <a:t>Поправки более высокого порядка, приводящие к уравнениям Бернетта. </a:t>
            </a:r>
          </a:p>
          <a:p>
            <a:r>
              <a:rPr lang="ru-RU" dirty="0"/>
              <a:t>Также можно напрямую использовать уравнение Больцмана . </a:t>
            </a:r>
          </a:p>
          <a:p>
            <a:r>
              <a:rPr lang="ru-RU" dirty="0"/>
              <a:t>Уравнения Бернетта и </a:t>
            </a:r>
            <a:r>
              <a:rPr lang="ru-RU" dirty="0" err="1"/>
              <a:t>Вудса</a:t>
            </a:r>
            <a:r>
              <a:rPr lang="ru-RU" dirty="0"/>
              <a:t> выводятся из уравнения Больцмана на основе разложения Чепмена-</a:t>
            </a:r>
            <a:r>
              <a:rPr lang="ru-RU" dirty="0" err="1"/>
              <a:t>Энскога</a:t>
            </a:r>
            <a:r>
              <a:rPr lang="ru-RU" dirty="0"/>
              <a:t> функции распределения скорости f, включая члены до Kn</a:t>
            </a:r>
            <a:r>
              <a:rPr lang="ru-RU" baseline="30000" dirty="0"/>
              <a:t>2</a:t>
            </a:r>
            <a:r>
              <a:rPr lang="ru-RU" dirty="0"/>
              <a:t> в следующем виде:</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87C927-E37A-4108-9CB5-E1F40A3360AC}"/>
                  </a:ext>
                </a:extLst>
              </p:cNvPr>
              <p:cNvSpPr txBox="1"/>
              <p:nvPr/>
            </p:nvSpPr>
            <p:spPr>
              <a:xfrm>
                <a:off x="2567608" y="3290500"/>
                <a:ext cx="25278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(1+</m:t>
                      </m:r>
                      <m:r>
                        <a:rPr lang="en-US" b="0" i="1" smtClean="0">
                          <a:latin typeface="Cambria Math" panose="02040503050406030204" pitchFamily="18" charset="0"/>
                        </a:rPr>
                        <m:t>𝑎𝐾𝑛</m:t>
                      </m:r>
                      <m:r>
                        <a:rPr lang="en-US" b="0" i="1" smtClean="0">
                          <a:latin typeface="Cambria Math" panose="02040503050406030204" pitchFamily="18" charset="0"/>
                        </a:rPr>
                        <m:t>+</m:t>
                      </m:r>
                      <m:r>
                        <a:rPr lang="en-US" b="0" i="1" smtClean="0">
                          <a:latin typeface="Cambria Math" panose="02040503050406030204" pitchFamily="18" charset="0"/>
                        </a:rPr>
                        <m:t>𝑏𝐾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ru-RU" dirty="0"/>
              </a:p>
            </p:txBody>
          </p:sp>
        </mc:Choice>
        <mc:Fallback xmlns="">
          <p:sp>
            <p:nvSpPr>
              <p:cNvPr id="7" name="TextBox 6">
                <a:extLst>
                  <a:ext uri="{FF2B5EF4-FFF2-40B4-BE49-F238E27FC236}">
                    <a16:creationId xmlns:a16="http://schemas.microsoft.com/office/drawing/2014/main" id="{7287C927-E37A-4108-9CB5-E1F40A3360AC}"/>
                  </a:ext>
                </a:extLst>
              </p:cNvPr>
              <p:cNvSpPr txBox="1">
                <a:spLocks noRot="1" noChangeAspect="1" noMove="1" noResize="1" noEditPoints="1" noAdjustHandles="1" noChangeArrowheads="1" noChangeShapeType="1" noTextEdit="1"/>
              </p:cNvSpPr>
              <p:nvPr/>
            </p:nvSpPr>
            <p:spPr>
              <a:xfrm>
                <a:off x="2567608" y="3290500"/>
                <a:ext cx="2527872" cy="276999"/>
              </a:xfrm>
              <a:prstGeom prst="rect">
                <a:avLst/>
              </a:prstGeom>
              <a:blipFill>
                <a:blip r:embed="rId2"/>
                <a:stretch>
                  <a:fillRect l="-2651" t="-2222" r="-2892" b="-37778"/>
                </a:stretch>
              </a:blipFill>
            </p:spPr>
            <p:txBody>
              <a:bodyPr/>
              <a:lstStyle/>
              <a:p>
                <a:r>
                  <a:rPr lang="ru-RU">
                    <a:noFill/>
                  </a:rPr>
                  <a:t> </a:t>
                </a:r>
              </a:p>
            </p:txBody>
          </p:sp>
        </mc:Fallback>
      </mc:AlternateContent>
      <p:sp>
        <p:nvSpPr>
          <p:cNvPr id="8" name="TextBox 7">
            <a:extLst>
              <a:ext uri="{FF2B5EF4-FFF2-40B4-BE49-F238E27FC236}">
                <a16:creationId xmlns:a16="http://schemas.microsoft.com/office/drawing/2014/main" id="{FA769A09-9CFE-46DA-B689-3957CD4219C4}"/>
              </a:ext>
            </a:extLst>
          </p:cNvPr>
          <p:cNvSpPr txBox="1"/>
          <p:nvPr/>
        </p:nvSpPr>
        <p:spPr>
          <a:xfrm>
            <a:off x="5339358" y="3151708"/>
            <a:ext cx="6805313" cy="646331"/>
          </a:xfrm>
          <a:prstGeom prst="rect">
            <a:avLst/>
          </a:prstGeom>
          <a:noFill/>
        </p:spPr>
        <p:txBody>
          <a:bodyPr wrap="square" rtlCol="0">
            <a:spAutoFit/>
          </a:bodyPr>
          <a:lstStyle/>
          <a:p>
            <a:r>
              <a:rPr lang="ru-RU" dirty="0"/>
              <a:t>, где </a:t>
            </a:r>
            <a:r>
              <a:rPr lang="en-US" i="1" dirty="0" err="1">
                <a:latin typeface="Cambria Math" panose="02040503050406030204" pitchFamily="18" charset="0"/>
                <a:ea typeface="Cambria Math" panose="02040503050406030204" pitchFamily="18" charset="0"/>
              </a:rPr>
              <a:t>a,b</a:t>
            </a:r>
            <a:r>
              <a:rPr lang="en-US" i="1" dirty="0">
                <a:latin typeface="Cambria Math" panose="02040503050406030204" pitchFamily="18" charset="0"/>
                <a:ea typeface="Cambria Math" panose="02040503050406030204" pitchFamily="18" charset="0"/>
              </a:rPr>
              <a:t>=f</a:t>
            </a:r>
            <a:r>
              <a:rPr lang="ru-RU" i="1"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ru-RU" i="1" dirty="0">
                <a:latin typeface="Cambria Math" panose="02040503050406030204" pitchFamily="18" charset="0"/>
                <a:ea typeface="Cambria Math" panose="02040503050406030204" pitchFamily="18" charset="0"/>
              </a:rPr>
              <a:t>плотности, температуры, вектора макроскопической скорости газа)</a:t>
            </a:r>
          </a:p>
        </p:txBody>
      </p:sp>
      <p:sp>
        <p:nvSpPr>
          <p:cNvPr id="9" name="TextBox 8">
            <a:extLst>
              <a:ext uri="{FF2B5EF4-FFF2-40B4-BE49-F238E27FC236}">
                <a16:creationId xmlns:a16="http://schemas.microsoft.com/office/drawing/2014/main" id="{55595B6C-1CDF-4385-ABC3-10031E39B4D5}"/>
              </a:ext>
            </a:extLst>
          </p:cNvPr>
          <p:cNvSpPr txBox="1"/>
          <p:nvPr/>
        </p:nvSpPr>
        <p:spPr>
          <a:xfrm>
            <a:off x="479376" y="4397617"/>
            <a:ext cx="10416480" cy="369332"/>
          </a:xfrm>
          <a:prstGeom prst="rect">
            <a:avLst/>
          </a:prstGeom>
          <a:noFill/>
        </p:spPr>
        <p:txBody>
          <a:bodyPr wrap="square" rtlCol="0">
            <a:spAutoFit/>
          </a:bodyPr>
          <a:lstStyle/>
          <a:p>
            <a:r>
              <a:rPr lang="ru-RU" i="1" dirty="0">
                <a:latin typeface="Cambria Math" panose="02040503050406030204" pitchFamily="18" charset="0"/>
                <a:ea typeface="Cambria Math" panose="02040503050406030204" pitchFamily="18" charset="0"/>
              </a:rPr>
              <a:t>f</a:t>
            </a:r>
            <a:r>
              <a:rPr lang="ru-RU" i="1" baseline="-25000" dirty="0">
                <a:latin typeface="Cambria Math" panose="02040503050406030204" pitchFamily="18" charset="0"/>
                <a:ea typeface="Cambria Math" panose="02040503050406030204" pitchFamily="18" charset="0"/>
              </a:rPr>
              <a:t>0</a:t>
            </a:r>
            <a:r>
              <a:rPr lang="ru-RU" dirty="0"/>
              <a:t> - равновесная (</a:t>
            </a:r>
            <a:r>
              <a:rPr lang="ru-RU" dirty="0" err="1"/>
              <a:t>максвелловская</a:t>
            </a:r>
            <a:r>
              <a:rPr lang="ru-RU" dirty="0"/>
              <a:t>) функция распределения:</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9F5354-325F-4F4B-9433-451F95F31EC5}"/>
                  </a:ext>
                </a:extLst>
              </p:cNvPr>
              <p:cNvSpPr txBox="1"/>
              <p:nvPr/>
            </p:nvSpPr>
            <p:spPr>
              <a:xfrm>
                <a:off x="2544156" y="5090700"/>
                <a:ext cx="3379387" cy="6882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𝐵</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den>
                              </m:f>
                            </m:e>
                          </m:d>
                        </m:e>
                        <m:sup>
                          <m:r>
                            <a:rPr lang="en-US" b="0" i="1" smtClean="0">
                              <a:latin typeface="Cambria Math" panose="02040503050406030204" pitchFamily="18" charset="0"/>
                            </a:rPr>
                            <m:t>3/2</m:t>
                          </m:r>
                        </m:sup>
                      </m:sSup>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den>
                          </m:f>
                        </m:e>
                      </m:d>
                    </m:oMath>
                  </m:oMathPara>
                </a14:m>
                <a:endParaRPr lang="ru-RU" dirty="0"/>
              </a:p>
            </p:txBody>
          </p:sp>
        </mc:Choice>
        <mc:Fallback xmlns="">
          <p:sp>
            <p:nvSpPr>
              <p:cNvPr id="10" name="TextBox 9">
                <a:extLst>
                  <a:ext uri="{FF2B5EF4-FFF2-40B4-BE49-F238E27FC236}">
                    <a16:creationId xmlns:a16="http://schemas.microsoft.com/office/drawing/2014/main" id="{FC9F5354-325F-4F4B-9433-451F95F31EC5}"/>
                  </a:ext>
                </a:extLst>
              </p:cNvPr>
              <p:cNvSpPr txBox="1">
                <a:spLocks noRot="1" noChangeAspect="1" noMove="1" noResize="1" noEditPoints="1" noAdjustHandles="1" noChangeArrowheads="1" noChangeShapeType="1" noTextEdit="1"/>
              </p:cNvSpPr>
              <p:nvPr/>
            </p:nvSpPr>
            <p:spPr>
              <a:xfrm>
                <a:off x="2544156" y="5090700"/>
                <a:ext cx="3379387" cy="688202"/>
              </a:xfrm>
              <a:prstGeom prst="rect">
                <a:avLst/>
              </a:prstGeom>
              <a:blipFill>
                <a:blip r:embed="rId3"/>
                <a:stretch>
                  <a:fillRect/>
                </a:stretch>
              </a:blipFill>
            </p:spPr>
            <p:txBody>
              <a:bodyPr/>
              <a:lstStyle/>
              <a:p>
                <a:r>
                  <a:rPr lang="ru-RU">
                    <a:noFill/>
                  </a:rPr>
                  <a:t> </a:t>
                </a:r>
              </a:p>
            </p:txBody>
          </p:sp>
        </mc:Fallback>
      </mc:AlternateContent>
      <p:pic>
        <p:nvPicPr>
          <p:cNvPr id="11" name="Shape 24">
            <a:extLst>
              <a:ext uri="{FF2B5EF4-FFF2-40B4-BE49-F238E27FC236}">
                <a16:creationId xmlns:a16="http://schemas.microsoft.com/office/drawing/2014/main" id="{A4B0972B-496E-49EC-B6C2-A137A195575C}"/>
              </a:ext>
            </a:extLst>
          </p:cNvPr>
          <p:cNvPicPr/>
          <p:nvPr/>
        </p:nvPicPr>
        <p:blipFill>
          <a:blip r:embed="rId4"/>
          <a:stretch/>
        </p:blipFill>
        <p:spPr>
          <a:xfrm>
            <a:off x="8400256" y="4194175"/>
            <a:ext cx="3468370" cy="2663825"/>
          </a:xfrm>
          <a:prstGeom prst="rect">
            <a:avLst/>
          </a:prstGeom>
        </p:spPr>
      </p:pic>
    </p:spTree>
    <p:extLst>
      <p:ext uri="{BB962C8B-B14F-4D97-AF65-F5344CB8AC3E}">
        <p14:creationId xmlns:p14="http://schemas.microsoft.com/office/powerpoint/2010/main" val="83354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B0627D-FBF1-4E8C-8265-E482CBB68266}"/>
              </a:ext>
            </a:extLst>
          </p:cNvPr>
          <p:cNvSpPr>
            <a:spLocks noGrp="1"/>
          </p:cNvSpPr>
          <p:nvPr>
            <p:ph type="title"/>
          </p:nvPr>
        </p:nvSpPr>
        <p:spPr/>
        <p:txBody>
          <a:bodyPr/>
          <a:lstStyle/>
          <a:p>
            <a:r>
              <a:rPr lang="ru-RU" dirty="0"/>
              <a:t>Переходный режим (</a:t>
            </a:r>
            <a:r>
              <a:rPr lang="ru-RU" dirty="0" err="1"/>
              <a:t>Кн</a:t>
            </a:r>
            <a:r>
              <a:rPr lang="ru-RU" dirty="0"/>
              <a:t> &gt; 0,1)</a:t>
            </a:r>
            <a:r>
              <a:rPr lang="en-US" dirty="0"/>
              <a:t> - </a:t>
            </a:r>
            <a:r>
              <a:rPr lang="ru-RU" dirty="0"/>
              <a:t>Продолжение</a:t>
            </a:r>
          </a:p>
        </p:txBody>
      </p:sp>
      <p:sp>
        <p:nvSpPr>
          <p:cNvPr id="6" name="TextBox 5">
            <a:extLst>
              <a:ext uri="{FF2B5EF4-FFF2-40B4-BE49-F238E27FC236}">
                <a16:creationId xmlns:a16="http://schemas.microsoft.com/office/drawing/2014/main" id="{0C7287BC-CCA5-44C7-94C9-D2888C5123CD}"/>
              </a:ext>
            </a:extLst>
          </p:cNvPr>
          <p:cNvSpPr txBox="1"/>
          <p:nvPr/>
        </p:nvSpPr>
        <p:spPr>
          <a:xfrm>
            <a:off x="335360" y="1700808"/>
            <a:ext cx="11737304" cy="2585323"/>
          </a:xfrm>
          <a:prstGeom prst="rect">
            <a:avLst/>
          </a:prstGeom>
          <a:noFill/>
        </p:spPr>
        <p:txBody>
          <a:bodyPr wrap="square">
            <a:spAutoFit/>
          </a:bodyPr>
          <a:lstStyle/>
          <a:p>
            <a:r>
              <a:rPr lang="ru-RU" dirty="0"/>
              <a:t>В переходном режиме (Kn &gt; 0,1) определяющие закономерности, определяют тензор напряжений и вектор теплового потока</a:t>
            </a:r>
            <a:r>
              <a:rPr lang="en-US" dirty="0"/>
              <a:t> [20]</a:t>
            </a:r>
            <a:r>
              <a:rPr lang="ru-RU" dirty="0"/>
              <a:t>, требуя поправок более высокого порядка к определяющим законам, что приводит к уравнениям Бернетта или </a:t>
            </a:r>
            <a:r>
              <a:rPr lang="ru-RU" dirty="0" err="1"/>
              <a:t>Вудса</a:t>
            </a:r>
            <a:r>
              <a:rPr lang="ru-RU" dirty="0"/>
              <a:t> (</a:t>
            </a:r>
            <a:r>
              <a:rPr lang="ru-RU" dirty="0" err="1"/>
              <a:t>Woods</a:t>
            </a:r>
            <a:r>
              <a:rPr lang="ru-RU" dirty="0"/>
              <a:t>, 1993).</a:t>
            </a:r>
          </a:p>
          <a:p>
            <a:endParaRPr lang="ru-RU" dirty="0"/>
          </a:p>
          <a:p>
            <a:r>
              <a:rPr lang="ru-RU" dirty="0"/>
              <a:t>Решение нулевого порядка = равновесное решение, градиенты потока исчезают, вязкое напряжение и вектор теплового потока равны нулю, что дает уравнения Эйлера.</a:t>
            </a:r>
          </a:p>
          <a:p>
            <a:pPr marL="285750" indent="-285750">
              <a:buFont typeface="Arial" panose="020B0604020202020204" pitchFamily="34" charset="0"/>
              <a:buChar char="•"/>
            </a:pPr>
            <a:r>
              <a:rPr lang="ru-RU" dirty="0"/>
              <a:t>Kn=0 - уравнения Эйлера.</a:t>
            </a:r>
          </a:p>
          <a:p>
            <a:pPr marL="285750" indent="-285750">
              <a:buFont typeface="Arial" panose="020B0604020202020204" pitchFamily="34" charset="0"/>
              <a:buChar char="•"/>
            </a:pPr>
            <a:r>
              <a:rPr lang="ru-RU" dirty="0"/>
              <a:t>Решение первого порядка по Kn дает уравнения </a:t>
            </a:r>
            <a:r>
              <a:rPr lang="ru-RU" dirty="0" err="1"/>
              <a:t>Новье</a:t>
            </a:r>
            <a:r>
              <a:rPr lang="ru-RU" dirty="0"/>
              <a:t>-Стокса.</a:t>
            </a:r>
          </a:p>
          <a:p>
            <a:pPr marL="285750" indent="-285750">
              <a:buFont typeface="Arial" panose="020B0604020202020204" pitchFamily="34" charset="0"/>
              <a:buChar char="•"/>
            </a:pPr>
            <a:r>
              <a:rPr lang="ru-RU" dirty="0"/>
              <a:t>Решение второго порядка по Kn дает уравнения Бернетта.</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35F9E81-4937-45DF-97D9-BA09FFA947D7}"/>
                  </a:ext>
                </a:extLst>
              </p:cNvPr>
              <p:cNvSpPr txBox="1"/>
              <p:nvPr/>
            </p:nvSpPr>
            <p:spPr>
              <a:xfrm>
                <a:off x="6744072" y="3933056"/>
                <a:ext cx="25278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(1+</m:t>
                      </m:r>
                      <m:r>
                        <a:rPr lang="en-US" b="0" i="1" smtClean="0">
                          <a:latin typeface="Cambria Math" panose="02040503050406030204" pitchFamily="18" charset="0"/>
                        </a:rPr>
                        <m:t>𝑎𝐾𝑛</m:t>
                      </m:r>
                      <m:r>
                        <a:rPr lang="en-US" b="0" i="1" smtClean="0">
                          <a:latin typeface="Cambria Math" panose="02040503050406030204" pitchFamily="18" charset="0"/>
                        </a:rPr>
                        <m:t>+</m:t>
                      </m:r>
                      <m:r>
                        <a:rPr lang="en-US" b="0" i="1" smtClean="0">
                          <a:latin typeface="Cambria Math" panose="02040503050406030204" pitchFamily="18" charset="0"/>
                        </a:rPr>
                        <m:t>𝑏𝐾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ru-RU" dirty="0"/>
              </a:p>
            </p:txBody>
          </p:sp>
        </mc:Choice>
        <mc:Fallback xmlns="">
          <p:sp>
            <p:nvSpPr>
              <p:cNvPr id="8" name="TextBox 7">
                <a:extLst>
                  <a:ext uri="{FF2B5EF4-FFF2-40B4-BE49-F238E27FC236}">
                    <a16:creationId xmlns:a16="http://schemas.microsoft.com/office/drawing/2014/main" id="{435F9E81-4937-45DF-97D9-BA09FFA947D7}"/>
                  </a:ext>
                </a:extLst>
              </p:cNvPr>
              <p:cNvSpPr txBox="1">
                <a:spLocks noRot="1" noChangeAspect="1" noMove="1" noResize="1" noEditPoints="1" noAdjustHandles="1" noChangeArrowheads="1" noChangeShapeType="1" noTextEdit="1"/>
              </p:cNvSpPr>
              <p:nvPr/>
            </p:nvSpPr>
            <p:spPr>
              <a:xfrm>
                <a:off x="6744072" y="3933056"/>
                <a:ext cx="2527872" cy="276999"/>
              </a:xfrm>
              <a:prstGeom prst="rect">
                <a:avLst/>
              </a:prstGeom>
              <a:blipFill>
                <a:blip r:embed="rId2"/>
                <a:stretch>
                  <a:fillRect l="-2651" t="-2174" r="-2892" b="-34783"/>
                </a:stretch>
              </a:blipFill>
            </p:spPr>
            <p:txBody>
              <a:bodyPr/>
              <a:lstStyle/>
              <a:p>
                <a:r>
                  <a:rPr lang="ru-RU">
                    <a:noFill/>
                  </a:rPr>
                  <a:t> </a:t>
                </a:r>
              </a:p>
            </p:txBody>
          </p:sp>
        </mc:Fallback>
      </mc:AlternateContent>
    </p:spTree>
    <p:extLst>
      <p:ext uri="{BB962C8B-B14F-4D97-AF65-F5344CB8AC3E}">
        <p14:creationId xmlns:p14="http://schemas.microsoft.com/office/powerpoint/2010/main" val="27656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82E05-2B72-42B5-AF1C-F4196AC347D0}"/>
              </a:ext>
            </a:extLst>
          </p:cNvPr>
          <p:cNvSpPr>
            <a:spLocks noGrp="1"/>
          </p:cNvSpPr>
          <p:nvPr>
            <p:ph type="title"/>
          </p:nvPr>
        </p:nvSpPr>
        <p:spPr/>
        <p:txBody>
          <a:bodyPr/>
          <a:lstStyle/>
          <a:p>
            <a:r>
              <a:rPr lang="ru-RU" dirty="0"/>
              <a:t>10</a:t>
            </a:r>
            <a:r>
              <a:rPr lang="ru-RU" baseline="30000" dirty="0"/>
              <a:t>8</a:t>
            </a:r>
            <a:r>
              <a:rPr lang="ru-RU" dirty="0"/>
              <a:t>м</a:t>
            </a:r>
          </a:p>
        </p:txBody>
      </p:sp>
      <p:pic>
        <p:nvPicPr>
          <p:cNvPr id="5" name="Рисунок 4">
            <a:extLst>
              <a:ext uri="{FF2B5EF4-FFF2-40B4-BE49-F238E27FC236}">
                <a16:creationId xmlns:a16="http://schemas.microsoft.com/office/drawing/2014/main" id="{03F172A8-9BD4-4706-B061-B507EFC55014}"/>
              </a:ext>
            </a:extLst>
          </p:cNvPr>
          <p:cNvPicPr>
            <a:picLocks noChangeAspect="1"/>
          </p:cNvPicPr>
          <p:nvPr/>
        </p:nvPicPr>
        <p:blipFill>
          <a:blip r:embed="rId2"/>
          <a:stretch>
            <a:fillRect/>
          </a:stretch>
        </p:blipFill>
        <p:spPr>
          <a:xfrm>
            <a:off x="3359696" y="1638977"/>
            <a:ext cx="5201660" cy="5119803"/>
          </a:xfrm>
          <a:prstGeom prst="rect">
            <a:avLst/>
          </a:prstGeom>
        </p:spPr>
      </p:pic>
    </p:spTree>
    <p:extLst>
      <p:ext uri="{BB962C8B-B14F-4D97-AF65-F5344CB8AC3E}">
        <p14:creationId xmlns:p14="http://schemas.microsoft.com/office/powerpoint/2010/main" val="171074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B97B9B-1F9B-4B04-999F-D75C69218B7A}"/>
              </a:ext>
            </a:extLst>
          </p:cNvPr>
          <p:cNvSpPr>
            <a:spLocks noGrp="1"/>
          </p:cNvSpPr>
          <p:nvPr>
            <p:ph type="title"/>
          </p:nvPr>
        </p:nvSpPr>
        <p:spPr/>
        <p:txBody>
          <a:bodyPr/>
          <a:lstStyle/>
          <a:p>
            <a:r>
              <a:rPr lang="ru-RU" dirty="0"/>
              <a:t>Переходный режим (</a:t>
            </a:r>
            <a:r>
              <a:rPr lang="ru-RU" dirty="0" err="1"/>
              <a:t>Кн</a:t>
            </a:r>
            <a:r>
              <a:rPr lang="ru-RU" dirty="0"/>
              <a:t> &gt; 0,1)</a:t>
            </a:r>
            <a:r>
              <a:rPr lang="en-US" dirty="0"/>
              <a:t> - </a:t>
            </a:r>
            <a:r>
              <a:rPr lang="ru-RU" dirty="0"/>
              <a:t>Продолжение</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E949C9-6C95-4D7B-8A5A-E00B57E5B804}"/>
                  </a:ext>
                </a:extLst>
              </p:cNvPr>
              <p:cNvSpPr txBox="1"/>
              <p:nvPr/>
            </p:nvSpPr>
            <p:spPr>
              <a:xfrm>
                <a:off x="4802418" y="2351938"/>
                <a:ext cx="2975430" cy="65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a:rPr lang="en-US" b="1" i="1" smtClean="0">
                          <a:latin typeface="Cambria Math" panose="02040503050406030204" pitchFamily="18" charset="0"/>
                        </a:rPr>
                        <m:t>𝒗</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𝑭</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𝑣</m:t>
                          </m:r>
                        </m:sub>
                      </m:sSub>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e>
                          </m:d>
                        </m:e>
                        <m:sub>
                          <m:r>
                            <a:rPr lang="en-US" b="0" i="1" smtClean="0">
                              <a:latin typeface="Cambria Math" panose="02040503050406030204" pitchFamily="18" charset="0"/>
                              <a:ea typeface="Cambria Math" panose="02040503050406030204" pitchFamily="18" charset="0"/>
                            </a:rPr>
                            <m:t>𝑐𝑜𝑙𝑙</m:t>
                          </m:r>
                        </m:sub>
                      </m:sSub>
                    </m:oMath>
                  </m:oMathPara>
                </a14:m>
                <a:endParaRPr lang="ru-RU" dirty="0"/>
              </a:p>
            </p:txBody>
          </p:sp>
        </mc:Choice>
        <mc:Fallback xmlns="">
          <p:sp>
            <p:nvSpPr>
              <p:cNvPr id="5" name="TextBox 4">
                <a:extLst>
                  <a:ext uri="{FF2B5EF4-FFF2-40B4-BE49-F238E27FC236}">
                    <a16:creationId xmlns:a16="http://schemas.microsoft.com/office/drawing/2014/main" id="{5BE949C9-6C95-4D7B-8A5A-E00B57E5B804}"/>
                  </a:ext>
                </a:extLst>
              </p:cNvPr>
              <p:cNvSpPr txBox="1">
                <a:spLocks noRot="1" noChangeAspect="1" noMove="1" noResize="1" noEditPoints="1" noAdjustHandles="1" noChangeArrowheads="1" noChangeShapeType="1" noTextEdit="1"/>
              </p:cNvSpPr>
              <p:nvPr/>
            </p:nvSpPr>
            <p:spPr>
              <a:xfrm>
                <a:off x="4802418" y="2351938"/>
                <a:ext cx="2975430" cy="653962"/>
              </a:xfrm>
              <a:prstGeom prst="rect">
                <a:avLst/>
              </a:prstGeom>
              <a:blipFill>
                <a:blip r:embed="rId2"/>
                <a:stretch>
                  <a:fillRect b="-93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34F6BA-6FF7-4F57-AAF0-3EF9960FD61F}"/>
                  </a:ext>
                </a:extLst>
              </p:cNvPr>
              <p:cNvSpPr txBox="1"/>
              <p:nvPr/>
            </p:nvSpPr>
            <p:spPr>
              <a:xfrm>
                <a:off x="4655840" y="3206510"/>
                <a:ext cx="2463110"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1" i="1" smtClean="0">
                              <a:latin typeface="Cambria Math" panose="02040503050406030204" pitchFamily="18" charset="0"/>
                            </a:rPr>
                            <m:t>𝒙</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𝒗</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3</m:t>
                              </m:r>
                            </m:sup>
                          </m:sSup>
                          <m:r>
                            <a:rPr lang="en-US" b="1" i="1" smtClean="0">
                              <a:latin typeface="Cambria Math" panose="02040503050406030204" pitchFamily="18" charset="0"/>
                            </a:rPr>
                            <m:t>𝒗</m:t>
                          </m:r>
                        </m:e>
                      </m:nary>
                    </m:oMath>
                  </m:oMathPara>
                </a14:m>
                <a:endParaRPr lang="ru-RU" dirty="0"/>
              </a:p>
            </p:txBody>
          </p:sp>
        </mc:Choice>
        <mc:Fallback xmlns="">
          <p:sp>
            <p:nvSpPr>
              <p:cNvPr id="6" name="TextBox 5">
                <a:extLst>
                  <a:ext uri="{FF2B5EF4-FFF2-40B4-BE49-F238E27FC236}">
                    <a16:creationId xmlns:a16="http://schemas.microsoft.com/office/drawing/2014/main" id="{C834F6BA-6FF7-4F57-AAF0-3EF9960FD61F}"/>
                  </a:ext>
                </a:extLst>
              </p:cNvPr>
              <p:cNvSpPr txBox="1">
                <a:spLocks noRot="1" noChangeAspect="1" noMove="1" noResize="1" noEditPoints="1" noAdjustHandles="1" noChangeArrowheads="1" noChangeShapeType="1" noTextEdit="1"/>
              </p:cNvSpPr>
              <p:nvPr/>
            </p:nvSpPr>
            <p:spPr>
              <a:xfrm>
                <a:off x="4655840" y="3206510"/>
                <a:ext cx="2463110" cy="726546"/>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9B74D-8F7E-41EB-8F17-5AD34CD9E6DA}"/>
                  </a:ext>
                </a:extLst>
              </p:cNvPr>
              <p:cNvSpPr txBox="1"/>
              <p:nvPr/>
            </p:nvSpPr>
            <p:spPr>
              <a:xfrm>
                <a:off x="4655840" y="3933056"/>
                <a:ext cx="2793777"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1" i="1" smtClean="0">
                              <a:latin typeface="Cambria Math" panose="02040503050406030204" pitchFamily="18" charset="0"/>
                            </a:rPr>
                            <m:t>𝒙</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𝒗</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𝒗</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3</m:t>
                              </m:r>
                            </m:sup>
                          </m:sSup>
                          <m:r>
                            <a:rPr lang="en-US" b="1" i="1" smtClean="0">
                              <a:latin typeface="Cambria Math" panose="02040503050406030204" pitchFamily="18" charset="0"/>
                            </a:rPr>
                            <m:t>𝒗</m:t>
                          </m:r>
                        </m:e>
                      </m:nary>
                    </m:oMath>
                  </m:oMathPara>
                </a14:m>
                <a:endParaRPr lang="ru-RU" dirty="0"/>
              </a:p>
            </p:txBody>
          </p:sp>
        </mc:Choice>
        <mc:Fallback xmlns="">
          <p:sp>
            <p:nvSpPr>
              <p:cNvPr id="7" name="TextBox 6">
                <a:extLst>
                  <a:ext uri="{FF2B5EF4-FFF2-40B4-BE49-F238E27FC236}">
                    <a16:creationId xmlns:a16="http://schemas.microsoft.com/office/drawing/2014/main" id="{3999B74D-8F7E-41EB-8F17-5AD34CD9E6DA}"/>
                  </a:ext>
                </a:extLst>
              </p:cNvPr>
              <p:cNvSpPr txBox="1">
                <a:spLocks noRot="1" noChangeAspect="1" noMove="1" noResize="1" noEditPoints="1" noAdjustHandles="1" noChangeArrowheads="1" noChangeShapeType="1" noTextEdit="1"/>
              </p:cNvSpPr>
              <p:nvPr/>
            </p:nvSpPr>
            <p:spPr>
              <a:xfrm>
                <a:off x="4655840" y="3933056"/>
                <a:ext cx="2793777" cy="72654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52875A-DFBF-4174-A192-47DA6DB1A404}"/>
                  </a:ext>
                </a:extLst>
              </p:cNvPr>
              <p:cNvSpPr txBox="1"/>
              <p:nvPr/>
            </p:nvSpPr>
            <p:spPr>
              <a:xfrm>
                <a:off x="4379889" y="4778103"/>
                <a:ext cx="3432222"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1" i="1" smtClean="0">
                              <a:latin typeface="Cambria Math" panose="02040503050406030204" pitchFamily="18" charset="0"/>
                            </a:rPr>
                            <m:t>𝒙</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3</m:t>
                          </m:r>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den>
                      </m:f>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𝒖</m:t>
                                      </m:r>
                                    </m:e>
                                    <m:sub>
                                      <m:r>
                                        <a:rPr lang="en-US" b="0" i="1" smtClean="0">
                                          <a:latin typeface="Cambria Math" panose="02040503050406030204" pitchFamily="18" charset="0"/>
                                        </a:rPr>
                                        <m:t>𝑀𝐵</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𝑓</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3</m:t>
                              </m:r>
                            </m:sup>
                          </m:sSup>
                          <m:r>
                            <a:rPr lang="en-US" b="1" i="1" smtClean="0">
                              <a:latin typeface="Cambria Math" panose="02040503050406030204" pitchFamily="18" charset="0"/>
                            </a:rPr>
                            <m:t>𝒗</m:t>
                          </m:r>
                        </m:e>
                      </m:nary>
                    </m:oMath>
                  </m:oMathPara>
                </a14:m>
                <a:endParaRPr lang="ru-RU" dirty="0"/>
              </a:p>
            </p:txBody>
          </p:sp>
        </mc:Choice>
        <mc:Fallback xmlns="">
          <p:sp>
            <p:nvSpPr>
              <p:cNvPr id="8" name="TextBox 7">
                <a:extLst>
                  <a:ext uri="{FF2B5EF4-FFF2-40B4-BE49-F238E27FC236}">
                    <a16:creationId xmlns:a16="http://schemas.microsoft.com/office/drawing/2014/main" id="{DE52875A-DFBF-4174-A192-47DA6DB1A404}"/>
                  </a:ext>
                </a:extLst>
              </p:cNvPr>
              <p:cNvSpPr txBox="1">
                <a:spLocks noRot="1" noChangeAspect="1" noMove="1" noResize="1" noEditPoints="1" noAdjustHandles="1" noChangeArrowheads="1" noChangeShapeType="1" noTextEdit="1"/>
              </p:cNvSpPr>
              <p:nvPr/>
            </p:nvSpPr>
            <p:spPr>
              <a:xfrm>
                <a:off x="4379889" y="4778103"/>
                <a:ext cx="3432222" cy="726546"/>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41816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603718-AE6E-425D-B6D7-03DC6FB36559}"/>
              </a:ext>
            </a:extLst>
          </p:cNvPr>
          <p:cNvSpPr>
            <a:spLocks noGrp="1"/>
          </p:cNvSpPr>
          <p:nvPr>
            <p:ph type="title"/>
          </p:nvPr>
        </p:nvSpPr>
        <p:spPr/>
        <p:txBody>
          <a:bodyPr/>
          <a:lstStyle/>
          <a:p>
            <a:r>
              <a:rPr lang="ru-RU" dirty="0"/>
              <a:t>Переходный режим (</a:t>
            </a:r>
            <a:r>
              <a:rPr lang="ru-RU" dirty="0" err="1"/>
              <a:t>Кн</a:t>
            </a:r>
            <a:r>
              <a:rPr lang="ru-RU" dirty="0"/>
              <a:t> &gt; 0,1)</a:t>
            </a:r>
            <a:r>
              <a:rPr lang="en-US" dirty="0"/>
              <a:t> - </a:t>
            </a:r>
            <a:r>
              <a:rPr lang="ru-RU" dirty="0"/>
              <a:t>Продолжение</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BB69F9-A933-4175-8E21-32A4E9589425}"/>
                  </a:ext>
                </a:extLst>
              </p:cNvPr>
              <p:cNvSpPr txBox="1"/>
              <p:nvPr/>
            </p:nvSpPr>
            <p:spPr>
              <a:xfrm>
                <a:off x="623392" y="1882969"/>
                <a:ext cx="1565878" cy="573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ru-RU" dirty="0"/>
              </a:p>
            </p:txBody>
          </p:sp>
        </mc:Choice>
        <mc:Fallback xmlns="">
          <p:sp>
            <p:nvSpPr>
              <p:cNvPr id="7" name="TextBox 6">
                <a:extLst>
                  <a:ext uri="{FF2B5EF4-FFF2-40B4-BE49-F238E27FC236}">
                    <a16:creationId xmlns:a16="http://schemas.microsoft.com/office/drawing/2014/main" id="{7DBB69F9-A933-4175-8E21-32A4E9589425}"/>
                  </a:ext>
                </a:extLst>
              </p:cNvPr>
              <p:cNvSpPr txBox="1">
                <a:spLocks noRot="1" noChangeAspect="1" noMove="1" noResize="1" noEditPoints="1" noAdjustHandles="1" noChangeArrowheads="1" noChangeShapeType="1" noTextEdit="1"/>
              </p:cNvSpPr>
              <p:nvPr/>
            </p:nvSpPr>
            <p:spPr>
              <a:xfrm>
                <a:off x="623392" y="1882969"/>
                <a:ext cx="1565878" cy="573555"/>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2EE8E1-330C-4A97-8703-4A2286A54214}"/>
                  </a:ext>
                </a:extLst>
              </p:cNvPr>
              <p:cNvSpPr txBox="1"/>
              <p:nvPr/>
            </p:nvSpPr>
            <p:spPr>
              <a:xfrm>
                <a:off x="1991919" y="2295265"/>
                <a:ext cx="1325619"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𝑓𝑑</m:t>
                          </m:r>
                          <m:r>
                            <a:rPr lang="en-US" b="1" i="1" smtClean="0">
                              <a:latin typeface="Cambria Math" panose="02040503050406030204" pitchFamily="18" charset="0"/>
                              <a:ea typeface="Cambria Math" panose="02040503050406030204" pitchFamily="18" charset="0"/>
                            </a:rPr>
                            <m:t>𝒄</m:t>
                          </m:r>
                        </m:e>
                      </m:nary>
                    </m:oMath>
                  </m:oMathPara>
                </a14:m>
                <a:endParaRPr lang="ru-RU" dirty="0"/>
              </a:p>
            </p:txBody>
          </p:sp>
        </mc:Choice>
        <mc:Fallback xmlns="">
          <p:sp>
            <p:nvSpPr>
              <p:cNvPr id="8" name="TextBox 7">
                <a:extLst>
                  <a:ext uri="{FF2B5EF4-FFF2-40B4-BE49-F238E27FC236}">
                    <a16:creationId xmlns:a16="http://schemas.microsoft.com/office/drawing/2014/main" id="{E32EE8E1-330C-4A97-8703-4A2286A54214}"/>
                  </a:ext>
                </a:extLst>
              </p:cNvPr>
              <p:cNvSpPr txBox="1">
                <a:spLocks noRot="1" noChangeAspect="1" noMove="1" noResize="1" noEditPoints="1" noAdjustHandles="1" noChangeArrowheads="1" noChangeShapeType="1" noTextEdit="1"/>
              </p:cNvSpPr>
              <p:nvPr/>
            </p:nvSpPr>
            <p:spPr>
              <a:xfrm>
                <a:off x="1991919" y="2295265"/>
                <a:ext cx="1325619" cy="726546"/>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80BBE5-AA20-4B7F-839D-F3EEC01DB7C8}"/>
                  </a:ext>
                </a:extLst>
              </p:cNvPr>
              <p:cNvSpPr txBox="1"/>
              <p:nvPr/>
            </p:nvSpPr>
            <p:spPr>
              <a:xfrm>
                <a:off x="3785753" y="2270612"/>
                <a:ext cx="1697837"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𝑓𝑑</m:t>
                          </m:r>
                          <m:r>
                            <a:rPr lang="en-US" b="1" i="1" smtClean="0">
                              <a:latin typeface="Cambria Math" panose="02040503050406030204" pitchFamily="18" charset="0"/>
                              <a:ea typeface="Cambria Math" panose="02040503050406030204" pitchFamily="18" charset="0"/>
                            </a:rPr>
                            <m:t>𝒄</m:t>
                          </m:r>
                        </m:e>
                      </m:nary>
                    </m:oMath>
                  </m:oMathPara>
                </a14:m>
                <a:endParaRPr lang="ru-RU" dirty="0"/>
              </a:p>
            </p:txBody>
          </p:sp>
        </mc:Choice>
        <mc:Fallback xmlns="">
          <p:sp>
            <p:nvSpPr>
              <p:cNvPr id="9" name="TextBox 8">
                <a:extLst>
                  <a:ext uri="{FF2B5EF4-FFF2-40B4-BE49-F238E27FC236}">
                    <a16:creationId xmlns:a16="http://schemas.microsoft.com/office/drawing/2014/main" id="{C580BBE5-AA20-4B7F-839D-F3EEC01DB7C8}"/>
                  </a:ext>
                </a:extLst>
              </p:cNvPr>
              <p:cNvSpPr txBox="1">
                <a:spLocks noRot="1" noChangeAspect="1" noMove="1" noResize="1" noEditPoints="1" noAdjustHandles="1" noChangeArrowheads="1" noChangeShapeType="1" noTextEdit="1"/>
              </p:cNvSpPr>
              <p:nvPr/>
            </p:nvSpPr>
            <p:spPr>
              <a:xfrm>
                <a:off x="3785753" y="2270612"/>
                <a:ext cx="1697837" cy="72654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29DBC9-A81C-42A7-B1C3-85BB0912BB34}"/>
                  </a:ext>
                </a:extLst>
              </p:cNvPr>
              <p:cNvSpPr txBox="1"/>
              <p:nvPr/>
            </p:nvSpPr>
            <p:spPr>
              <a:xfrm>
                <a:off x="5951805" y="2295265"/>
                <a:ext cx="2454903"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𝜌𝜃</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m:t>
                          </m:r>
                        </m:num>
                        <m:den>
                          <m:r>
                            <a:rPr lang="en-US" b="0" i="1" smtClean="0">
                              <a:latin typeface="Cambria Math" panose="02040503050406030204" pitchFamily="18" charset="0"/>
                              <a:ea typeface="Cambria Math" panose="02040503050406030204" pitchFamily="18" charset="0"/>
                            </a:rPr>
                            <m:t>2</m:t>
                          </m:r>
                        </m:den>
                      </m:f>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𝑓𝑑</m:t>
                          </m:r>
                          <m:r>
                            <a:rPr lang="en-US" b="1" i="1" smtClean="0">
                              <a:latin typeface="Cambria Math" panose="02040503050406030204" pitchFamily="18" charset="0"/>
                              <a:ea typeface="Cambria Math" panose="02040503050406030204" pitchFamily="18" charset="0"/>
                            </a:rPr>
                            <m:t>𝒄</m:t>
                          </m:r>
                        </m:e>
                      </m:nary>
                    </m:oMath>
                  </m:oMathPara>
                </a14:m>
                <a:endParaRPr lang="ru-RU" dirty="0"/>
              </a:p>
            </p:txBody>
          </p:sp>
        </mc:Choice>
        <mc:Fallback xmlns="">
          <p:sp>
            <p:nvSpPr>
              <p:cNvPr id="10" name="TextBox 9">
                <a:extLst>
                  <a:ext uri="{FF2B5EF4-FFF2-40B4-BE49-F238E27FC236}">
                    <a16:creationId xmlns:a16="http://schemas.microsoft.com/office/drawing/2014/main" id="{E429DBC9-A81C-42A7-B1C3-85BB0912BB34}"/>
                  </a:ext>
                </a:extLst>
              </p:cNvPr>
              <p:cNvSpPr txBox="1">
                <a:spLocks noRot="1" noChangeAspect="1" noMove="1" noResize="1" noEditPoints="1" noAdjustHandles="1" noChangeArrowheads="1" noChangeShapeType="1" noTextEdit="1"/>
              </p:cNvSpPr>
              <p:nvPr/>
            </p:nvSpPr>
            <p:spPr>
              <a:xfrm>
                <a:off x="5951805" y="2295265"/>
                <a:ext cx="2454903" cy="72654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71705C-DE1D-454B-8A30-2973A70E49CE}"/>
                  </a:ext>
                </a:extLst>
              </p:cNvPr>
              <p:cNvSpPr txBox="1"/>
              <p:nvPr/>
            </p:nvSpPr>
            <p:spPr>
              <a:xfrm>
                <a:off x="1966483" y="3370063"/>
                <a:ext cx="2538324"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𝑓𝑑𝑐</m:t>
                          </m:r>
                        </m:e>
                      </m:nary>
                    </m:oMath>
                  </m:oMathPara>
                </a14:m>
                <a:endParaRPr lang="ru-RU" dirty="0"/>
              </a:p>
            </p:txBody>
          </p:sp>
        </mc:Choice>
        <mc:Fallback xmlns="">
          <p:sp>
            <p:nvSpPr>
              <p:cNvPr id="11" name="TextBox 10">
                <a:extLst>
                  <a:ext uri="{FF2B5EF4-FFF2-40B4-BE49-F238E27FC236}">
                    <a16:creationId xmlns:a16="http://schemas.microsoft.com/office/drawing/2014/main" id="{AF71705C-DE1D-454B-8A30-2973A70E49CE}"/>
                  </a:ext>
                </a:extLst>
              </p:cNvPr>
              <p:cNvSpPr txBox="1">
                <a:spLocks noRot="1" noChangeAspect="1" noMove="1" noResize="1" noEditPoints="1" noAdjustHandles="1" noChangeArrowheads="1" noChangeShapeType="1" noTextEdit="1"/>
              </p:cNvSpPr>
              <p:nvPr/>
            </p:nvSpPr>
            <p:spPr>
              <a:xfrm>
                <a:off x="1966483" y="3370063"/>
                <a:ext cx="2538324" cy="726546"/>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B76BDF2-BA0B-40D8-B411-BF78C3930E8E}"/>
                  </a:ext>
                </a:extLst>
              </p:cNvPr>
              <p:cNvSpPr txBox="1"/>
              <p:nvPr/>
            </p:nvSpPr>
            <p:spPr>
              <a:xfrm>
                <a:off x="5735960" y="3404399"/>
                <a:ext cx="1582741"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3</m:t>
                          </m:r>
                        </m:den>
                      </m:f>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r>
                            <a:rPr lang="en-US" b="0" i="1" smtClean="0">
                              <a:latin typeface="Cambria Math" panose="02040503050406030204" pitchFamily="18" charset="0"/>
                            </a:rPr>
                            <m:t>𝑓𝑑</m:t>
                          </m:r>
                          <m:r>
                            <a:rPr lang="en-US" b="1" i="1" smtClean="0">
                              <a:latin typeface="Cambria Math" panose="02040503050406030204" pitchFamily="18" charset="0"/>
                            </a:rPr>
                            <m:t>𝒄</m:t>
                          </m:r>
                        </m:e>
                      </m:nary>
                    </m:oMath>
                  </m:oMathPara>
                </a14:m>
                <a:endParaRPr lang="ru-RU" dirty="0"/>
              </a:p>
            </p:txBody>
          </p:sp>
        </mc:Choice>
        <mc:Fallback xmlns="">
          <p:sp>
            <p:nvSpPr>
              <p:cNvPr id="12" name="TextBox 11">
                <a:extLst>
                  <a:ext uri="{FF2B5EF4-FFF2-40B4-BE49-F238E27FC236}">
                    <a16:creationId xmlns:a16="http://schemas.microsoft.com/office/drawing/2014/main" id="{6B76BDF2-BA0B-40D8-B411-BF78C3930E8E}"/>
                  </a:ext>
                </a:extLst>
              </p:cNvPr>
              <p:cNvSpPr txBox="1">
                <a:spLocks noRot="1" noChangeAspect="1" noMove="1" noResize="1" noEditPoints="1" noAdjustHandles="1" noChangeArrowheads="1" noChangeShapeType="1" noTextEdit="1"/>
              </p:cNvSpPr>
              <p:nvPr/>
            </p:nvSpPr>
            <p:spPr>
              <a:xfrm>
                <a:off x="5735960" y="3404399"/>
                <a:ext cx="1582741" cy="726546"/>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61E8FF7-3734-419B-B744-24959D7F63AC}"/>
                  </a:ext>
                </a:extLst>
              </p:cNvPr>
              <p:cNvSpPr txBox="1"/>
              <p:nvPr/>
            </p:nvSpPr>
            <p:spPr>
              <a:xfrm>
                <a:off x="5735960" y="4203542"/>
                <a:ext cx="1861663"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𝑓𝑑</m:t>
                          </m:r>
                          <m:r>
                            <a:rPr lang="en-US" b="1" i="1" smtClean="0">
                              <a:latin typeface="Cambria Math" panose="02040503050406030204" pitchFamily="18" charset="0"/>
                              <a:ea typeface="Cambria Math" panose="02040503050406030204" pitchFamily="18" charset="0"/>
                            </a:rPr>
                            <m:t>𝒄</m:t>
                          </m:r>
                        </m:e>
                      </m:nary>
                    </m:oMath>
                  </m:oMathPara>
                </a14:m>
                <a:endParaRPr lang="ru-RU" dirty="0"/>
              </a:p>
            </p:txBody>
          </p:sp>
        </mc:Choice>
        <mc:Fallback xmlns="">
          <p:sp>
            <p:nvSpPr>
              <p:cNvPr id="13" name="TextBox 12">
                <a:extLst>
                  <a:ext uri="{FF2B5EF4-FFF2-40B4-BE49-F238E27FC236}">
                    <a16:creationId xmlns:a16="http://schemas.microsoft.com/office/drawing/2014/main" id="{561E8FF7-3734-419B-B744-24959D7F63AC}"/>
                  </a:ext>
                </a:extLst>
              </p:cNvPr>
              <p:cNvSpPr txBox="1">
                <a:spLocks noRot="1" noChangeAspect="1" noMove="1" noResize="1" noEditPoints="1" noAdjustHandles="1" noChangeArrowheads="1" noChangeShapeType="1" noTextEdit="1"/>
              </p:cNvSpPr>
              <p:nvPr/>
            </p:nvSpPr>
            <p:spPr>
              <a:xfrm>
                <a:off x="5735960" y="4203542"/>
                <a:ext cx="1861663" cy="726546"/>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42EBF2E-A5C6-4102-9BB3-BA3B8CCEA958}"/>
                  </a:ext>
                </a:extLst>
              </p:cNvPr>
              <p:cNvSpPr txBox="1"/>
              <p:nvPr/>
            </p:nvSpPr>
            <p:spPr>
              <a:xfrm>
                <a:off x="5703959" y="5001427"/>
                <a:ext cx="184582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2</m:t>
                          </m:r>
                        </m:den>
                      </m:f>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𝑓𝑑</m:t>
                          </m:r>
                          <m:r>
                            <a:rPr lang="en-US" b="1" i="1" smtClean="0">
                              <a:latin typeface="Cambria Math" panose="02040503050406030204" pitchFamily="18" charset="0"/>
                            </a:rPr>
                            <m:t>𝒄</m:t>
                          </m:r>
                        </m:e>
                      </m:nary>
                    </m:oMath>
                  </m:oMathPara>
                </a14:m>
                <a:endParaRPr lang="ru-RU" dirty="0"/>
              </a:p>
            </p:txBody>
          </p:sp>
        </mc:Choice>
        <mc:Fallback xmlns="">
          <p:sp>
            <p:nvSpPr>
              <p:cNvPr id="14" name="TextBox 13">
                <a:extLst>
                  <a:ext uri="{FF2B5EF4-FFF2-40B4-BE49-F238E27FC236}">
                    <a16:creationId xmlns:a16="http://schemas.microsoft.com/office/drawing/2014/main" id="{042EBF2E-A5C6-4102-9BB3-BA3B8CCEA958}"/>
                  </a:ext>
                </a:extLst>
              </p:cNvPr>
              <p:cNvSpPr txBox="1">
                <a:spLocks noRot="1" noChangeAspect="1" noMove="1" noResize="1" noEditPoints="1" noAdjustHandles="1" noChangeArrowheads="1" noChangeShapeType="1" noTextEdit="1"/>
              </p:cNvSpPr>
              <p:nvPr/>
            </p:nvSpPr>
            <p:spPr>
              <a:xfrm>
                <a:off x="5703959" y="5001427"/>
                <a:ext cx="1845826" cy="726546"/>
              </a:xfrm>
              <a:prstGeom prst="rect">
                <a:avLst/>
              </a:prstGeom>
              <a:blipFill>
                <a:blip r:embed="rId9"/>
                <a:stretch>
                  <a:fillRect/>
                </a:stretch>
              </a:blipFill>
            </p:spPr>
            <p:txBody>
              <a:bodyPr/>
              <a:lstStyle/>
              <a:p>
                <a:r>
                  <a:rPr lang="ru-RU">
                    <a:noFill/>
                  </a:rPr>
                  <a:t> </a:t>
                </a:r>
              </a:p>
            </p:txBody>
          </p:sp>
        </mc:Fallback>
      </mc:AlternateContent>
      <p:sp>
        <p:nvSpPr>
          <p:cNvPr id="15" name="TextBox 14">
            <a:extLst>
              <a:ext uri="{FF2B5EF4-FFF2-40B4-BE49-F238E27FC236}">
                <a16:creationId xmlns:a16="http://schemas.microsoft.com/office/drawing/2014/main" id="{EC835EBF-1510-46AD-9816-8C970DE6497B}"/>
              </a:ext>
            </a:extLst>
          </p:cNvPr>
          <p:cNvSpPr txBox="1"/>
          <p:nvPr/>
        </p:nvSpPr>
        <p:spPr>
          <a:xfrm>
            <a:off x="4844057" y="3491511"/>
            <a:ext cx="552652" cy="369332"/>
          </a:xfrm>
          <a:prstGeom prst="rect">
            <a:avLst/>
          </a:prstGeom>
          <a:noFill/>
        </p:spPr>
        <p:txBody>
          <a:bodyPr wrap="none" rtlCol="0">
            <a:spAutoFit/>
          </a:bodyPr>
          <a:lstStyle/>
          <a:p>
            <a:r>
              <a:rPr lang="ru-RU" dirty="0"/>
              <a:t>,где</a:t>
            </a:r>
          </a:p>
        </p:txBody>
      </p:sp>
    </p:spTree>
    <p:extLst>
      <p:ext uri="{BB962C8B-B14F-4D97-AF65-F5344CB8AC3E}">
        <p14:creationId xmlns:p14="http://schemas.microsoft.com/office/powerpoint/2010/main" val="348615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4A05ED-7F2F-4556-8652-86F1C893F089}"/>
              </a:ext>
            </a:extLst>
          </p:cNvPr>
          <p:cNvSpPr>
            <a:spLocks noGrp="1"/>
          </p:cNvSpPr>
          <p:nvPr>
            <p:ph type="title"/>
          </p:nvPr>
        </p:nvSpPr>
        <p:spPr/>
        <p:txBody>
          <a:bodyPr/>
          <a:lstStyle/>
          <a:p>
            <a:endParaRPr lang="ru-RU"/>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4B7AE6E-7406-4474-8BB4-94EF90711D88}"/>
                  </a:ext>
                </a:extLst>
              </p:cNvPr>
              <p:cNvSpPr txBox="1"/>
              <p:nvPr/>
            </p:nvSpPr>
            <p:spPr>
              <a:xfrm>
                <a:off x="695400" y="1844824"/>
                <a:ext cx="1565878" cy="573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ru-RU" dirty="0"/>
              </a:p>
            </p:txBody>
          </p:sp>
        </mc:Choice>
        <mc:Fallback xmlns="">
          <p:sp>
            <p:nvSpPr>
              <p:cNvPr id="3" name="TextBox 2">
                <a:extLst>
                  <a:ext uri="{FF2B5EF4-FFF2-40B4-BE49-F238E27FC236}">
                    <a16:creationId xmlns:a16="http://schemas.microsoft.com/office/drawing/2014/main" id="{94B7AE6E-7406-4474-8BB4-94EF90711D88}"/>
                  </a:ext>
                </a:extLst>
              </p:cNvPr>
              <p:cNvSpPr txBox="1">
                <a:spLocks noRot="1" noChangeAspect="1" noMove="1" noResize="1" noEditPoints="1" noAdjustHandles="1" noChangeArrowheads="1" noChangeShapeType="1" noTextEdit="1"/>
              </p:cNvSpPr>
              <p:nvPr/>
            </p:nvSpPr>
            <p:spPr>
              <a:xfrm>
                <a:off x="695400" y="1844824"/>
                <a:ext cx="1565878" cy="573555"/>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E269C9-9EFA-4CB0-BC94-640EBCE2980C}"/>
                  </a:ext>
                </a:extLst>
              </p:cNvPr>
              <p:cNvSpPr txBox="1"/>
              <p:nvPr/>
            </p:nvSpPr>
            <p:spPr>
              <a:xfrm>
                <a:off x="2711624" y="1768328"/>
                <a:ext cx="2234779"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smtClean="0">
                          <a:solidFill>
                            <a:srgbClr val="FF0000"/>
                          </a:solidFill>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e>
                      </m:d>
                      <m:r>
                        <a:rPr lang="en-US" b="0" i="1" smtClean="0">
                          <a:latin typeface="Cambria Math" panose="02040503050406030204" pitchFamily="18" charset="0"/>
                          <a:ea typeface="Cambria Math" panose="02040503050406030204" pitchFamily="18" charset="0"/>
                        </a:rPr>
                        <m:t> </m:t>
                      </m:r>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nary>
                    </m:oMath>
                  </m:oMathPara>
                </a14:m>
                <a:endParaRPr lang="ru-RU" dirty="0"/>
              </a:p>
            </p:txBody>
          </p:sp>
        </mc:Choice>
        <mc:Fallback xmlns="">
          <p:sp>
            <p:nvSpPr>
              <p:cNvPr id="4" name="TextBox 3">
                <a:extLst>
                  <a:ext uri="{FF2B5EF4-FFF2-40B4-BE49-F238E27FC236}">
                    <a16:creationId xmlns:a16="http://schemas.microsoft.com/office/drawing/2014/main" id="{ACE269C9-9EFA-4CB0-BC94-640EBCE2980C}"/>
                  </a:ext>
                </a:extLst>
              </p:cNvPr>
              <p:cNvSpPr txBox="1">
                <a:spLocks noRot="1" noChangeAspect="1" noMove="1" noResize="1" noEditPoints="1" noAdjustHandles="1" noChangeArrowheads="1" noChangeShapeType="1" noTextEdit="1"/>
              </p:cNvSpPr>
              <p:nvPr/>
            </p:nvSpPr>
            <p:spPr>
              <a:xfrm>
                <a:off x="2711624" y="1768328"/>
                <a:ext cx="2234779" cy="726546"/>
              </a:xfrm>
              <a:prstGeom prst="rect">
                <a:avLst/>
              </a:prstGeom>
              <a:blipFill>
                <a:blip r:embed="rId3"/>
                <a:stretch>
                  <a:fillRect/>
                </a:stretch>
              </a:blipFill>
            </p:spPr>
            <p:txBody>
              <a:bodyPr/>
              <a:lstStyle/>
              <a:p>
                <a:r>
                  <a:rPr lang="ru-RU">
                    <a:noFill/>
                  </a:rPr>
                  <a:t> </a:t>
                </a:r>
              </a:p>
            </p:txBody>
          </p:sp>
        </mc:Fallback>
      </mc:AlternateContent>
      <p:sp>
        <p:nvSpPr>
          <p:cNvPr id="5" name="Стрелка: вправо 4">
            <a:extLst>
              <a:ext uri="{FF2B5EF4-FFF2-40B4-BE49-F238E27FC236}">
                <a16:creationId xmlns:a16="http://schemas.microsoft.com/office/drawing/2014/main" id="{626F4F96-E8A6-4D67-85B2-4AEE7CB53674}"/>
              </a:ext>
            </a:extLst>
          </p:cNvPr>
          <p:cNvSpPr/>
          <p:nvPr/>
        </p:nvSpPr>
        <p:spPr>
          <a:xfrm rot="5400000">
            <a:off x="2711624" y="2479731"/>
            <a:ext cx="21602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7F4B70-A855-4747-9919-250EDFED7E9F}"/>
                  </a:ext>
                </a:extLst>
              </p:cNvPr>
              <p:cNvSpPr txBox="1"/>
              <p:nvPr/>
            </p:nvSpPr>
            <p:spPr>
              <a:xfrm>
                <a:off x="2021650" y="3221545"/>
                <a:ext cx="1737976" cy="5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𝜕𝜌</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rPr>
                        <m:t>=0</m:t>
                      </m:r>
                    </m:oMath>
                  </m:oMathPara>
                </a14:m>
                <a:endParaRPr lang="ru-RU" dirty="0"/>
              </a:p>
            </p:txBody>
          </p:sp>
        </mc:Choice>
        <mc:Fallback xmlns="">
          <p:sp>
            <p:nvSpPr>
              <p:cNvPr id="6" name="TextBox 5">
                <a:extLst>
                  <a:ext uri="{FF2B5EF4-FFF2-40B4-BE49-F238E27FC236}">
                    <a16:creationId xmlns:a16="http://schemas.microsoft.com/office/drawing/2014/main" id="{3D7F4B70-A855-4747-9919-250EDFED7E9F}"/>
                  </a:ext>
                </a:extLst>
              </p:cNvPr>
              <p:cNvSpPr txBox="1">
                <a:spLocks noRot="1" noChangeAspect="1" noMove="1" noResize="1" noEditPoints="1" noAdjustHandles="1" noChangeArrowheads="1" noChangeShapeType="1" noTextEdit="1"/>
              </p:cNvSpPr>
              <p:nvPr/>
            </p:nvSpPr>
            <p:spPr>
              <a:xfrm>
                <a:off x="2021650" y="3221545"/>
                <a:ext cx="1737976" cy="57349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165BA9-A530-414A-B928-94EC53CADDE0}"/>
                  </a:ext>
                </a:extLst>
              </p:cNvPr>
              <p:cNvSpPr txBox="1"/>
              <p:nvPr/>
            </p:nvSpPr>
            <p:spPr>
              <a:xfrm>
                <a:off x="1919536" y="4004858"/>
                <a:ext cx="3359702" cy="573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𝜌</m:t>
                      </m:r>
                      <m:f>
                        <m:fPr>
                          <m:ctrlPr>
                            <a:rPr lang="ru-RU" i="1" smtClean="0">
                              <a:latin typeface="Cambria Math" panose="02040503050406030204" pitchFamily="18" charset="0"/>
                              <a:ea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7" name="TextBox 6">
                <a:extLst>
                  <a:ext uri="{FF2B5EF4-FFF2-40B4-BE49-F238E27FC236}">
                    <a16:creationId xmlns:a16="http://schemas.microsoft.com/office/drawing/2014/main" id="{B9165BA9-A530-414A-B928-94EC53CADDE0}"/>
                  </a:ext>
                </a:extLst>
              </p:cNvPr>
              <p:cNvSpPr txBox="1">
                <a:spLocks noRot="1" noChangeAspect="1" noMove="1" noResize="1" noEditPoints="1" noAdjustHandles="1" noChangeArrowheads="1" noChangeShapeType="1" noTextEdit="1"/>
              </p:cNvSpPr>
              <p:nvPr/>
            </p:nvSpPr>
            <p:spPr>
              <a:xfrm>
                <a:off x="1919536" y="4004858"/>
                <a:ext cx="3359702" cy="573555"/>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007A7CC-2628-47D6-AB35-0FE124220351}"/>
                  </a:ext>
                </a:extLst>
              </p:cNvPr>
              <p:cNvSpPr txBox="1"/>
              <p:nvPr/>
            </p:nvSpPr>
            <p:spPr>
              <a:xfrm>
                <a:off x="1919536" y="4918399"/>
                <a:ext cx="4519763" cy="604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r>
                        <a:rPr lang="ru-RU" i="1" smtClean="0">
                          <a:latin typeface="Cambria Math" panose="02040503050406030204" pitchFamily="18" charset="0"/>
                          <a:ea typeface="Cambria Math" panose="02040503050406030204" pitchFamily="18" charset="0"/>
                        </a:rPr>
                        <m:t>𝜌</m:t>
                      </m:r>
                      <m:f>
                        <m:fPr>
                          <m:ctrlPr>
                            <a:rPr lang="ru-RU" i="1" smtClean="0">
                              <a:latin typeface="Cambria Math" panose="02040503050406030204" pitchFamily="18" charset="0"/>
                              <a:ea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𝜕𝜃</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oMath>
                  </m:oMathPara>
                </a14:m>
                <a:endParaRPr lang="ru-RU" dirty="0"/>
              </a:p>
            </p:txBody>
          </p:sp>
        </mc:Choice>
        <mc:Fallback xmlns="">
          <p:sp>
            <p:nvSpPr>
              <p:cNvPr id="8" name="TextBox 7">
                <a:extLst>
                  <a:ext uri="{FF2B5EF4-FFF2-40B4-BE49-F238E27FC236}">
                    <a16:creationId xmlns:a16="http://schemas.microsoft.com/office/drawing/2014/main" id="{5007A7CC-2628-47D6-AB35-0FE124220351}"/>
                  </a:ext>
                </a:extLst>
              </p:cNvPr>
              <p:cNvSpPr txBox="1">
                <a:spLocks noRot="1" noChangeAspect="1" noMove="1" noResize="1" noEditPoints="1" noAdjustHandles="1" noChangeArrowheads="1" noChangeShapeType="1" noTextEdit="1"/>
              </p:cNvSpPr>
              <p:nvPr/>
            </p:nvSpPr>
            <p:spPr>
              <a:xfrm>
                <a:off x="1919536" y="4918399"/>
                <a:ext cx="4519763" cy="604846"/>
              </a:xfrm>
              <a:prstGeom prst="rect">
                <a:avLst/>
              </a:prstGeom>
              <a:blipFill>
                <a:blip r:embed="rId6"/>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11292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13800F-5E46-4E4B-96A5-1766E8BC7580}"/>
              </a:ext>
            </a:extLst>
          </p:cNvPr>
          <p:cNvSpPr>
            <a:spLocks noGrp="1"/>
          </p:cNvSpPr>
          <p:nvPr>
            <p:ph type="title"/>
          </p:nvPr>
        </p:nvSpPr>
        <p:spPr/>
        <p:txBody>
          <a:bodyPr/>
          <a:lstStyle/>
          <a:p>
            <a:r>
              <a:rPr lang="en-US" dirty="0"/>
              <a:t>Kn-&gt;0</a:t>
            </a:r>
            <a:endParaRPr lang="ru-RU"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548641-2E59-4A16-B5EC-E1009E1E4820}"/>
                  </a:ext>
                </a:extLst>
              </p:cNvPr>
              <p:cNvSpPr txBox="1"/>
              <p:nvPr/>
            </p:nvSpPr>
            <p:spPr>
              <a:xfrm>
                <a:off x="1184334" y="1539498"/>
                <a:ext cx="4911666" cy="6018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𝐾𝑛</m:t>
                      </m:r>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=0 </m:t>
                      </m:r>
                      <m:groupChr>
                        <m:groupChrPr>
                          <m:chr m:val="⇒"/>
                          <m:pos m:val="top"/>
                          <m:ctrlPr>
                            <a:rPr lang="en-US" b="0" i="1" smtClean="0">
                              <a:latin typeface="Cambria Math" panose="02040503050406030204" pitchFamily="18" charset="0"/>
                              <a:ea typeface="Cambria Math" panose="02040503050406030204" pitchFamily="18" charset="0"/>
                            </a:rPr>
                          </m:ctrlPr>
                        </m:groupChrPr>
                        <m:e/>
                      </m:groupCh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𝑀</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𝜌</m:t>
                          </m:r>
                        </m:num>
                        <m:den>
                          <m:r>
                            <a:rPr lang="en-US" b="0" i="1" smtClean="0">
                              <a:latin typeface="Cambria Math" panose="02040503050406030204" pitchFamily="18" charset="0"/>
                              <a:ea typeface="Cambria Math" panose="02040503050406030204" pitchFamily="18" charset="0"/>
                            </a:rPr>
                            <m:t>𝑚</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3</m:t>
                                  </m:r>
                                </m:sup>
                              </m:sSup>
                            </m:e>
                          </m:rad>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𝜃</m:t>
                              </m:r>
                            </m:den>
                          </m:f>
                        </m:sup>
                      </m:sSup>
                    </m:oMath>
                  </m:oMathPara>
                </a14:m>
                <a:endParaRPr lang="ru-RU" dirty="0"/>
              </a:p>
            </p:txBody>
          </p:sp>
        </mc:Choice>
        <mc:Fallback xmlns="">
          <p:sp>
            <p:nvSpPr>
              <p:cNvPr id="5" name="TextBox 4">
                <a:extLst>
                  <a:ext uri="{FF2B5EF4-FFF2-40B4-BE49-F238E27FC236}">
                    <a16:creationId xmlns:a16="http://schemas.microsoft.com/office/drawing/2014/main" id="{6C548641-2E59-4A16-B5EC-E1009E1E4820}"/>
                  </a:ext>
                </a:extLst>
              </p:cNvPr>
              <p:cNvSpPr txBox="1">
                <a:spLocks noRot="1" noChangeAspect="1" noMove="1" noResize="1" noEditPoints="1" noAdjustHandles="1" noChangeArrowheads="1" noChangeShapeType="1" noTextEdit="1"/>
              </p:cNvSpPr>
              <p:nvPr/>
            </p:nvSpPr>
            <p:spPr>
              <a:xfrm>
                <a:off x="1184334" y="1539498"/>
                <a:ext cx="4911666" cy="60189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535E1A-F051-4268-99BE-1FD3C56D9E78}"/>
                  </a:ext>
                </a:extLst>
              </p:cNvPr>
              <p:cNvSpPr txBox="1"/>
              <p:nvPr/>
            </p:nvSpPr>
            <p:spPr>
              <a:xfrm>
                <a:off x="7032104" y="1614257"/>
                <a:ext cx="1560299" cy="387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ea typeface="Cambria Math" panose="02040503050406030204" pitchFamily="18" charset="0"/>
                            </a:rPr>
                          </m:ctrlPr>
                        </m:sSubSupPr>
                        <m:e>
                          <m:r>
                            <a:rPr lang="ru-RU" i="1" smtClean="0">
                              <a:latin typeface="Cambria Math" panose="02040503050406030204" pitchFamily="18" charset="0"/>
                              <a:ea typeface="Cambria Math" panose="02040503050406030204" pitchFamily="18" charset="0"/>
                            </a:rPr>
                            <m:t>𝜎</m:t>
                          </m:r>
                        </m:e>
                        <m:sub>
                          <m:r>
                            <m:rPr>
                              <m:sty m:val="p"/>
                            </m:rPr>
                            <a:rPr lang="en-US" b="0" i="0" smtClean="0">
                              <a:latin typeface="Cambria Math" panose="02040503050406030204" pitchFamily="18" charset="0"/>
                              <a:ea typeface="Cambria Math" panose="02040503050406030204" pitchFamily="18" charset="0"/>
                            </a:rPr>
                            <m:t>ij</m:t>
                          </m:r>
                        </m:sub>
                        <m:sup>
                          <m:r>
                            <a:rPr lang="en-US" b="0" i="0" smtClean="0">
                              <a:latin typeface="Cambria Math" panose="02040503050406030204" pitchFamily="18" charset="0"/>
                              <a:ea typeface="Cambria Math" panose="02040503050406030204" pitchFamily="18" charset="0"/>
                            </a:rPr>
                            <m:t>(0)</m:t>
                          </m:r>
                        </m:sup>
                      </m:sSubSup>
                      <m:r>
                        <a:rPr lang="en-US" b="0" i="0"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m:rPr>
                              <m:sty m:val="p"/>
                            </m:rPr>
                            <a:rPr lang="en-US" b="0" i="0" smtClean="0">
                              <a:latin typeface="Cambria Math" panose="02040503050406030204" pitchFamily="18" charset="0"/>
                              <a:ea typeface="Cambria Math" panose="02040503050406030204" pitchFamily="18" charset="0"/>
                            </a:rPr>
                            <m:t>q</m:t>
                          </m:r>
                        </m:e>
                        <m:sub>
                          <m:r>
                            <m:rPr>
                              <m:sty m:val="p"/>
                            </m:rPr>
                            <a:rPr lang="en-US" b="0" i="0" smtClean="0">
                              <a:latin typeface="Cambria Math" panose="02040503050406030204" pitchFamily="18" charset="0"/>
                              <a:ea typeface="Cambria Math" panose="02040503050406030204" pitchFamily="18" charset="0"/>
                            </a:rPr>
                            <m:t>i</m:t>
                          </m:r>
                        </m:sub>
                        <m:sup>
                          <m:r>
                            <a:rPr lang="en-US" b="0" i="0" smtClean="0">
                              <a:latin typeface="Cambria Math" panose="02040503050406030204" pitchFamily="18" charset="0"/>
                              <a:ea typeface="Cambria Math" panose="02040503050406030204" pitchFamily="18" charset="0"/>
                            </a:rPr>
                            <m:t>(0)</m:t>
                          </m:r>
                        </m:sup>
                      </m:sSubSup>
                      <m:r>
                        <a:rPr lang="en-US" b="0" i="0"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6" name="TextBox 5">
                <a:extLst>
                  <a:ext uri="{FF2B5EF4-FFF2-40B4-BE49-F238E27FC236}">
                    <a16:creationId xmlns:a16="http://schemas.microsoft.com/office/drawing/2014/main" id="{B2535E1A-F051-4268-99BE-1FD3C56D9E78}"/>
                  </a:ext>
                </a:extLst>
              </p:cNvPr>
              <p:cNvSpPr txBox="1">
                <a:spLocks noRot="1" noChangeAspect="1" noMove="1" noResize="1" noEditPoints="1" noAdjustHandles="1" noChangeArrowheads="1" noChangeShapeType="1" noTextEdit="1"/>
              </p:cNvSpPr>
              <p:nvPr/>
            </p:nvSpPr>
            <p:spPr>
              <a:xfrm>
                <a:off x="7032104" y="1614257"/>
                <a:ext cx="1560299" cy="387286"/>
              </a:xfrm>
              <a:prstGeom prst="rect">
                <a:avLst/>
              </a:prstGeom>
              <a:blipFill>
                <a:blip r:embed="rId3"/>
                <a:stretch>
                  <a:fillRect l="-1563" t="-3175" r="-2734" b="-2222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BE10A4-3F1B-45E7-ACE4-375052ABAEF0}"/>
                  </a:ext>
                </a:extLst>
              </p:cNvPr>
              <p:cNvSpPr txBox="1"/>
              <p:nvPr/>
            </p:nvSpPr>
            <p:spPr>
              <a:xfrm>
                <a:off x="1216972" y="2457765"/>
                <a:ext cx="3396186"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latin typeface="Cambria Math" panose="02040503050406030204" pitchFamily="18" charset="0"/>
                        </a:rPr>
                        <m:t>𝐾𝑛</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ru-RU" dirty="0"/>
              </a:p>
            </p:txBody>
          </p:sp>
        </mc:Choice>
        <mc:Fallback xmlns="">
          <p:sp>
            <p:nvSpPr>
              <p:cNvPr id="7" name="TextBox 6">
                <a:extLst>
                  <a:ext uri="{FF2B5EF4-FFF2-40B4-BE49-F238E27FC236}">
                    <a16:creationId xmlns:a16="http://schemas.microsoft.com/office/drawing/2014/main" id="{4FBE10A4-3F1B-45E7-ACE4-375052ABAEF0}"/>
                  </a:ext>
                </a:extLst>
              </p:cNvPr>
              <p:cNvSpPr txBox="1">
                <a:spLocks noRot="1" noChangeAspect="1" noMove="1" noResize="1" noEditPoints="1" noAdjustHandles="1" noChangeArrowheads="1" noChangeShapeType="1" noTextEdit="1"/>
              </p:cNvSpPr>
              <p:nvPr/>
            </p:nvSpPr>
            <p:spPr>
              <a:xfrm>
                <a:off x="1216972" y="2457765"/>
                <a:ext cx="3396186" cy="288477"/>
              </a:xfrm>
              <a:prstGeom prst="rect">
                <a:avLst/>
              </a:prstGeom>
              <a:blipFill>
                <a:blip r:embed="rId4"/>
                <a:stretch>
                  <a:fillRect l="-1975" t="-6383" r="-180" b="-3617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CA1863-E8B3-4EE9-8969-A0AF3ECBFAFE}"/>
                  </a:ext>
                </a:extLst>
              </p:cNvPr>
              <p:cNvSpPr txBox="1"/>
              <p:nvPr/>
            </p:nvSpPr>
            <p:spPr>
              <a:xfrm>
                <a:off x="1216972" y="2991232"/>
                <a:ext cx="8405571"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𝜌</m:t>
                      </m:r>
                      <m:d>
                        <m:dPr>
                          <m:begChr m:val="{"/>
                          <m:endChr m:val="}"/>
                          <m:ctrlPr>
                            <a:rPr lang="ru-RU"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𝜃</m:t>
                          </m:r>
                        </m:e>
                      </m:d>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m</m:t>
                      </m:r>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den>
                              </m:f>
                            </m:e>
                          </m:d>
                        </m:e>
                      </m:nary>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𝑓</m:t>
                          </m:r>
                        </m:e>
                        <m:sup>
                          <m:r>
                            <a:rPr lang="en-US" b="0" i="1" smtClean="0">
                              <a:latin typeface="Cambria Math" panose="02040503050406030204" pitchFamily="18" charset="0"/>
                              <a:ea typeface="Cambria Math" panose="02040503050406030204" pitchFamily="18" charset="0"/>
                            </a:rPr>
                            <m:t>(0)</m:t>
                          </m:r>
                        </m:sup>
                      </m:sSup>
                      <m:r>
                        <a:rPr lang="en-US" b="0" i="1" smtClean="0">
                          <a:latin typeface="Cambria Math" panose="02040503050406030204" pitchFamily="18" charset="0"/>
                          <a:ea typeface="Cambria Math" panose="02040503050406030204" pitchFamily="18" charset="0"/>
                        </a:rPr>
                        <m:t>𝑑𝑐</m:t>
                      </m:r>
                      <m:r>
                        <a:rPr lang="en-US" b="0" i="1" smtClean="0">
                          <a:latin typeface="Cambria Math" panose="02040503050406030204" pitchFamily="18" charset="0"/>
                          <a:ea typeface="Cambria Math" panose="02040503050406030204" pitchFamily="18" charset="0"/>
                        </a:rPr>
                        <m:t>,                          0=</m:t>
                      </m:r>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d>
                            <m:dPr>
                              <m:begChr m:val="{"/>
                              <m:endChr m:val="}"/>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2</m:t>
                                  </m:r>
                                </m:den>
                              </m:f>
                            </m:e>
                          </m:d>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𝑓</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sup>
                          </m:sSup>
                          <m:r>
                            <a:rPr lang="en-US" b="0" i="1" smtClean="0">
                              <a:latin typeface="Cambria Math" panose="02040503050406030204" pitchFamily="18" charset="0"/>
                              <a:ea typeface="Cambria Math" panose="02040503050406030204" pitchFamily="18" charset="0"/>
                            </a:rPr>
                            <m:t>𝑑𝑐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e>
                      </m:nary>
                    </m:oMath>
                  </m:oMathPara>
                </a14:m>
                <a:endParaRPr lang="ru-RU" dirty="0"/>
              </a:p>
            </p:txBody>
          </p:sp>
        </mc:Choice>
        <mc:Fallback xmlns="">
          <p:sp>
            <p:nvSpPr>
              <p:cNvPr id="8" name="TextBox 7">
                <a:extLst>
                  <a:ext uri="{FF2B5EF4-FFF2-40B4-BE49-F238E27FC236}">
                    <a16:creationId xmlns:a16="http://schemas.microsoft.com/office/drawing/2014/main" id="{9CCA1863-E8B3-4EE9-8969-A0AF3ECBFAFE}"/>
                  </a:ext>
                </a:extLst>
              </p:cNvPr>
              <p:cNvSpPr txBox="1">
                <a:spLocks noRot="1" noChangeAspect="1" noMove="1" noResize="1" noEditPoints="1" noAdjustHandles="1" noChangeArrowheads="1" noChangeShapeType="1" noTextEdit="1"/>
              </p:cNvSpPr>
              <p:nvPr/>
            </p:nvSpPr>
            <p:spPr>
              <a:xfrm>
                <a:off x="1216972" y="2991232"/>
                <a:ext cx="8405571" cy="72654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075E9C-3328-4C5B-8655-72096CF9E383}"/>
                  </a:ext>
                </a:extLst>
              </p:cNvPr>
              <p:cNvSpPr txBox="1"/>
              <p:nvPr/>
            </p:nvSpPr>
            <p:spPr>
              <a:xfrm>
                <a:off x="1216972" y="3876947"/>
                <a:ext cx="4173899" cy="604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ea typeface="Cambria Math" panose="02040503050406030204" pitchFamily="18" charset="0"/>
                            </a:rPr>
                          </m:ctrlPr>
                        </m:sSubSup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𝑖𝑗</m:t>
                          </m:r>
                        </m:sub>
                        <m:sup>
                          <m:r>
                            <a:rPr lang="en-US" b="0" i="1" smtClean="0">
                              <a:latin typeface="Cambria Math" panose="02040503050406030204" pitchFamily="18" charset="0"/>
                              <a:ea typeface="Cambria Math" panose="02040503050406030204" pitchFamily="18" charset="0"/>
                            </a:rPr>
                            <m:t>(0)</m:t>
                          </m:r>
                        </m:sup>
                      </m:sSubSup>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𝜇</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              </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m:t>
                          </m:r>
                        </m:sub>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oMath>
                  </m:oMathPara>
                </a14:m>
                <a:endParaRPr lang="ru-RU" dirty="0"/>
              </a:p>
            </p:txBody>
          </p:sp>
        </mc:Choice>
        <mc:Fallback xmlns="">
          <p:sp>
            <p:nvSpPr>
              <p:cNvPr id="9" name="TextBox 8">
                <a:extLst>
                  <a:ext uri="{FF2B5EF4-FFF2-40B4-BE49-F238E27FC236}">
                    <a16:creationId xmlns:a16="http://schemas.microsoft.com/office/drawing/2014/main" id="{7C075E9C-3328-4C5B-8655-72096CF9E383}"/>
                  </a:ext>
                </a:extLst>
              </p:cNvPr>
              <p:cNvSpPr txBox="1">
                <a:spLocks noRot="1" noChangeAspect="1" noMove="1" noResize="1" noEditPoints="1" noAdjustHandles="1" noChangeArrowheads="1" noChangeShapeType="1" noTextEdit="1"/>
              </p:cNvSpPr>
              <p:nvPr/>
            </p:nvSpPr>
            <p:spPr>
              <a:xfrm>
                <a:off x="1216972" y="3876947"/>
                <a:ext cx="4173899" cy="604846"/>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587798-0617-4746-9C7B-055815631ADA}"/>
                  </a:ext>
                </a:extLst>
              </p:cNvPr>
              <p:cNvSpPr txBox="1"/>
              <p:nvPr/>
            </p:nvSpPr>
            <p:spPr>
              <a:xfrm>
                <a:off x="756814" y="4784218"/>
                <a:ext cx="10855984" cy="6339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ea typeface="Cambria Math" panose="02040503050406030204" pitchFamily="18" charset="0"/>
                            </a:rPr>
                          </m:ctrlPr>
                        </m:sSubSup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𝑖𝑗</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m:t>
                          </m:r>
                        </m:den>
                      </m:f>
                      <m:d>
                        <m:dPr>
                          <m:begChr m:val="["/>
                          <m:endChr m:val="]"/>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10</m:t>
                              </m:r>
                            </m:num>
                            <m:den>
                              <m:r>
                                <a:rPr lang="en-US" b="0" i="1" smtClean="0">
                                  <a:latin typeface="Cambria Math" panose="02040503050406030204" pitchFamily="18" charset="0"/>
                                  <a:ea typeface="Cambria Math" panose="02040503050406030204" pitchFamily="18" charset="0"/>
                                </a:rPr>
                                <m:t>3</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−2</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𝑗𝑘</m:t>
                                  </m:r>
                                </m:sub>
                              </m:sSub>
                            </m:e>
                          </m:d>
                          <m:r>
                            <a:rPr lang="en-US" b="0" i="1" smtClean="0">
                              <a:latin typeface="Cambria Math" panose="02040503050406030204" pitchFamily="18" charset="0"/>
                              <a:ea typeface="Cambria Math" panose="02040503050406030204" pitchFamily="18" charset="0"/>
                            </a:rPr>
                            <m:t>+3</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+3</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r>
                                    <a:rPr lang="en-US" b="0" i="1" smtClean="0">
                                      <a:latin typeface="Cambria Math" panose="02040503050406030204" pitchFamily="18" charset="0"/>
                                      <a:ea typeface="Cambria Math" panose="02040503050406030204" pitchFamily="18" charset="0"/>
                                    </a:rPr>
                                    <m:t>𝑝</m:t>
                                  </m:r>
                                </m:e>
                              </m:func>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𝜃</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+8</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𝑘𝑖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𝑗𝑘</m:t>
                              </m:r>
                            </m:sub>
                          </m:sSub>
                        </m:e>
                      </m:d>
                    </m:oMath>
                  </m:oMathPara>
                </a14:m>
                <a:endParaRPr lang="ru-RU" dirty="0"/>
              </a:p>
            </p:txBody>
          </p:sp>
        </mc:Choice>
        <mc:Fallback xmlns="">
          <p:sp>
            <p:nvSpPr>
              <p:cNvPr id="10" name="TextBox 9">
                <a:extLst>
                  <a:ext uri="{FF2B5EF4-FFF2-40B4-BE49-F238E27FC236}">
                    <a16:creationId xmlns:a16="http://schemas.microsoft.com/office/drawing/2014/main" id="{7B587798-0617-4746-9C7B-055815631ADA}"/>
                  </a:ext>
                </a:extLst>
              </p:cNvPr>
              <p:cNvSpPr txBox="1">
                <a:spLocks noRot="1" noChangeAspect="1" noMove="1" noResize="1" noEditPoints="1" noAdjustHandles="1" noChangeArrowheads="1" noChangeShapeType="1" noTextEdit="1"/>
              </p:cNvSpPr>
              <p:nvPr/>
            </p:nvSpPr>
            <p:spPr>
              <a:xfrm>
                <a:off x="756814" y="4784218"/>
                <a:ext cx="10855984" cy="633956"/>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00B835-D26B-4738-B852-52827DCD3205}"/>
                  </a:ext>
                </a:extLst>
              </p:cNvPr>
              <p:cNvSpPr txBox="1"/>
              <p:nvPr/>
            </p:nvSpPr>
            <p:spPr>
              <a:xfrm>
                <a:off x="756814" y="5670831"/>
                <a:ext cx="10678372"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ea typeface="Cambria Math" panose="02040503050406030204" pitchFamily="18" charset="0"/>
                            </a:rPr>
                          </m:ctrlPr>
                        </m:sSubSup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m:t>
                          </m:r>
                        </m:den>
                      </m:f>
                      <m:d>
                        <m:dPr>
                          <m:begChr m:val="["/>
                          <m:endChr m:val="]"/>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75</m:t>
                              </m:r>
                            </m:num>
                            <m:den>
                              <m:r>
                                <a:rPr lang="en-US" b="0" i="1" smtClean="0">
                                  <a:latin typeface="Cambria Math" panose="02040503050406030204" pitchFamily="18" charset="0"/>
                                  <a:ea typeface="Cambria Math" panose="02040503050406030204" pitchFamily="18" charset="0"/>
                                </a:rPr>
                                <m:t>8</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r>
                                    <a:rPr lang="en-US" b="0" i="1" smtClean="0">
                                      <a:latin typeface="Cambria Math" panose="02040503050406030204" pitchFamily="18" charset="0"/>
                                      <a:ea typeface="Cambria Math" panose="02040503050406030204" pitchFamily="18" charset="0"/>
                                    </a:rPr>
                                    <m:t>𝜃</m:t>
                                  </m:r>
                                </m:e>
                              </m:func>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45</m:t>
                              </m:r>
                            </m:num>
                            <m:den>
                              <m:r>
                                <a:rPr lang="en-US" b="0" i="1" smtClean="0">
                                  <a:latin typeface="Cambria Math" panose="02040503050406030204" pitchFamily="18" charset="0"/>
                                  <a:ea typeface="Cambria Math" panose="02040503050406030204" pitchFamily="18" charset="0"/>
                                </a:rPr>
                                <m:t>8</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3</m:t>
                                  </m:r>
                                </m:den>
                              </m:f>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3</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r>
                                        <a:rPr lang="en-US" b="0" i="1" smtClean="0">
                                          <a:latin typeface="Cambria Math" panose="02040503050406030204" pitchFamily="18" charset="0"/>
                                          <a:ea typeface="Cambria Math" panose="02040503050406030204" pitchFamily="18" charset="0"/>
                                        </a:rPr>
                                        <m:t>𝜃</m:t>
                                      </m:r>
                                    </m:e>
                                  </m:func>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r>
                                        <a:rPr lang="en-US" b="0" i="1" smtClean="0">
                                          <a:latin typeface="Cambria Math" panose="02040503050406030204" pitchFamily="18" charset="0"/>
                                          <a:ea typeface="Cambria Math" panose="02040503050406030204" pitchFamily="18" charset="0"/>
                                        </a:rPr>
                                        <m:t>𝜃</m:t>
                                      </m:r>
                                    </m:e>
                                  </m:func>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e>
                          </m:d>
                          <m:r>
                            <a:rPr lang="en-US" b="0" i="1" smtClean="0">
                              <a:latin typeface="Cambria Math" panose="02040503050406030204" pitchFamily="18" charset="0"/>
                              <a:ea typeface="Cambria Math" panose="02040503050406030204" pitchFamily="18" charset="0"/>
                            </a:rPr>
                            <m:t>−3</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𝑖𝑘</m:t>
                              </m:r>
                            </m:sub>
                          </m:s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r>
                                    <a:rPr lang="en-US" b="0" i="1" smtClean="0">
                                      <a:latin typeface="Cambria Math" panose="02040503050406030204" pitchFamily="18" charset="0"/>
                                      <a:ea typeface="Cambria Math" panose="02040503050406030204" pitchFamily="18" charset="0"/>
                                    </a:rPr>
                                    <m:t>𝑝</m:t>
                                  </m:r>
                                </m:e>
                              </m:func>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+3</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+3</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39</m:t>
                              </m:r>
                            </m:num>
                            <m:den>
                              <m:r>
                                <a:rPr lang="en-US" b="0" i="1" smtClean="0">
                                  <a:latin typeface="Cambria Math" panose="02040503050406030204" pitchFamily="18" charset="0"/>
                                  <a:ea typeface="Cambria Math" panose="02040503050406030204" pitchFamily="18" charset="0"/>
                                </a:rPr>
                                <m:t>4</m:t>
                              </m:r>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𝑖𝑘</m:t>
                              </m:r>
                            </m:sub>
                          </m:s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r>
                                    <a:rPr lang="en-US" b="0" i="1" smtClean="0">
                                      <a:latin typeface="Cambria Math" panose="02040503050406030204" pitchFamily="18" charset="0"/>
                                      <a:ea typeface="Cambria Math" panose="02040503050406030204" pitchFamily="18" charset="0"/>
                                    </a:rPr>
                                    <m:t>𝜃</m:t>
                                  </m:r>
                                </m:e>
                              </m:func>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e>
                      </m:d>
                    </m:oMath>
                  </m:oMathPara>
                </a14:m>
                <a:endParaRPr lang="ru-RU" dirty="0"/>
              </a:p>
            </p:txBody>
          </p:sp>
        </mc:Choice>
        <mc:Fallback xmlns="">
          <p:sp>
            <p:nvSpPr>
              <p:cNvPr id="11" name="TextBox 10">
                <a:extLst>
                  <a:ext uri="{FF2B5EF4-FFF2-40B4-BE49-F238E27FC236}">
                    <a16:creationId xmlns:a16="http://schemas.microsoft.com/office/drawing/2014/main" id="{D700B835-D26B-4738-B852-52827DCD3205}"/>
                  </a:ext>
                </a:extLst>
              </p:cNvPr>
              <p:cNvSpPr txBox="1">
                <a:spLocks noRot="1" noChangeAspect="1" noMove="1" noResize="1" noEditPoints="1" noAdjustHandles="1" noChangeArrowheads="1" noChangeShapeType="1" noTextEdit="1"/>
              </p:cNvSpPr>
              <p:nvPr/>
            </p:nvSpPr>
            <p:spPr>
              <a:xfrm>
                <a:off x="756814" y="5670831"/>
                <a:ext cx="10678372" cy="627992"/>
              </a:xfrm>
              <a:prstGeom prst="rect">
                <a:avLst/>
              </a:prstGeom>
              <a:blipFill>
                <a:blip r:embed="rId8"/>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62263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3F55F3-8F83-4226-AAB1-193D7E65C21E}"/>
              </a:ext>
            </a:extLst>
          </p:cNvPr>
          <p:cNvSpPr>
            <a:spLocks noGrp="1"/>
          </p:cNvSpPr>
          <p:nvPr>
            <p:ph type="title"/>
          </p:nvPr>
        </p:nvSpPr>
        <p:spPr/>
        <p:txBody>
          <a:bodyPr/>
          <a:lstStyle/>
          <a:p>
            <a:r>
              <a:rPr lang="en-US" dirty="0"/>
              <a:t>Kn-&gt;0</a:t>
            </a:r>
            <a:endParaRPr lang="ru-RU" dirty="0"/>
          </a:p>
        </p:txBody>
      </p:sp>
      <p:pic>
        <p:nvPicPr>
          <p:cNvPr id="4" name="Рисунок 3">
            <a:extLst>
              <a:ext uri="{FF2B5EF4-FFF2-40B4-BE49-F238E27FC236}">
                <a16:creationId xmlns:a16="http://schemas.microsoft.com/office/drawing/2014/main" id="{EE18D0AB-E2FE-4138-A097-D9A26E8CD92B}"/>
              </a:ext>
            </a:extLst>
          </p:cNvPr>
          <p:cNvPicPr>
            <a:picLocks noChangeAspect="1"/>
          </p:cNvPicPr>
          <p:nvPr/>
        </p:nvPicPr>
        <p:blipFill>
          <a:blip r:embed="rId2"/>
          <a:stretch>
            <a:fillRect/>
          </a:stretch>
        </p:blipFill>
        <p:spPr>
          <a:xfrm>
            <a:off x="2399784" y="1647576"/>
            <a:ext cx="7392432" cy="3562847"/>
          </a:xfrm>
          <a:prstGeom prst="rect">
            <a:avLst/>
          </a:prstGeom>
        </p:spPr>
      </p:pic>
    </p:spTree>
    <p:extLst>
      <p:ext uri="{BB962C8B-B14F-4D97-AF65-F5344CB8AC3E}">
        <p14:creationId xmlns:p14="http://schemas.microsoft.com/office/powerpoint/2010/main" val="152494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7F1669-470C-41EC-BAB4-3DEA189ADDFC}"/>
              </a:ext>
            </a:extLst>
          </p:cNvPr>
          <p:cNvSpPr>
            <a:spLocks noGrp="1"/>
          </p:cNvSpPr>
          <p:nvPr>
            <p:ph type="title"/>
          </p:nvPr>
        </p:nvSpPr>
        <p:spPr/>
        <p:txBody>
          <a:bodyPr/>
          <a:lstStyle/>
          <a:p>
            <a:r>
              <a:rPr lang="ru-RU" dirty="0"/>
              <a:t>Законы сохранения</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1EFF9D0-C66F-4C20-9E94-FF500BEA0E71}"/>
                  </a:ext>
                </a:extLst>
              </p:cNvPr>
              <p:cNvSpPr txBox="1"/>
              <p:nvPr/>
            </p:nvSpPr>
            <p:spPr>
              <a:xfrm>
                <a:off x="1441745" y="2132856"/>
                <a:ext cx="9308510" cy="10682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d>
                        <m:dPr>
                          <m:ctrlPr>
                            <a:rPr lang="ru-RU" i="1" smtClean="0">
                              <a:latin typeface="Cambria Math" panose="02040503050406030204" pitchFamily="18" charset="0"/>
                            </a:rPr>
                          </m:ctrlPr>
                        </m:dPr>
                        <m:e>
                          <m:m>
                            <m:mPr>
                              <m:mcs>
                                <m:mc>
                                  <m:mcPr>
                                    <m:count m:val="1"/>
                                    <m:mcJc m:val="center"/>
                                  </m:mcPr>
                                </m:mc>
                              </m:mcs>
                              <m:ctrlPr>
                                <a:rPr lang="ru-RU" i="1" smtClean="0">
                                  <a:latin typeface="Cambria Math" panose="02040503050406030204" pitchFamily="18" charset="0"/>
                                </a:rPr>
                              </m:ctrlPr>
                            </m:mPr>
                            <m:mr>
                              <m:e>
                                <m:r>
                                  <m:rPr>
                                    <m:brk m:alnAt="7"/>
                                  </m:rPr>
                                  <a:rPr lang="ru-RU" i="1" smtClean="0">
                                    <a:latin typeface="Cambria Math" panose="02040503050406030204" pitchFamily="18" charset="0"/>
                                    <a:ea typeface="Cambria Math" panose="02040503050406030204" pitchFamily="18" charset="0"/>
                                  </a:rPr>
                                  <m:t>𝜌</m:t>
                                </m:r>
                              </m:e>
                            </m:mr>
                            <m:mr>
                              <m:e>
                                <m:m>
                                  <m:mPr>
                                    <m:mcs>
                                      <m:mc>
                                        <m:mcPr>
                                          <m:count m:val="1"/>
                                          <m:mcJc m:val="center"/>
                                        </m:mcPr>
                                      </m:mc>
                                    </m:mcs>
                                    <m:ctrlPr>
                                      <a:rPr lang="ru-RU" i="1" smtClean="0">
                                        <a:latin typeface="Cambria Math" panose="02040503050406030204" pitchFamily="18" charset="0"/>
                                      </a:rPr>
                                    </m:ctrlPr>
                                  </m:mPr>
                                  <m:mr>
                                    <m:e>
                                      <m:r>
                                        <m:rPr>
                                          <m:brk m:alnAt="7"/>
                                        </m:rPr>
                                        <a:rPr lang="ru-RU"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𝑢</m:t>
                                          </m:r>
                                        </m:e>
                                        <m:sub>
                                          <m:r>
                                            <m:rPr>
                                              <m:brk m:alnAt="7"/>
                                            </m:rPr>
                                            <a:rPr lang="en-US" b="0" i="1" smtClean="0">
                                              <a:latin typeface="Cambria Math" panose="02040503050406030204" pitchFamily="18" charset="0"/>
                                              <a:ea typeface="Cambria Math" panose="02040503050406030204" pitchFamily="18" charset="0"/>
                                            </a:rPr>
                                            <m:t>1</m:t>
                                          </m:r>
                                        </m:sub>
                                      </m:sSub>
                                    </m:e>
                                  </m:mr>
                                  <m:mr>
                                    <m:e>
                                      <m:m>
                                        <m:mPr>
                                          <m:mcs>
                                            <m:mc>
                                              <m:mcPr>
                                                <m:count m:val="1"/>
                                                <m:mcJc m:val="center"/>
                                              </m:mcPr>
                                            </m:mc>
                                          </m:mcs>
                                          <m:ctrlPr>
                                            <a:rPr lang="ru-RU" i="1" smtClean="0">
                                              <a:latin typeface="Cambria Math" panose="02040503050406030204" pitchFamily="18" charset="0"/>
                                            </a:rPr>
                                          </m:ctrlPr>
                                        </m:mPr>
                                        <m:mr>
                                          <m:e>
                                            <m:r>
                                              <m:rPr>
                                                <m:brk m:alnAt="7"/>
                                              </m:rPr>
                                              <a:rPr lang="ru-RU"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𝑢</m:t>
                                                </m:r>
                                              </m:e>
                                              <m:sub>
                                                <m:r>
                                                  <m:rPr>
                                                    <m:brk m:alnAt="7"/>
                                                  </m:rPr>
                                                  <a:rPr lang="en-US" b="0" i="1" smtClean="0">
                                                    <a:latin typeface="Cambria Math" panose="02040503050406030204" pitchFamily="18" charset="0"/>
                                                    <a:ea typeface="Cambria Math" panose="02040503050406030204" pitchFamily="18" charset="0"/>
                                                  </a:rPr>
                                                  <m:t>2</m:t>
                                                </m:r>
                                              </m:sub>
                                            </m:sSub>
                                          </m:e>
                                        </m:mr>
                                        <m:mr>
                                          <m:e>
                                            <m:r>
                                              <a:rPr lang="en-US" b="0" i="1" smtClean="0">
                                                <a:latin typeface="Cambria Math" panose="02040503050406030204" pitchFamily="18" charset="0"/>
                                              </a:rPr>
                                              <m:t>𝐸</m:t>
                                            </m:r>
                                          </m:e>
                                        </m:mr>
                                      </m:m>
                                    </m:e>
                                  </m:mr>
                                </m:m>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den>
                      </m:f>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𝑢</m:t>
                                    </m:r>
                                  </m:e>
                                  <m:sub>
                                    <m:r>
                                      <m:rPr>
                                        <m:brk m:alnAt="7"/>
                                      </m:rPr>
                                      <a:rPr lang="en-US" b="0" i="1" smtClean="0">
                                        <a:latin typeface="Cambria Math" panose="02040503050406030204" pitchFamily="18" charset="0"/>
                                        <a:ea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𝜌</m:t>
                                      </m:r>
                                      <m:sSubSup>
                                        <m:sSubSupPr>
                                          <m:ctrlPr>
                                            <a:rPr lang="en-US" b="0" i="1" smtClean="0">
                                              <a:latin typeface="Cambria Math" panose="02040503050406030204" pitchFamily="18" charset="0"/>
                                              <a:ea typeface="Cambria Math" panose="02040503050406030204" pitchFamily="18" charset="0"/>
                                            </a:rPr>
                                          </m:ctrlPr>
                                        </m:sSubSupPr>
                                        <m:e>
                                          <m:r>
                                            <m:rPr>
                                              <m:brk m:alnAt="7"/>
                                            </m:rPr>
                                            <a:rPr lang="en-US" b="0" i="1" smtClean="0">
                                              <a:latin typeface="Cambria Math" panose="02040503050406030204" pitchFamily="18" charset="0"/>
                                              <a:ea typeface="Cambria Math" panose="02040503050406030204" pitchFamily="18" charset="0"/>
                                            </a:rPr>
                                            <m:t>𝑢</m:t>
                                          </m:r>
                                        </m:e>
                                        <m:sub>
                                          <m:r>
                                            <m:rPr>
                                              <m:brk m:alnAt="7"/>
                                            </m:rPr>
                                            <a:rPr lang="en-US" b="0" i="1" smtClean="0">
                                              <a:latin typeface="Cambria Math" panose="02040503050406030204" pitchFamily="18" charset="0"/>
                                              <a:ea typeface="Cambria Math" panose="02040503050406030204" pitchFamily="18" charset="0"/>
                                            </a:rPr>
                                            <m:t>1</m:t>
                                          </m:r>
                                        </m:sub>
                                        <m:sup>
                                          <m:r>
                                            <m:rPr>
                                              <m:brk m:alnAt="7"/>
                                            </m:rPr>
                                            <a:rPr lang="en-US" b="0" i="1" smtClean="0">
                                              <a:latin typeface="Cambria Math" panose="02040503050406030204" pitchFamily="18" charset="0"/>
                                              <a:ea typeface="Cambria Math" panose="02040503050406030204" pitchFamily="18" charset="0"/>
                                            </a:rPr>
                                            <m:t>2</m:t>
                                          </m:r>
                                        </m:sup>
                                      </m:sSubSup>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𝜎</m:t>
                                          </m:r>
                                        </m:e>
                                        <m:sub>
                                          <m:r>
                                            <m:rPr>
                                              <m:brk m:alnAt="7"/>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𝑢</m:t>
                                                </m:r>
                                              </m:e>
                                              <m:sub>
                                                <m:r>
                                                  <m:rPr>
                                                    <m:brk m:alnAt="7"/>
                                                  </m:rP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𝑢</m:t>
                                                </m:r>
                                              </m:e>
                                              <m:sub>
                                                <m:r>
                                                  <m:rPr>
                                                    <m:brk m:alnAt="7"/>
                                                  </m:rPr>
                                                  <a:rPr lang="en-US" b="0" i="1" smtClean="0">
                                                    <a:latin typeface="Cambria Math" panose="02040503050406030204" pitchFamily="18" charset="0"/>
                                                    <a:ea typeface="Cambria Math" panose="02040503050406030204" pitchFamily="18" charset="0"/>
                                                  </a:rPr>
                                                  <m:t>2</m:t>
                                                </m:r>
                                              </m:sub>
                                            </m:sSub>
                                            <m:r>
                                              <m:rPr>
                                                <m:brk m:alnAt="7"/>
                                              </m:rP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𝜎</m:t>
                                                </m:r>
                                              </m:e>
                                              <m:sub>
                                                <m:r>
                                                  <m:rPr>
                                                    <m:brk m:alnAt="7"/>
                                                  </m:rP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2</m:t>
                                                </m:r>
                                              </m:sub>
                                            </m:sSub>
                                          </m:e>
                                        </m:mr>
                                        <m:mr>
                                          <m:e>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11</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12</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e>
                                        </m:mr>
                                      </m:m>
                                    </m:e>
                                  </m:mr>
                                </m:m>
                              </m:e>
                            </m:mr>
                          </m:m>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den>
                      </m:f>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𝜌</m:t>
                                </m:r>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2</m:t>
                                    </m:r>
                                  </m:sub>
                                </m:sSub>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𝜌</m:t>
                                      </m:r>
                                      <m:sSubSup>
                                        <m:sSubSupPr>
                                          <m:ctrlPr>
                                            <a:rPr lang="en-US" i="1">
                                              <a:latin typeface="Cambria Math" panose="02040503050406030204" pitchFamily="18" charset="0"/>
                                              <a:ea typeface="Cambria Math" panose="02040503050406030204" pitchFamily="18" charset="0"/>
                                            </a:rPr>
                                          </m:ctrlPr>
                                        </m:sSubSupPr>
                                        <m:e>
                                          <m:r>
                                            <m:rPr>
                                              <m:brk m:alnAt="7"/>
                                            </m:rP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2</m:t>
                                          </m:r>
                                        </m:sub>
                                        <m:sup>
                                          <m:r>
                                            <m:rPr>
                                              <m:brk m:alnAt="7"/>
                                            </m:rPr>
                                            <a:rPr lang="en-US" i="1" smtClean="0">
                                              <a:latin typeface="Cambria Math" panose="02040503050406030204" pitchFamily="18" charset="0"/>
                                              <a:ea typeface="Cambria Math" panose="02040503050406030204" pitchFamily="18" charset="0"/>
                                            </a:rPr>
                                            <m:t>2</m:t>
                                          </m:r>
                                        </m:sup>
                                      </m:sSubSup>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22</m:t>
                                          </m:r>
                                        </m:sub>
                                      </m:sSub>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𝜌</m:t>
                                            </m:r>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𝑢</m:t>
                                                </m:r>
                                              </m:e>
                                              <m:sub>
                                                <m:r>
                                                  <m:rPr>
                                                    <m:brk m:alnAt="7"/>
                                                  </m:rP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𝑢</m:t>
                                                </m:r>
                                              </m:e>
                                              <m:sub>
                                                <m:r>
                                                  <m:rPr>
                                                    <m:brk m:alnAt="7"/>
                                                  </m:rPr>
                                                  <a:rPr lang="en-US" i="1">
                                                    <a:latin typeface="Cambria Math" panose="02040503050406030204" pitchFamily="18" charset="0"/>
                                                    <a:ea typeface="Cambria Math" panose="02040503050406030204" pitchFamily="18" charset="0"/>
                                                  </a:rPr>
                                                  <m:t>2</m:t>
                                                </m:r>
                                              </m:sub>
                                            </m:sSub>
                                            <m:r>
                                              <m:rPr>
                                                <m:brk m:alnAt="7"/>
                                              </m:rP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2</m:t>
                                                </m:r>
                                              </m:sub>
                                            </m:sSub>
                                          </m:e>
                                        </m:mr>
                                        <m:mr>
                                          <m:e>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22</m:t>
                                                    </m:r>
                                                  </m:sub>
                                                </m:sSub>
                                              </m:e>
                                            </m:d>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2</m:t>
                                                </m:r>
                                              </m:sub>
                                            </m:sSub>
                                          </m:e>
                                        </m:mr>
                                      </m:m>
                                    </m:e>
                                  </m:mr>
                                </m:m>
                              </m:e>
                            </m:mr>
                          </m:m>
                        </m:e>
                      </m:d>
                      <m:r>
                        <a:rPr lang="en-US" b="0" i="1"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3" name="TextBox 2">
                <a:extLst>
                  <a:ext uri="{FF2B5EF4-FFF2-40B4-BE49-F238E27FC236}">
                    <a16:creationId xmlns:a16="http://schemas.microsoft.com/office/drawing/2014/main" id="{81EFF9D0-C66F-4C20-9E94-FF500BEA0E71}"/>
                  </a:ext>
                </a:extLst>
              </p:cNvPr>
              <p:cNvSpPr txBox="1">
                <a:spLocks noRot="1" noChangeAspect="1" noMove="1" noResize="1" noEditPoints="1" noAdjustHandles="1" noChangeArrowheads="1" noChangeShapeType="1" noTextEdit="1"/>
              </p:cNvSpPr>
              <p:nvPr/>
            </p:nvSpPr>
            <p:spPr>
              <a:xfrm>
                <a:off x="1441745" y="2132856"/>
                <a:ext cx="9308510" cy="1068241"/>
              </a:xfrm>
              <a:prstGeom prst="rect">
                <a:avLst/>
              </a:prstGeom>
              <a:blipFill>
                <a:blip r:embed="rId2"/>
                <a:stretch>
                  <a:fillRect/>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33A31F66-C78D-40D3-9B4C-B3E7BABAFDD2}"/>
              </a:ext>
            </a:extLst>
          </p:cNvPr>
          <p:cNvSpPr txBox="1"/>
          <p:nvPr/>
        </p:nvSpPr>
        <p:spPr>
          <a:xfrm>
            <a:off x="407368" y="3724504"/>
            <a:ext cx="6096000" cy="923330"/>
          </a:xfrm>
          <a:prstGeom prst="rect">
            <a:avLst/>
          </a:prstGeom>
          <a:noFill/>
        </p:spPr>
        <p:txBody>
          <a:bodyPr wrap="square">
            <a:spAutoFit/>
          </a:bodyPr>
          <a:lstStyle/>
          <a:p>
            <a:r>
              <a:rPr lang="ru-RU" dirty="0"/>
              <a:t>Действительно для сплошных и разреженных потоков</a:t>
            </a:r>
            <a:endParaRPr lang="en-US" dirty="0"/>
          </a:p>
          <a:p>
            <a:r>
              <a:rPr lang="ru-RU" sz="1800" dirty="0">
                <a:solidFill>
                  <a:srgbClr val="000000"/>
                </a:solidFill>
                <a:effectLst/>
                <a:ea typeface="Arial" panose="020B0604020202020204" pitchFamily="34" charset="0"/>
              </a:rPr>
              <a:t>Ньютоновская жидкость</a:t>
            </a:r>
            <a:endParaRPr lang="en-US" sz="1800" dirty="0">
              <a:solidFill>
                <a:srgbClr val="000000"/>
              </a:solidFill>
              <a:effectLst/>
              <a:ea typeface="Arial" panose="020B0604020202020204" pitchFamily="34" charset="0"/>
            </a:endParaRPr>
          </a:p>
          <a:p>
            <a:r>
              <a:rPr lang="ru-RU" dirty="0"/>
              <a:t>Термические нагрузки</a:t>
            </a:r>
          </a:p>
        </p:txBody>
      </p:sp>
      <p:sp>
        <p:nvSpPr>
          <p:cNvPr id="9" name="TextBox 8">
            <a:extLst>
              <a:ext uri="{FF2B5EF4-FFF2-40B4-BE49-F238E27FC236}">
                <a16:creationId xmlns:a16="http://schemas.microsoft.com/office/drawing/2014/main" id="{D0E8BAB1-1BB9-4C9A-91C0-37558E18CD04}"/>
              </a:ext>
            </a:extLst>
          </p:cNvPr>
          <p:cNvSpPr txBox="1"/>
          <p:nvPr/>
        </p:nvSpPr>
        <p:spPr>
          <a:xfrm>
            <a:off x="425765" y="5117128"/>
            <a:ext cx="6096000" cy="923330"/>
          </a:xfrm>
          <a:prstGeom prst="rect">
            <a:avLst/>
          </a:prstGeom>
          <a:noFill/>
        </p:spPr>
        <p:txBody>
          <a:bodyPr wrap="square">
            <a:spAutoFit/>
          </a:bodyPr>
          <a:lstStyle/>
          <a:p>
            <a:r>
              <a:rPr lang="ru-RU" sz="1800" dirty="0">
                <a:solidFill>
                  <a:srgbClr val="000000"/>
                </a:solidFill>
                <a:effectLst/>
                <a:ea typeface="Arial" panose="020B0604020202020204" pitchFamily="34" charset="0"/>
              </a:rPr>
              <a:t>(получено из Больцмана) не включен</a:t>
            </a:r>
            <a:r>
              <a:rPr lang="en-US" sz="1800" dirty="0">
                <a:solidFill>
                  <a:srgbClr val="000000"/>
                </a:solidFill>
                <a:effectLst/>
                <a:ea typeface="Arial" panose="020B0604020202020204" pitchFamily="34" charset="0"/>
              </a:rPr>
              <a:t> </a:t>
            </a:r>
          </a:p>
          <a:p>
            <a:endParaRPr lang="en-US" sz="1800" dirty="0">
              <a:solidFill>
                <a:srgbClr val="000000"/>
              </a:solidFill>
              <a:effectLst/>
              <a:ea typeface="Arial" panose="020B0604020202020204" pitchFamily="34" charset="0"/>
            </a:endParaRPr>
          </a:p>
          <a:p>
            <a:r>
              <a:rPr lang="ru-RU" sz="1800" dirty="0">
                <a:solidFill>
                  <a:srgbClr val="000000"/>
                </a:solidFill>
                <a:effectLst/>
                <a:ea typeface="Arial" panose="020B0604020202020204" pitchFamily="34" charset="0"/>
              </a:rPr>
              <a:t>Также следующий член не включен в уравнение энергии</a:t>
            </a:r>
            <a:endParaRPr lang="ru-RU"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F539C39-9481-467D-9BC4-0214DB7923F7}"/>
                  </a:ext>
                </a:extLst>
              </p:cNvPr>
              <p:cNvSpPr txBox="1"/>
              <p:nvPr/>
            </p:nvSpPr>
            <p:spPr>
              <a:xfrm>
                <a:off x="3671392" y="4194093"/>
                <a:ext cx="1857110" cy="626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ru-RU"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𝑇</m:t>
                          </m:r>
                        </m:num>
                        <m:den>
                          <m:r>
                            <a:rPr lang="ru-RU"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2</m:t>
                              </m:r>
                            </m:sup>
                          </m:sSubSup>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𝑖𝑗</m:t>
                          </m:r>
                        </m:sub>
                      </m:sSub>
                    </m:oMath>
                  </m:oMathPara>
                </a14:m>
                <a:endParaRPr lang="ru-RU" dirty="0"/>
              </a:p>
            </p:txBody>
          </p:sp>
        </mc:Choice>
        <mc:Fallback xmlns="">
          <p:sp>
            <p:nvSpPr>
              <p:cNvPr id="10" name="TextBox 9">
                <a:extLst>
                  <a:ext uri="{FF2B5EF4-FFF2-40B4-BE49-F238E27FC236}">
                    <a16:creationId xmlns:a16="http://schemas.microsoft.com/office/drawing/2014/main" id="{4F539C39-9481-467D-9BC4-0214DB7923F7}"/>
                  </a:ext>
                </a:extLst>
              </p:cNvPr>
              <p:cNvSpPr txBox="1">
                <a:spLocks noRot="1" noChangeAspect="1" noMove="1" noResize="1" noEditPoints="1" noAdjustHandles="1" noChangeArrowheads="1" noChangeShapeType="1" noTextEdit="1"/>
              </p:cNvSpPr>
              <p:nvPr/>
            </p:nvSpPr>
            <p:spPr>
              <a:xfrm>
                <a:off x="3671392" y="4194093"/>
                <a:ext cx="1857110" cy="626775"/>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1BAA00-9D15-41C9-B09F-5180909C2EC6}"/>
                  </a:ext>
                </a:extLst>
              </p:cNvPr>
              <p:cNvSpPr txBox="1"/>
              <p:nvPr/>
            </p:nvSpPr>
            <p:spPr>
              <a:xfrm>
                <a:off x="6744072" y="5559321"/>
                <a:ext cx="511294" cy="660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ru-RU"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ru-RU"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2</m:t>
                              </m:r>
                            </m:sup>
                          </m:sSubSup>
                        </m:den>
                      </m:f>
                    </m:oMath>
                  </m:oMathPara>
                </a14:m>
                <a:endParaRPr lang="ru-RU" dirty="0"/>
              </a:p>
            </p:txBody>
          </p:sp>
        </mc:Choice>
        <mc:Fallback xmlns="">
          <p:sp>
            <p:nvSpPr>
              <p:cNvPr id="11" name="TextBox 10">
                <a:extLst>
                  <a:ext uri="{FF2B5EF4-FFF2-40B4-BE49-F238E27FC236}">
                    <a16:creationId xmlns:a16="http://schemas.microsoft.com/office/drawing/2014/main" id="{BB1BAA00-9D15-41C9-B09F-5180909C2EC6}"/>
                  </a:ext>
                </a:extLst>
              </p:cNvPr>
              <p:cNvSpPr txBox="1">
                <a:spLocks noRot="1" noChangeAspect="1" noMove="1" noResize="1" noEditPoints="1" noAdjustHandles="1" noChangeArrowheads="1" noChangeShapeType="1" noTextEdit="1"/>
              </p:cNvSpPr>
              <p:nvPr/>
            </p:nvSpPr>
            <p:spPr>
              <a:xfrm>
                <a:off x="6744072" y="5559321"/>
                <a:ext cx="511294" cy="660117"/>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74566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991BF0-90AB-4777-A4EB-00C172B5CC54}"/>
              </a:ext>
            </a:extLst>
          </p:cNvPr>
          <p:cNvSpPr>
            <a:spLocks noGrp="1"/>
          </p:cNvSpPr>
          <p:nvPr>
            <p:ph type="title"/>
          </p:nvPr>
        </p:nvSpPr>
        <p:spPr/>
        <p:txBody>
          <a:bodyPr/>
          <a:lstStyle/>
          <a:p>
            <a:r>
              <a:rPr lang="ru-RU" dirty="0"/>
              <a:t>Сжимаемые микропотоки: модели первого порядка</a:t>
            </a:r>
          </a:p>
        </p:txBody>
      </p:sp>
      <p:sp>
        <p:nvSpPr>
          <p:cNvPr id="6" name="TextBox 5">
            <a:extLst>
              <a:ext uri="{FF2B5EF4-FFF2-40B4-BE49-F238E27FC236}">
                <a16:creationId xmlns:a16="http://schemas.microsoft.com/office/drawing/2014/main" id="{6D77583B-5C8D-4925-B745-626272F619A7}"/>
              </a:ext>
            </a:extLst>
          </p:cNvPr>
          <p:cNvSpPr txBox="1"/>
          <p:nvPr/>
        </p:nvSpPr>
        <p:spPr>
          <a:xfrm>
            <a:off x="263352" y="1628800"/>
            <a:ext cx="2736304" cy="369332"/>
          </a:xfrm>
          <a:prstGeom prst="rect">
            <a:avLst/>
          </a:prstGeom>
          <a:noFill/>
        </p:spPr>
        <p:txBody>
          <a:bodyPr wrap="square">
            <a:spAutoFit/>
          </a:bodyPr>
          <a:lstStyle/>
          <a:p>
            <a:r>
              <a:rPr lang="ru-RU" dirty="0"/>
              <a:t>Тензор напряжения</a:t>
            </a:r>
            <a:r>
              <a:rPr lang="en-US" dirty="0"/>
              <a:t>:</a:t>
            </a:r>
            <a:endParaRPr lang="ru-RU"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525F0-EBD6-4973-A31A-C2511DB81BF8}"/>
                  </a:ext>
                </a:extLst>
              </p:cNvPr>
              <p:cNvSpPr txBox="1"/>
              <p:nvPr/>
            </p:nvSpPr>
            <p:spPr>
              <a:xfrm>
                <a:off x="3215680" y="1628800"/>
                <a:ext cx="5943999" cy="628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3</m:t>
                          </m:r>
                        </m:den>
                      </m:f>
                      <m:r>
                        <a:rPr lang="en-US" b="0" i="1" smtClean="0">
                          <a:latin typeface="Cambria Math" panose="02040503050406030204" pitchFamily="18" charset="0"/>
                          <a:ea typeface="Cambria Math" panose="02040503050406030204" pitchFamily="18" charset="0"/>
                        </a:rPr>
                        <m:t>𝜇</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𝑚</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𝜍</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𝑚</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𝑚</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ru-RU" dirty="0"/>
              </a:p>
            </p:txBody>
          </p:sp>
        </mc:Choice>
        <mc:Fallback xmlns="">
          <p:sp>
            <p:nvSpPr>
              <p:cNvPr id="7" name="TextBox 6">
                <a:extLst>
                  <a:ext uri="{FF2B5EF4-FFF2-40B4-BE49-F238E27FC236}">
                    <a16:creationId xmlns:a16="http://schemas.microsoft.com/office/drawing/2014/main" id="{FAC525F0-EBD6-4973-A31A-C2511DB81BF8}"/>
                  </a:ext>
                </a:extLst>
              </p:cNvPr>
              <p:cNvSpPr txBox="1">
                <a:spLocks noRot="1" noChangeAspect="1" noMove="1" noResize="1" noEditPoints="1" noAdjustHandles="1" noChangeArrowheads="1" noChangeShapeType="1" noTextEdit="1"/>
              </p:cNvSpPr>
              <p:nvPr/>
            </p:nvSpPr>
            <p:spPr>
              <a:xfrm>
                <a:off x="3215680" y="1628800"/>
                <a:ext cx="5943999" cy="628314"/>
              </a:xfrm>
              <a:prstGeom prst="rect">
                <a:avLst/>
              </a:prstGeom>
              <a:blipFill>
                <a:blip r:embed="rId2"/>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78B64B82-4474-40E8-B77F-A20510D79A8B}"/>
              </a:ext>
            </a:extLst>
          </p:cNvPr>
          <p:cNvSpPr txBox="1"/>
          <p:nvPr/>
        </p:nvSpPr>
        <p:spPr>
          <a:xfrm>
            <a:off x="241199" y="2257114"/>
            <a:ext cx="2808312" cy="369332"/>
          </a:xfrm>
          <a:prstGeom prst="rect">
            <a:avLst/>
          </a:prstGeom>
          <a:noFill/>
        </p:spPr>
        <p:txBody>
          <a:bodyPr wrap="square">
            <a:spAutoFit/>
          </a:bodyPr>
          <a:lstStyle/>
          <a:p>
            <a:r>
              <a:rPr lang="ru-RU" sz="1800" dirty="0">
                <a:solidFill>
                  <a:srgbClr val="000000"/>
                </a:solidFill>
                <a:effectLst/>
                <a:ea typeface="Arial" panose="020B0604020202020204" pitchFamily="34" charset="0"/>
              </a:rPr>
              <a:t>Основные уравнения:</a:t>
            </a:r>
            <a:endParaRPr lang="ru-RU"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BABFE5-6EDB-4C39-9030-56BEFFC1CD38}"/>
                  </a:ext>
                </a:extLst>
              </p:cNvPr>
              <p:cNvSpPr txBox="1"/>
              <p:nvPr/>
            </p:nvSpPr>
            <p:spPr>
              <a:xfrm>
                <a:off x="501529" y="2202149"/>
                <a:ext cx="11449272" cy="33259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d>
                        <m:dPr>
                          <m:ctrlPr>
                            <a:rPr lang="ru-RU" i="1" smtClean="0">
                              <a:latin typeface="Cambria Math" panose="02040503050406030204" pitchFamily="18" charset="0"/>
                            </a:rPr>
                          </m:ctrlPr>
                        </m:dPr>
                        <m:e>
                          <m:m>
                            <m:mPr>
                              <m:mcs>
                                <m:mc>
                                  <m:mcPr>
                                    <m:count m:val="1"/>
                                    <m:mcJc m:val="center"/>
                                  </m:mcPr>
                                </m:mc>
                              </m:mcs>
                              <m:ctrlPr>
                                <a:rPr lang="ru-RU" i="1" smtClean="0">
                                  <a:latin typeface="Cambria Math" panose="02040503050406030204" pitchFamily="18" charset="0"/>
                                </a:rPr>
                              </m:ctrlPr>
                            </m:mPr>
                            <m:mr>
                              <m:e>
                                <m:r>
                                  <m:rPr>
                                    <m:brk m:alnAt="7"/>
                                  </m:rPr>
                                  <a:rPr lang="ru-RU" i="1" smtClean="0">
                                    <a:latin typeface="Cambria Math" panose="02040503050406030204" pitchFamily="18" charset="0"/>
                                    <a:ea typeface="Cambria Math" panose="02040503050406030204" pitchFamily="18" charset="0"/>
                                  </a:rPr>
                                  <m:t>𝜌</m:t>
                                </m:r>
                              </m:e>
                            </m:mr>
                            <m:mr>
                              <m:e>
                                <m:m>
                                  <m:mPr>
                                    <m:mcs>
                                      <m:mc>
                                        <m:mcPr>
                                          <m:count m:val="1"/>
                                          <m:mcJc m:val="center"/>
                                        </m:mcPr>
                                      </m:mc>
                                    </m:mcs>
                                    <m:ctrlPr>
                                      <a:rPr lang="ru-RU" i="1" smtClean="0">
                                        <a:latin typeface="Cambria Math" panose="02040503050406030204" pitchFamily="18" charset="0"/>
                                      </a:rPr>
                                    </m:ctrlPr>
                                  </m:mPr>
                                  <m:mr>
                                    <m:e>
                                      <m:r>
                                        <m:rPr>
                                          <m:brk m:alnAt="7"/>
                                        </m:rPr>
                                        <a:rPr lang="ru-RU"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𝑢</m:t>
                                          </m:r>
                                        </m:e>
                                        <m:sub>
                                          <m:r>
                                            <m:rPr>
                                              <m:brk m:alnAt="7"/>
                                            </m:rPr>
                                            <a:rPr lang="en-US" b="0" i="1" smtClean="0">
                                              <a:latin typeface="Cambria Math" panose="02040503050406030204" pitchFamily="18" charset="0"/>
                                              <a:ea typeface="Cambria Math" panose="02040503050406030204" pitchFamily="18" charset="0"/>
                                            </a:rPr>
                                            <m:t>1</m:t>
                                          </m:r>
                                        </m:sub>
                                      </m:sSub>
                                    </m:e>
                                  </m:mr>
                                  <m:mr>
                                    <m:e>
                                      <m:m>
                                        <m:mPr>
                                          <m:mcs>
                                            <m:mc>
                                              <m:mcPr>
                                                <m:count m:val="1"/>
                                                <m:mcJc m:val="center"/>
                                              </m:mcPr>
                                            </m:mc>
                                          </m:mcs>
                                          <m:ctrlPr>
                                            <a:rPr lang="ru-RU" i="1" smtClean="0">
                                              <a:latin typeface="Cambria Math" panose="02040503050406030204" pitchFamily="18" charset="0"/>
                                            </a:rPr>
                                          </m:ctrlPr>
                                        </m:mPr>
                                        <m:mr>
                                          <m:e>
                                            <m:r>
                                              <m:rPr>
                                                <m:brk m:alnAt="7"/>
                                              </m:rPr>
                                              <a:rPr lang="ru-RU"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𝑢</m:t>
                                                </m:r>
                                              </m:e>
                                              <m:sub>
                                                <m:r>
                                                  <m:rPr>
                                                    <m:brk m:alnAt="7"/>
                                                  </m:rPr>
                                                  <a:rPr lang="en-US" b="0" i="1" smtClean="0">
                                                    <a:latin typeface="Cambria Math" panose="02040503050406030204" pitchFamily="18" charset="0"/>
                                                    <a:ea typeface="Cambria Math" panose="02040503050406030204" pitchFamily="18" charset="0"/>
                                                  </a:rPr>
                                                  <m:t>2</m:t>
                                                </m:r>
                                              </m:sub>
                                            </m:sSub>
                                          </m:e>
                                        </m:mr>
                                        <m:mr>
                                          <m:e>
                                            <m:r>
                                              <a:rPr lang="en-US" b="0" i="1" smtClean="0">
                                                <a:latin typeface="Cambria Math" panose="02040503050406030204" pitchFamily="18" charset="0"/>
                                              </a:rPr>
                                              <m:t>𝐸</m:t>
                                            </m:r>
                                          </m:e>
                                        </m:mr>
                                      </m:m>
                                    </m:e>
                                  </m:mr>
                                </m:m>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den>
                      </m:f>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𝑢</m:t>
                                    </m:r>
                                  </m:e>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𝜌</m:t>
                                      </m:r>
                                      <m:sSubSup>
                                        <m:sSubSupPr>
                                          <m:ctrlPr>
                                            <a:rPr lang="en-US" b="0" i="1" smtClean="0">
                                              <a:latin typeface="Cambria Math" panose="02040503050406030204" pitchFamily="18" charset="0"/>
                                              <a:ea typeface="Cambria Math" panose="02040503050406030204" pitchFamily="18" charset="0"/>
                                            </a:rPr>
                                          </m:ctrlPr>
                                        </m:sSubSupPr>
                                        <m:e>
                                          <m:r>
                                            <m:rPr>
                                              <m:brk m:alnAt="7"/>
                                            </m:rPr>
                                            <a:rPr lang="en-US" b="0" i="1" smtClean="0">
                                              <a:latin typeface="Cambria Math" panose="02040503050406030204" pitchFamily="18" charset="0"/>
                                              <a:ea typeface="Cambria Math" panose="02040503050406030204" pitchFamily="18" charset="0"/>
                                            </a:rPr>
                                            <m:t>𝑢</m:t>
                                          </m:r>
                                        </m:e>
                                        <m:sub/>
                                        <m:sup>
                                          <m:r>
                                            <m:rPr>
                                              <m:brk m:alnAt="7"/>
                                            </m:rPr>
                                            <a:rPr lang="en-US" b="0" i="1" smtClean="0">
                                              <a:latin typeface="Cambria Math" panose="02040503050406030204" pitchFamily="18" charset="0"/>
                                              <a:ea typeface="Cambria Math" panose="02040503050406030204" pitchFamily="18" charset="0"/>
                                            </a:rPr>
                                            <m:t>2</m:t>
                                          </m:r>
                                        </m:sup>
                                      </m:sSubSup>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𝜗</m:t>
                                            </m:r>
                                          </m:e>
                                        </m:mr>
                                        <m:mr>
                                          <m:e>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ea typeface="Cambria Math" panose="02040503050406030204" pitchFamily="18" charset="0"/>
                                              </a:rPr>
                                              <m:t>𝜇</m:t>
                                            </m:r>
                                          </m:e>
                                        </m:mr>
                                      </m:m>
                                    </m:e>
                                  </m:mr>
                                </m:m>
                              </m:e>
                            </m:mr>
                          </m:m>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𝜌</m:t>
                                </m:r>
                                <m:r>
                                  <a:rPr lang="en-US" i="1" smtClean="0">
                                    <a:latin typeface="Cambria Math" panose="02040503050406030204" pitchFamily="18" charset="0"/>
                                    <a:ea typeface="Cambria Math" panose="02040503050406030204" pitchFamily="18" charset="0"/>
                                  </a:rPr>
                                  <m:t>𝜗</m:t>
                                </m:r>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r>
                                            <m:rPr>
                                              <m:brk m:alnAt="7"/>
                                            </m:rPr>
                                            <a:rPr lang="en-US" i="1" smtClean="0">
                                              <a:latin typeface="Cambria Math" panose="02040503050406030204" pitchFamily="18" charset="0"/>
                                              <a:ea typeface="Cambria Math" panose="02040503050406030204" pitchFamily="18" charset="0"/>
                                            </a:rPr>
                                            <m:t>𝜗</m:t>
                                          </m:r>
                                        </m:e>
                                        <m:sup>
                                          <m:r>
                                            <m:rPr>
                                              <m:brk m:alnAt="7"/>
                                            </m:rPr>
                                            <a:rPr lang="en-US" b="0" i="1" smtClean="0">
                                              <a:latin typeface="Cambria Math" panose="02040503050406030204" pitchFamily="18" charset="0"/>
                                              <a:ea typeface="Cambria Math" panose="02040503050406030204" pitchFamily="18" charset="0"/>
                                            </a:rPr>
                                            <m:t>2</m:t>
                                          </m:r>
                                        </m:sup>
                                      </m:sSup>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𝜌</m:t>
                                            </m:r>
                                            <m:r>
                                              <a:rPr lang="en-US" i="1" smtClean="0">
                                                <a:latin typeface="Cambria Math" panose="02040503050406030204" pitchFamily="18" charset="0"/>
                                                <a:ea typeface="Cambria Math" panose="02040503050406030204" pitchFamily="18" charset="0"/>
                                              </a:rPr>
                                              <m:t>𝜗</m:t>
                                            </m:r>
                                            <m:r>
                                              <a:rPr lang="en-US" b="0" i="1" smtClean="0">
                                                <a:latin typeface="Cambria Math" panose="02040503050406030204" pitchFamily="18" charset="0"/>
                                                <a:ea typeface="Cambria Math" panose="02040503050406030204" pitchFamily="18" charset="0"/>
                                              </a:rPr>
                                              <m:t>𝑢</m:t>
                                            </m:r>
                                          </m:e>
                                        </m:mr>
                                        <m:mr>
                                          <m:e>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𝑝</m:t>
                                                </m:r>
                                              </m:e>
                                            </m:d>
                                            <m:r>
                                              <a:rPr lang="en-US" i="1" smtClean="0">
                                                <a:latin typeface="Cambria Math" panose="02040503050406030204" pitchFamily="18" charset="0"/>
                                                <a:ea typeface="Cambria Math" panose="02040503050406030204" pitchFamily="18" charset="0"/>
                                              </a:rPr>
                                              <m:t>𝜗</m:t>
                                            </m:r>
                                          </m:e>
                                        </m:mr>
                                      </m:m>
                                    </m:e>
                                  </m:mr>
                                </m:m>
                              </m:e>
                            </m:mr>
                          </m:m>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𝑅𝑒</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d>
                        <m:dPr>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0</m:t>
                                </m:r>
                              </m:e>
                            </m:mr>
                            <m:m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3</m:t>
                                          </m:r>
                                        </m:den>
                                      </m:f>
                                      <m:r>
                                        <m:rPr>
                                          <m:brk m:alnAt="7"/>
                                        </m:rPr>
                                        <a:rPr lang="en-US" b="0" i="1" smtClean="0">
                                          <a:latin typeface="Cambria Math" panose="02040503050406030204" pitchFamily="18" charset="0"/>
                                          <a:ea typeface="Cambria Math" panose="02040503050406030204" pitchFamily="18" charset="0"/>
                                        </a:rPr>
                                        <m:t>𝜇</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𝜕𝜗</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e>
                                      </m:d>
                                    </m:e>
                                  </m:mr>
                                  <m:m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𝜇</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𝜕𝜗</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e>
                                            </m:d>
                                          </m:e>
                                        </m:mr>
                                        <m:m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3</m:t>
                                                </m:r>
                                              </m:den>
                                            </m:f>
                                            <m:r>
                                              <a:rPr lang="en-US" b="0" i="1" smtClean="0">
                                                <a:latin typeface="Cambria Math" panose="02040503050406030204" pitchFamily="18" charset="0"/>
                                                <a:ea typeface="Cambria Math" panose="02040503050406030204" pitchFamily="18" charset="0"/>
                                              </a:rPr>
                                              <m:t>𝜇</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𝜕𝜗</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e>
                                            </m:d>
                                            <m:r>
                                              <a:rPr lang="en-US" b="0" i="1" smtClean="0">
                                                <a:latin typeface="Cambria Math" panose="02040503050406030204" pitchFamily="18" charset="0"/>
                                                <a:ea typeface="Cambria Math" panose="02040503050406030204" pitchFamily="18" charset="0"/>
                                              </a:rPr>
                                              <m:t>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𝜕𝜗</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e>
                                            </m:d>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𝑃𝑟</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e>
                                        </m:mr>
                                      </m:m>
                                    </m:e>
                                  </m:mr>
                                </m:m>
                              </m:e>
                            </m:mr>
                          </m:m>
                        </m:e>
                      </m:d>
                    </m:oMath>
                  </m:oMathPara>
                </a14:m>
                <a:endParaRPr lang="en-US" dirty="0"/>
              </a:p>
              <a:p>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𝑅𝑒</m:t>
                        </m:r>
                      </m:den>
                    </m:f>
                    <m:f>
                      <m:fPr>
                        <m:ctrlPr>
                          <a:rPr lang="en-US" i="1" dirty="0" smtClean="0">
                            <a:latin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d>
                      <m:dPr>
                        <m:ctrlPr>
                          <a:rPr lang="en-US" i="1" dirty="0" smtClean="0">
                            <a:latin typeface="Cambria Math" panose="02040503050406030204" pitchFamily="18" charset="0"/>
                          </a:rPr>
                        </m:ctrlPr>
                      </m:dPr>
                      <m:e>
                        <m:m>
                          <m:mPr>
                            <m:mcs>
                              <m:mc>
                                <m:mcPr>
                                  <m:count m:val="1"/>
                                  <m:mcJc m:val="center"/>
                                </m:mcPr>
                              </m:mc>
                            </m:mcs>
                            <m:ctrlPr>
                              <a:rPr lang="en-US" i="1" dirty="0" smtClean="0">
                                <a:latin typeface="Cambria Math" panose="02040503050406030204" pitchFamily="18" charset="0"/>
                              </a:rPr>
                            </m:ctrlPr>
                          </m:mPr>
                          <m:mr>
                            <m:e>
                              <m:r>
                                <m:rPr>
                                  <m:brk m:alnAt="7"/>
                                </m:rPr>
                                <a:rPr lang="en-US" b="0" i="1" dirty="0" smtClean="0">
                                  <a:latin typeface="Cambria Math" panose="02040503050406030204" pitchFamily="18" charset="0"/>
                                </a:rPr>
                                <m:t>0</m:t>
                              </m:r>
                            </m:e>
                          </m:mr>
                          <m:mr>
                            <m:e>
                              <m:m>
                                <m:mPr>
                                  <m:mcs>
                                    <m:mc>
                                      <m:mcPr>
                                        <m:count m:val="1"/>
                                        <m:mcJc m:val="center"/>
                                      </m:mcPr>
                                    </m:mc>
                                  </m:mcs>
                                  <m:ctrlPr>
                                    <a:rPr lang="en-US" i="1" dirty="0" smtClean="0">
                                      <a:latin typeface="Cambria Math" panose="02040503050406030204" pitchFamily="18" charset="0"/>
                                    </a:rPr>
                                  </m:ctrlPr>
                                </m:mPr>
                                <m:mr>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3</m:t>
                                        </m:r>
                                      </m:den>
                                    </m:f>
                                    <m:r>
                                      <m:rPr>
                                        <m:brk m:alnAt="7"/>
                                      </m:rPr>
                                      <a:rPr lang="en-US" i="1" dirty="0" smtClean="0">
                                        <a:latin typeface="Cambria Math" panose="02040503050406030204" pitchFamily="18" charset="0"/>
                                        <a:ea typeface="Cambria Math" panose="02040503050406030204" pitchFamily="18" charset="0"/>
                                      </a:rPr>
                                      <m:t>𝜇</m:t>
                                    </m:r>
                                    <m:d>
                                      <m:dPr>
                                        <m:ctrlPr>
                                          <a:rPr lang="en-US"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2</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𝑢</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𝜕𝜗</m:t>
                                            </m:r>
                                          </m:num>
                                          <m:den>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e>
                                    </m:d>
                                  </m:e>
                                </m:mr>
                                <m:mr>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3</m:t>
                                        </m:r>
                                      </m:den>
                                    </m:f>
                                    <m:r>
                                      <a:rPr lang="en-US" i="1" dirty="0" smtClean="0">
                                        <a:latin typeface="Cambria Math" panose="02040503050406030204" pitchFamily="18" charset="0"/>
                                        <a:ea typeface="Cambria Math" panose="02040503050406030204" pitchFamily="18" charset="0"/>
                                      </a:rPr>
                                      <m:t>𝜇</m:t>
                                    </m:r>
                                    <m:d>
                                      <m:dPr>
                                        <m:ctrlPr>
                                          <a:rPr lang="en-US"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2</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𝜕𝜗</m:t>
                                            </m:r>
                                          </m:num>
                                          <m:den>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𝑢</m:t>
                                            </m:r>
                                          </m:num>
                                          <m:den>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den>
                                        </m:f>
                                      </m:e>
                                    </m:d>
                                    <m:r>
                                      <a:rPr lang="en-US" i="1" dirty="0" smtClean="0">
                                        <a:latin typeface="Cambria Math" panose="02040503050406030204" pitchFamily="18" charset="0"/>
                                        <a:ea typeface="Cambria Math" panose="02040503050406030204" pitchFamily="18" charset="0"/>
                                      </a:rPr>
                                      <m:t>𝜗</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𝜇</m:t>
                                    </m:r>
                                    <m:d>
                                      <m:dPr>
                                        <m:ctrlPr>
                                          <a:rPr lang="en-US" b="0" i="1" dirty="0" smtClean="0">
                                            <a:latin typeface="Cambria Math" panose="02040503050406030204" pitchFamily="18" charset="0"/>
                                            <a:ea typeface="Cambria Math" panose="02040503050406030204" pitchFamily="18" charset="0"/>
                                          </a:rPr>
                                        </m:ctrlPr>
                                      </m:dPr>
                                      <m:e>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𝑢</m:t>
                                            </m:r>
                                          </m:num>
                                          <m:den>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𝜕𝜗</m:t>
                                            </m:r>
                                          </m:num>
                                          <m:den>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den>
                                        </m:f>
                                      </m:e>
                                    </m:d>
                                    <m:r>
                                      <a:rPr lang="en-US" b="0" i="1" dirty="0" smtClean="0">
                                        <a:latin typeface="Cambria Math" panose="02040503050406030204" pitchFamily="18" charset="0"/>
                                        <a:ea typeface="Cambria Math" panose="02040503050406030204" pitchFamily="18" charset="0"/>
                                      </a:rPr>
                                      <m:t>𝑢</m:t>
                                    </m:r>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𝑘</m:t>
                                        </m:r>
                                        <m:r>
                                          <a:rPr lang="en-US" b="0" i="1" dirty="0" smtClean="0">
                                            <a:latin typeface="Cambria Math" panose="02040503050406030204" pitchFamily="18" charset="0"/>
                                            <a:ea typeface="Cambria Math" panose="02040503050406030204" pitchFamily="18" charset="0"/>
                                          </a:rPr>
                                          <m:t>𝛾</m:t>
                                        </m:r>
                                      </m:num>
                                      <m:den>
                                        <m:r>
                                          <a:rPr lang="en-US" b="0" i="1" dirty="0" smtClean="0">
                                            <a:latin typeface="Cambria Math" panose="02040503050406030204" pitchFamily="18" charset="0"/>
                                            <a:ea typeface="Cambria Math" panose="02040503050406030204" pitchFamily="18" charset="0"/>
                                          </a:rPr>
                                          <m:t>𝑃𝑟</m:t>
                                        </m:r>
                                      </m:den>
                                    </m:f>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𝑇</m:t>
                                        </m:r>
                                      </m:num>
                                      <m:den>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e>
                                </m:mr>
                              </m:m>
                            </m:e>
                          </m:mr>
                        </m:m>
                      </m:e>
                    </m:d>
                  </m:oMath>
                </a14:m>
                <a:endParaRPr lang="ru-RU" dirty="0"/>
              </a:p>
            </p:txBody>
          </p:sp>
        </mc:Choice>
        <mc:Fallback xmlns="">
          <p:sp>
            <p:nvSpPr>
              <p:cNvPr id="10" name="TextBox 9">
                <a:extLst>
                  <a:ext uri="{FF2B5EF4-FFF2-40B4-BE49-F238E27FC236}">
                    <a16:creationId xmlns:a16="http://schemas.microsoft.com/office/drawing/2014/main" id="{5ABABFE5-6EDB-4C39-9030-56BEFFC1CD38}"/>
                  </a:ext>
                </a:extLst>
              </p:cNvPr>
              <p:cNvSpPr txBox="1">
                <a:spLocks noRot="1" noChangeAspect="1" noMove="1" noResize="1" noEditPoints="1" noAdjustHandles="1" noChangeArrowheads="1" noChangeShapeType="1" noTextEdit="1"/>
              </p:cNvSpPr>
              <p:nvPr/>
            </p:nvSpPr>
            <p:spPr>
              <a:xfrm>
                <a:off x="501529" y="2202149"/>
                <a:ext cx="11449272" cy="3325975"/>
              </a:xfrm>
              <a:prstGeom prst="rect">
                <a:avLst/>
              </a:prstGeom>
              <a:blipFill>
                <a:blip r:embed="rId3"/>
                <a:stretch>
                  <a:fillRect l="-122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53611B-AD0A-4537-91B3-961517A1D44B}"/>
                  </a:ext>
                </a:extLst>
              </p:cNvPr>
              <p:cNvSpPr txBox="1"/>
              <p:nvPr/>
            </p:nvSpPr>
            <p:spPr>
              <a:xfrm>
                <a:off x="5640811" y="6097199"/>
                <a:ext cx="910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𝑅𝑇</m:t>
                      </m:r>
                    </m:oMath>
                  </m:oMathPara>
                </a14:m>
                <a:endParaRPr lang="en-US" b="0" dirty="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0053611B-AD0A-4537-91B3-961517A1D44B}"/>
                  </a:ext>
                </a:extLst>
              </p:cNvPr>
              <p:cNvSpPr txBox="1">
                <a:spLocks noRot="1" noChangeAspect="1" noMove="1" noResize="1" noEditPoints="1" noAdjustHandles="1" noChangeArrowheads="1" noChangeShapeType="1" noTextEdit="1"/>
              </p:cNvSpPr>
              <p:nvPr/>
            </p:nvSpPr>
            <p:spPr>
              <a:xfrm>
                <a:off x="5640811" y="6097199"/>
                <a:ext cx="910377" cy="276999"/>
              </a:xfrm>
              <a:prstGeom prst="rect">
                <a:avLst/>
              </a:prstGeom>
              <a:blipFill>
                <a:blip r:embed="rId4"/>
                <a:stretch>
                  <a:fillRect l="-6000" r="-8000" b="-3478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330ED7-6776-47F5-B046-7515C3632CDC}"/>
                  </a:ext>
                </a:extLst>
              </p:cNvPr>
              <p:cNvSpPr txBox="1"/>
              <p:nvPr/>
            </p:nvSpPr>
            <p:spPr>
              <a:xfrm>
                <a:off x="7010608" y="5926429"/>
                <a:ext cx="194623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sub>
                      </m:sSub>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𝜗</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rPr>
                            <m:t>2</m:t>
                          </m:r>
                        </m:den>
                      </m:f>
                    </m:oMath>
                  </m:oMathPara>
                </a14:m>
                <a:endParaRPr lang="ru-RU" dirty="0"/>
              </a:p>
            </p:txBody>
          </p:sp>
        </mc:Choice>
        <mc:Fallback xmlns="">
          <p:sp>
            <p:nvSpPr>
              <p:cNvPr id="12" name="TextBox 11">
                <a:extLst>
                  <a:ext uri="{FF2B5EF4-FFF2-40B4-BE49-F238E27FC236}">
                    <a16:creationId xmlns:a16="http://schemas.microsoft.com/office/drawing/2014/main" id="{02330ED7-6776-47F5-B046-7515C3632CDC}"/>
                  </a:ext>
                </a:extLst>
              </p:cNvPr>
              <p:cNvSpPr txBox="1">
                <a:spLocks noRot="1" noChangeAspect="1" noMove="1" noResize="1" noEditPoints="1" noAdjustHandles="1" noChangeArrowheads="1" noChangeShapeType="1" noTextEdit="1"/>
              </p:cNvSpPr>
              <p:nvPr/>
            </p:nvSpPr>
            <p:spPr>
              <a:xfrm>
                <a:off x="7010608" y="5926429"/>
                <a:ext cx="1946238" cy="553998"/>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4C0547-F988-4F18-904F-91E2E2955743}"/>
                  </a:ext>
                </a:extLst>
              </p:cNvPr>
              <p:cNvSpPr txBox="1"/>
              <p:nvPr/>
            </p:nvSpPr>
            <p:spPr>
              <a:xfrm>
                <a:off x="9624392" y="5704958"/>
                <a:ext cx="1982209" cy="775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𝜇</m:t>
                          </m:r>
                        </m:num>
                        <m:den>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𝑇</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num>
                        <m:den>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den>
                      </m:f>
                    </m:oMath>
                  </m:oMathPara>
                </a14:m>
                <a:endParaRPr lang="ru-RU" dirty="0"/>
              </a:p>
            </p:txBody>
          </p:sp>
        </mc:Choice>
        <mc:Fallback xmlns="">
          <p:sp>
            <p:nvSpPr>
              <p:cNvPr id="13" name="TextBox 12">
                <a:extLst>
                  <a:ext uri="{FF2B5EF4-FFF2-40B4-BE49-F238E27FC236}">
                    <a16:creationId xmlns:a16="http://schemas.microsoft.com/office/drawing/2014/main" id="{364C0547-F988-4F18-904F-91E2E2955743}"/>
                  </a:ext>
                </a:extLst>
              </p:cNvPr>
              <p:cNvSpPr txBox="1">
                <a:spLocks noRot="1" noChangeAspect="1" noMove="1" noResize="1" noEditPoints="1" noAdjustHandles="1" noChangeArrowheads="1" noChangeShapeType="1" noTextEdit="1"/>
              </p:cNvSpPr>
              <p:nvPr/>
            </p:nvSpPr>
            <p:spPr>
              <a:xfrm>
                <a:off x="9624392" y="5704958"/>
                <a:ext cx="1982209" cy="775469"/>
              </a:xfrm>
              <a:prstGeom prst="rect">
                <a:avLst/>
              </a:prstGeom>
              <a:blipFill>
                <a:blip r:embed="rId6"/>
                <a:stretch>
                  <a:fillRect/>
                </a:stretch>
              </a:blipFill>
            </p:spPr>
            <p:txBody>
              <a:bodyPr/>
              <a:lstStyle/>
              <a:p>
                <a:r>
                  <a:rPr lang="ru-RU">
                    <a:noFill/>
                  </a:rPr>
                  <a:t> </a:t>
                </a:r>
              </a:p>
            </p:txBody>
          </p:sp>
        </mc:Fallback>
      </mc:AlternateContent>
      <p:sp>
        <p:nvSpPr>
          <p:cNvPr id="14" name="TextBox 13">
            <a:extLst>
              <a:ext uri="{FF2B5EF4-FFF2-40B4-BE49-F238E27FC236}">
                <a16:creationId xmlns:a16="http://schemas.microsoft.com/office/drawing/2014/main" id="{A380D4EC-570A-4A25-84BD-86D592F36837}"/>
              </a:ext>
            </a:extLst>
          </p:cNvPr>
          <p:cNvSpPr txBox="1"/>
          <p:nvPr/>
        </p:nvSpPr>
        <p:spPr>
          <a:xfrm>
            <a:off x="7010608" y="5247209"/>
            <a:ext cx="3168352" cy="369332"/>
          </a:xfrm>
          <a:prstGeom prst="rect">
            <a:avLst/>
          </a:prstGeom>
          <a:noFill/>
        </p:spPr>
        <p:txBody>
          <a:bodyPr wrap="square" rtlCol="0">
            <a:spAutoFit/>
          </a:bodyPr>
          <a:lstStyle/>
          <a:p>
            <a:r>
              <a:rPr lang="ru-RU" dirty="0"/>
              <a:t>Для идеального газа:</a:t>
            </a:r>
          </a:p>
        </p:txBody>
      </p:sp>
    </p:spTree>
    <p:extLst>
      <p:ext uri="{BB962C8B-B14F-4D97-AF65-F5344CB8AC3E}">
        <p14:creationId xmlns:p14="http://schemas.microsoft.com/office/powerpoint/2010/main" val="215185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E746FF-37AD-4322-A571-7D7FC37751F9}"/>
              </a:ext>
            </a:extLst>
          </p:cNvPr>
          <p:cNvSpPr>
            <a:spLocks noGrp="1"/>
          </p:cNvSpPr>
          <p:nvPr>
            <p:ph type="title"/>
          </p:nvPr>
        </p:nvSpPr>
        <p:spPr/>
        <p:txBody>
          <a:bodyPr/>
          <a:lstStyle/>
          <a:p>
            <a:r>
              <a:rPr lang="ru-RU" dirty="0"/>
              <a:t>Сжимаемые микропотоки: модели первого порядка</a:t>
            </a:r>
          </a:p>
        </p:txBody>
      </p:sp>
      <p:sp>
        <p:nvSpPr>
          <p:cNvPr id="3" name="TextBox 2">
            <a:extLst>
              <a:ext uri="{FF2B5EF4-FFF2-40B4-BE49-F238E27FC236}">
                <a16:creationId xmlns:a16="http://schemas.microsoft.com/office/drawing/2014/main" id="{E105F4A9-142B-418A-A65B-52CEE6FD18FC}"/>
              </a:ext>
            </a:extLst>
          </p:cNvPr>
          <p:cNvSpPr txBox="1"/>
          <p:nvPr/>
        </p:nvSpPr>
        <p:spPr>
          <a:xfrm>
            <a:off x="191344" y="1628800"/>
            <a:ext cx="2214709" cy="369332"/>
          </a:xfrm>
          <a:prstGeom prst="rect">
            <a:avLst/>
          </a:prstGeom>
          <a:noFill/>
        </p:spPr>
        <p:txBody>
          <a:bodyPr wrap="none" rtlCol="0">
            <a:spAutoFit/>
          </a:bodyPr>
          <a:lstStyle/>
          <a:p>
            <a:r>
              <a:rPr lang="ru-RU" dirty="0"/>
              <a:t>Граничные условия:</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D9F356-3436-4C62-9792-15CD57657619}"/>
                  </a:ext>
                </a:extLst>
              </p:cNvPr>
              <p:cNvSpPr txBox="1"/>
              <p:nvPr/>
            </p:nvSpPr>
            <p:spPr>
              <a:xfrm>
                <a:off x="623392" y="2231854"/>
                <a:ext cx="5248616" cy="960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𝜗</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𝜗</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𝑅</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𝑤</m:t>
                                          </m:r>
                                        </m:sub>
                                      </m:sSub>
                                    </m:num>
                                    <m:den>
                                      <m:r>
                                        <a:rPr lang="en-US" b="0" i="1" smtClean="0">
                                          <a:latin typeface="Cambria Math" panose="02040503050406030204" pitchFamily="18" charset="0"/>
                                          <a:ea typeface="Cambria Math" panose="02040503050406030204" pitchFamily="18" charset="0"/>
                                        </a:rPr>
                                        <m:t>𝜋</m:t>
                                      </m:r>
                                    </m:den>
                                  </m:f>
                                </m:e>
                              </m:d>
                            </m:e>
                            <m: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up>
                          </m:sSup>
                        </m:den>
                      </m:f>
                      <m:sSub>
                        <m:sSubPr>
                          <m:ctrlPr>
                            <a:rPr lang="ru-RU"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4</m:t>
                          </m:r>
                        </m:den>
                      </m:f>
                      <m:f>
                        <m:fPr>
                          <m:ctrlPr>
                            <a:rPr lang="en-US" b="0" i="1" smtClean="0">
                              <a:latin typeface="Cambria Math" panose="02040503050406030204" pitchFamily="18" charset="0"/>
                              <a:ea typeface="Cambria Math" panose="02040503050406030204" pitchFamily="18" charset="0"/>
                            </a:rPr>
                          </m:ctrlPr>
                        </m:fPr>
                        <m:num>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Pr</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−1</m:t>
                                  </m:r>
                                </m:e>
                              </m:d>
                            </m:e>
                          </m:func>
                        </m:num>
                        <m:den>
                          <m:r>
                            <a:rPr lang="en-US" b="0" i="1" smtClean="0">
                              <a:latin typeface="Cambria Math" panose="02040503050406030204" pitchFamily="18" charset="0"/>
                              <a:ea typeface="Cambria Math" panose="02040503050406030204" pitchFamily="18" charset="0"/>
                            </a:rPr>
                            <m:t>𝛾𝜌</m:t>
                          </m:r>
                          <m:r>
                            <a:rPr lang="en-US" b="0" i="1" smtClean="0">
                              <a:latin typeface="Cambria Math" panose="02040503050406030204" pitchFamily="18" charset="0"/>
                              <a:ea typeface="Cambria Math" panose="02040503050406030204" pitchFamily="18" charset="0"/>
                            </a:rPr>
                            <m:t>𝑅</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𝑤</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DBD9F356-3436-4C62-9792-15CD57657619}"/>
                  </a:ext>
                </a:extLst>
              </p:cNvPr>
              <p:cNvSpPr txBox="1">
                <a:spLocks noRot="1" noChangeAspect="1" noMove="1" noResize="1" noEditPoints="1" noAdjustHandles="1" noChangeArrowheads="1" noChangeShapeType="1" noTextEdit="1"/>
              </p:cNvSpPr>
              <p:nvPr/>
            </p:nvSpPr>
            <p:spPr>
              <a:xfrm>
                <a:off x="623392" y="2231854"/>
                <a:ext cx="5248616" cy="96077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C51D67D-D228-4DC0-809E-2034F4C43FF7}"/>
                  </a:ext>
                </a:extLst>
              </p:cNvPr>
              <p:cNvSpPr txBox="1"/>
              <p:nvPr/>
            </p:nvSpPr>
            <p:spPr>
              <a:xfrm>
                <a:off x="6762804" y="2159444"/>
                <a:ext cx="4793685" cy="973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𝑇</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𝑇</m:t>
                              </m:r>
                            </m:sub>
                          </m:sSub>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−1</m:t>
                                  </m:r>
                                </m:e>
                              </m:d>
                            </m:num>
                            <m:den>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+1</m:t>
                              </m:r>
                            </m:den>
                          </m:f>
                        </m:e>
                      </m:d>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𝜌</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𝑅</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𝑤</m:t>
                                          </m:r>
                                        </m:sub>
                                      </m:sSub>
                                    </m:num>
                                    <m:den>
                                      <m:r>
                                        <a:rPr lang="en-US" b="0" i="1" smtClean="0">
                                          <a:latin typeface="Cambria Math" panose="02040503050406030204" pitchFamily="18" charset="0"/>
                                          <a:ea typeface="Cambria Math" panose="02040503050406030204" pitchFamily="18" charset="0"/>
                                        </a:rPr>
                                        <m:t>𝜋</m:t>
                                      </m:r>
                                    </m:den>
                                  </m:f>
                                </m:e>
                              </m:d>
                            </m:e>
                            <m: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up>
                          </m:sSup>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FC51D67D-D228-4DC0-809E-2034F4C43FF7}"/>
                  </a:ext>
                </a:extLst>
              </p:cNvPr>
              <p:cNvSpPr txBox="1">
                <a:spLocks noRot="1" noChangeAspect="1" noMove="1" noResize="1" noEditPoints="1" noAdjustHandles="1" noChangeArrowheads="1" noChangeShapeType="1" noTextEdit="1"/>
              </p:cNvSpPr>
              <p:nvPr/>
            </p:nvSpPr>
            <p:spPr>
              <a:xfrm>
                <a:off x="6762804" y="2159444"/>
                <a:ext cx="4793685" cy="973408"/>
              </a:xfrm>
              <a:prstGeom prst="rect">
                <a:avLst/>
              </a:prstGeom>
              <a:blipFill>
                <a:blip r:embed="rId3"/>
                <a:stretch>
                  <a:fillRect/>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FB80305A-2DAF-4E5D-BC98-0945DBAD00FA}"/>
              </a:ext>
            </a:extLst>
          </p:cNvPr>
          <p:cNvSpPr txBox="1"/>
          <p:nvPr/>
        </p:nvSpPr>
        <p:spPr>
          <a:xfrm>
            <a:off x="1955048" y="3192630"/>
            <a:ext cx="1809726" cy="369332"/>
          </a:xfrm>
          <a:prstGeom prst="rect">
            <a:avLst/>
          </a:prstGeom>
          <a:noFill/>
        </p:spPr>
        <p:txBody>
          <a:bodyPr wrap="none" rtlCol="0">
            <a:spAutoFit/>
          </a:bodyPr>
          <a:lstStyle/>
          <a:p>
            <a:r>
              <a:rPr lang="ru-RU" dirty="0"/>
              <a:t>Максвелл, 1879</a:t>
            </a:r>
          </a:p>
        </p:txBody>
      </p:sp>
      <p:sp>
        <p:nvSpPr>
          <p:cNvPr id="7" name="TextBox 6">
            <a:extLst>
              <a:ext uri="{FF2B5EF4-FFF2-40B4-BE49-F238E27FC236}">
                <a16:creationId xmlns:a16="http://schemas.microsoft.com/office/drawing/2014/main" id="{1F99661E-CB25-4ABA-B16D-9E7E32C64AB5}"/>
              </a:ext>
            </a:extLst>
          </p:cNvPr>
          <p:cNvSpPr txBox="1"/>
          <p:nvPr/>
        </p:nvSpPr>
        <p:spPr>
          <a:xfrm>
            <a:off x="8415184" y="3222834"/>
            <a:ext cx="1709058" cy="369332"/>
          </a:xfrm>
          <a:prstGeom prst="rect">
            <a:avLst/>
          </a:prstGeom>
          <a:noFill/>
        </p:spPr>
        <p:txBody>
          <a:bodyPr wrap="none" rtlCol="0">
            <a:spAutoFit/>
          </a:bodyPr>
          <a:lstStyle/>
          <a:p>
            <a:r>
              <a:rPr lang="ru-RU" dirty="0" err="1"/>
              <a:t>Кеннард</a:t>
            </a:r>
            <a:r>
              <a:rPr lang="ru-RU" dirty="0"/>
              <a:t>, 1938</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8D0F9F-79BB-45B4-9E38-4D8663156CDC}"/>
                  </a:ext>
                </a:extLst>
              </p:cNvPr>
              <p:cNvSpPr txBox="1"/>
              <p:nvPr/>
            </p:nvSpPr>
            <p:spPr>
              <a:xfrm>
                <a:off x="838634" y="3840646"/>
                <a:ext cx="990399" cy="527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m:t>
                      </m:r>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sub>
                          </m:sSub>
                        </m:num>
                        <m:den>
                          <m:r>
                            <a:rPr lang="en-US" b="0" i="1" smtClean="0">
                              <a:latin typeface="Cambria Math" panose="02040503050406030204" pitchFamily="18" charset="0"/>
                              <a:ea typeface="Cambria Math" panose="02040503050406030204" pitchFamily="18" charset="0"/>
                            </a:rPr>
                            <m:t>𝑘</m:t>
                          </m:r>
                        </m:den>
                      </m:f>
                    </m:oMath>
                  </m:oMathPara>
                </a14:m>
                <a:endParaRPr lang="ru-RU" dirty="0"/>
              </a:p>
            </p:txBody>
          </p:sp>
        </mc:Choice>
        <mc:Fallback xmlns="">
          <p:sp>
            <p:nvSpPr>
              <p:cNvPr id="8" name="TextBox 7">
                <a:extLst>
                  <a:ext uri="{FF2B5EF4-FFF2-40B4-BE49-F238E27FC236}">
                    <a16:creationId xmlns:a16="http://schemas.microsoft.com/office/drawing/2014/main" id="{9A8D0F9F-79BB-45B4-9E38-4D8663156CDC}"/>
                  </a:ext>
                </a:extLst>
              </p:cNvPr>
              <p:cNvSpPr txBox="1">
                <a:spLocks noRot="1" noChangeAspect="1" noMove="1" noResize="1" noEditPoints="1" noAdjustHandles="1" noChangeArrowheads="1" noChangeShapeType="1" noTextEdit="1"/>
              </p:cNvSpPr>
              <p:nvPr/>
            </p:nvSpPr>
            <p:spPr>
              <a:xfrm>
                <a:off x="838634" y="3840646"/>
                <a:ext cx="990399" cy="527452"/>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CB183D-9185-444C-A001-C3D94757BCA6}"/>
                  </a:ext>
                </a:extLst>
              </p:cNvPr>
              <p:cNvSpPr txBox="1"/>
              <p:nvPr/>
            </p:nvSpPr>
            <p:spPr>
              <a:xfrm>
                <a:off x="2191249" y="3840646"/>
                <a:ext cx="1020536" cy="569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𝑢h</m:t>
                          </m:r>
                        </m:num>
                        <m:den>
                          <m:r>
                            <a:rPr lang="en-US" b="0" i="1" smtClean="0">
                              <a:latin typeface="Cambria Math" panose="02040503050406030204" pitchFamily="18" charset="0"/>
                              <a:ea typeface="Cambria Math" panose="02040503050406030204" pitchFamily="18" charset="0"/>
                            </a:rPr>
                            <m:t>𝜇</m:t>
                          </m:r>
                        </m:den>
                      </m:f>
                    </m:oMath>
                  </m:oMathPara>
                </a14:m>
                <a:endParaRPr lang="ru-RU" dirty="0"/>
              </a:p>
            </p:txBody>
          </p:sp>
        </mc:Choice>
        <mc:Fallback xmlns="">
          <p:sp>
            <p:nvSpPr>
              <p:cNvPr id="9" name="TextBox 8">
                <a:extLst>
                  <a:ext uri="{FF2B5EF4-FFF2-40B4-BE49-F238E27FC236}">
                    <a16:creationId xmlns:a16="http://schemas.microsoft.com/office/drawing/2014/main" id="{25CB183D-9185-444C-A001-C3D94757BCA6}"/>
                  </a:ext>
                </a:extLst>
              </p:cNvPr>
              <p:cNvSpPr txBox="1">
                <a:spLocks noRot="1" noChangeAspect="1" noMove="1" noResize="1" noEditPoints="1" noAdjustHandles="1" noChangeArrowheads="1" noChangeShapeType="1" noTextEdit="1"/>
              </p:cNvSpPr>
              <p:nvPr/>
            </p:nvSpPr>
            <p:spPr>
              <a:xfrm>
                <a:off x="2191249" y="3840646"/>
                <a:ext cx="1020536" cy="569323"/>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ED5504-B860-45FC-A722-9A79F73FC65D}"/>
                  </a:ext>
                </a:extLst>
              </p:cNvPr>
              <p:cNvSpPr txBox="1"/>
              <p:nvPr/>
            </p:nvSpPr>
            <p:spPr>
              <a:xfrm>
                <a:off x="3826880" y="3757762"/>
                <a:ext cx="2806153" cy="633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2</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den>
                      </m:f>
                      <m:r>
                        <a:rPr lang="en-US" b="0" i="1" smtClean="0">
                          <a:latin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−1</m:t>
                          </m:r>
                        </m:e>
                      </m:d>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2</m:t>
                          </m:r>
                        </m:sup>
                      </m:sSup>
                    </m:oMath>
                  </m:oMathPara>
                </a14:m>
                <a:endParaRPr lang="ru-RU" dirty="0"/>
              </a:p>
            </p:txBody>
          </p:sp>
        </mc:Choice>
        <mc:Fallback xmlns="">
          <p:sp>
            <p:nvSpPr>
              <p:cNvPr id="10" name="TextBox 9">
                <a:extLst>
                  <a:ext uri="{FF2B5EF4-FFF2-40B4-BE49-F238E27FC236}">
                    <a16:creationId xmlns:a16="http://schemas.microsoft.com/office/drawing/2014/main" id="{86ED5504-B860-45FC-A722-9A79F73FC65D}"/>
                  </a:ext>
                </a:extLst>
              </p:cNvPr>
              <p:cNvSpPr txBox="1">
                <a:spLocks noRot="1" noChangeAspect="1" noMove="1" noResize="1" noEditPoints="1" noAdjustHandles="1" noChangeArrowheads="1" noChangeShapeType="1" noTextEdit="1"/>
              </p:cNvSpPr>
              <p:nvPr/>
            </p:nvSpPr>
            <p:spPr>
              <a:xfrm>
                <a:off x="3826880" y="3757762"/>
                <a:ext cx="2806153" cy="633058"/>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66BEB3-8368-4F9D-8107-EA5F1AB321D5}"/>
                  </a:ext>
                </a:extLst>
              </p:cNvPr>
              <p:cNvSpPr txBox="1"/>
              <p:nvPr/>
            </p:nvSpPr>
            <p:spPr>
              <a:xfrm>
                <a:off x="7248128" y="3778105"/>
                <a:ext cx="3131049" cy="659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h</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𝜋𝛾</m:t>
                              </m:r>
                            </m:num>
                            <m:den>
                              <m:r>
                                <a:rPr lang="en-US" b="0" i="1" smtClean="0">
                                  <a:latin typeface="Cambria Math" panose="02040503050406030204" pitchFamily="18" charset="0"/>
                                </a:rPr>
                                <m:t>2</m:t>
                              </m:r>
                            </m:den>
                          </m:f>
                        </m:e>
                      </m:rad>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𝑅𝑒</m:t>
                          </m:r>
                        </m:den>
                      </m:f>
                      <m:r>
                        <a:rPr lang="en-US" b="0" i="1" smtClean="0">
                          <a:latin typeface="Cambria Math" panose="02040503050406030204" pitchFamily="18" charset="0"/>
                        </a:rPr>
                        <m:t>, </m:t>
                      </m:r>
                      <m:r>
                        <a:rPr lang="en-US" b="0" i="1" smtClean="0">
                          <a:latin typeface="Cambria Math" panose="02040503050406030204" pitchFamily="18" charset="0"/>
                        </a:rPr>
                        <m:t>𝑀</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𝑢</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𝑅</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e>
                          </m:rad>
                        </m:den>
                      </m:f>
                    </m:oMath>
                  </m:oMathPara>
                </a14:m>
                <a:endParaRPr lang="ru-RU" dirty="0"/>
              </a:p>
            </p:txBody>
          </p:sp>
        </mc:Choice>
        <mc:Fallback xmlns="">
          <p:sp>
            <p:nvSpPr>
              <p:cNvPr id="11" name="TextBox 10">
                <a:extLst>
                  <a:ext uri="{FF2B5EF4-FFF2-40B4-BE49-F238E27FC236}">
                    <a16:creationId xmlns:a16="http://schemas.microsoft.com/office/drawing/2014/main" id="{2F66BEB3-8368-4F9D-8107-EA5F1AB321D5}"/>
                  </a:ext>
                </a:extLst>
              </p:cNvPr>
              <p:cNvSpPr txBox="1">
                <a:spLocks noRot="1" noChangeAspect="1" noMove="1" noResize="1" noEditPoints="1" noAdjustHandles="1" noChangeArrowheads="1" noChangeShapeType="1" noTextEdit="1"/>
              </p:cNvSpPr>
              <p:nvPr/>
            </p:nvSpPr>
            <p:spPr>
              <a:xfrm>
                <a:off x="7248128" y="3778105"/>
                <a:ext cx="3131049" cy="659476"/>
              </a:xfrm>
              <a:prstGeom prst="rect">
                <a:avLst/>
              </a:prstGeom>
              <a:blipFill>
                <a:blip r:embed="rId7"/>
                <a:stretch>
                  <a:fillRect b="-92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B8CC39-9019-4B56-969A-30587FE4F324}"/>
                  </a:ext>
                </a:extLst>
              </p:cNvPr>
              <p:cNvSpPr txBox="1"/>
              <p:nvPr/>
            </p:nvSpPr>
            <p:spPr>
              <a:xfrm>
                <a:off x="805854" y="4714813"/>
                <a:ext cx="4696607" cy="602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𝜈</m:t>
                              </m:r>
                            </m:sub>
                          </m:sSub>
                        </m:num>
                        <m:den>
                          <m:sSub>
                            <m:sSubPr>
                              <m:ctrlPr>
                                <a:rPr lang="ru-RU"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ru-RU" b="0" i="1" smtClean="0">
                                  <a:latin typeface="Cambria Math" panose="02040503050406030204" pitchFamily="18" charset="0"/>
                                  <a:ea typeface="Cambria Math" panose="02040503050406030204" pitchFamily="18" charset="0"/>
                                </a:rPr>
                                <m:t>𝜐</m:t>
                              </m:r>
                            </m:sub>
                          </m:sSub>
                        </m:den>
                      </m:f>
                      <m:r>
                        <a:rPr lang="en-US" b="0" i="1" smtClean="0">
                          <a:latin typeface="Cambria Math" panose="02040503050406030204" pitchFamily="18" charset="0"/>
                        </a:rPr>
                        <m:t>𝐾𝑛</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𝑠</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𝛾</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𝑅𝑒</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den>
                      </m:f>
                    </m:oMath>
                  </m:oMathPara>
                </a14:m>
                <a:endParaRPr lang="ru-RU" dirty="0"/>
              </a:p>
            </p:txBody>
          </p:sp>
        </mc:Choice>
        <mc:Fallback xmlns="">
          <p:sp>
            <p:nvSpPr>
              <p:cNvPr id="12" name="TextBox 11">
                <a:extLst>
                  <a:ext uri="{FF2B5EF4-FFF2-40B4-BE49-F238E27FC236}">
                    <a16:creationId xmlns:a16="http://schemas.microsoft.com/office/drawing/2014/main" id="{FEB8CC39-9019-4B56-969A-30587FE4F324}"/>
                  </a:ext>
                </a:extLst>
              </p:cNvPr>
              <p:cNvSpPr txBox="1">
                <a:spLocks noRot="1" noChangeAspect="1" noMove="1" noResize="1" noEditPoints="1" noAdjustHandles="1" noChangeArrowheads="1" noChangeShapeType="1" noTextEdit="1"/>
              </p:cNvSpPr>
              <p:nvPr/>
            </p:nvSpPr>
            <p:spPr>
              <a:xfrm>
                <a:off x="805854" y="4714813"/>
                <a:ext cx="4696607" cy="602601"/>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4A30B37-22D8-4AF1-AE0B-6C13DD0E7A8E}"/>
                  </a:ext>
                </a:extLst>
              </p:cNvPr>
              <p:cNvSpPr txBox="1"/>
              <p:nvPr/>
            </p:nvSpPr>
            <p:spPr>
              <a:xfrm>
                <a:off x="837285" y="5664129"/>
                <a:ext cx="2961260" cy="572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𝑇</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𝑇</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+1</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𝐾𝑛</m:t>
                          </m:r>
                        </m:num>
                        <m:den>
                          <m:r>
                            <a:rPr lang="en-US" b="0" i="1" smtClean="0">
                              <a:latin typeface="Cambria Math" panose="02040503050406030204" pitchFamily="18" charset="0"/>
                            </a:rPr>
                            <m:t>𝑃𝑟</m:t>
                          </m:r>
                        </m:den>
                      </m:f>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oMath>
                  </m:oMathPara>
                </a14:m>
                <a:endParaRPr lang="ru-RU" dirty="0"/>
              </a:p>
            </p:txBody>
          </p:sp>
        </mc:Choice>
        <mc:Fallback xmlns="">
          <p:sp>
            <p:nvSpPr>
              <p:cNvPr id="13" name="TextBox 12">
                <a:extLst>
                  <a:ext uri="{FF2B5EF4-FFF2-40B4-BE49-F238E27FC236}">
                    <a16:creationId xmlns:a16="http://schemas.microsoft.com/office/drawing/2014/main" id="{A4A30B37-22D8-4AF1-AE0B-6C13DD0E7A8E}"/>
                  </a:ext>
                </a:extLst>
              </p:cNvPr>
              <p:cNvSpPr txBox="1">
                <a:spLocks noRot="1" noChangeAspect="1" noMove="1" noResize="1" noEditPoints="1" noAdjustHandles="1" noChangeArrowheads="1" noChangeShapeType="1" noTextEdit="1"/>
              </p:cNvSpPr>
              <p:nvPr/>
            </p:nvSpPr>
            <p:spPr>
              <a:xfrm>
                <a:off x="837285" y="5664129"/>
                <a:ext cx="2961260" cy="572016"/>
              </a:xfrm>
              <a:prstGeom prst="rect">
                <a:avLst/>
              </a:prstGeom>
              <a:blipFill>
                <a:blip r:embed="rId9"/>
                <a:stretch>
                  <a:fillRect/>
                </a:stretch>
              </a:blipFill>
            </p:spPr>
            <p:txBody>
              <a:bodyPr/>
              <a:lstStyle/>
              <a:p>
                <a:r>
                  <a:rPr lang="ru-RU">
                    <a:noFill/>
                  </a:rPr>
                  <a:t> </a:t>
                </a:r>
              </a:p>
            </p:txBody>
          </p:sp>
        </mc:Fallback>
      </mc:AlternateContent>
      <p:sp>
        <p:nvSpPr>
          <p:cNvPr id="17" name="TextBox 16">
            <a:extLst>
              <a:ext uri="{FF2B5EF4-FFF2-40B4-BE49-F238E27FC236}">
                <a16:creationId xmlns:a16="http://schemas.microsoft.com/office/drawing/2014/main" id="{8BA5DA4F-AAB8-4EFE-ABA5-851742C38F00}"/>
              </a:ext>
            </a:extLst>
          </p:cNvPr>
          <p:cNvSpPr txBox="1"/>
          <p:nvPr/>
        </p:nvSpPr>
        <p:spPr>
          <a:xfrm>
            <a:off x="5015880" y="5728337"/>
            <a:ext cx="6989788" cy="369332"/>
          </a:xfrm>
          <a:prstGeom prst="rect">
            <a:avLst/>
          </a:prstGeom>
          <a:noFill/>
        </p:spPr>
        <p:txBody>
          <a:bodyPr wrap="square">
            <a:spAutoFit/>
          </a:bodyPr>
          <a:lstStyle/>
          <a:p>
            <a:r>
              <a:rPr lang="ru-RU" dirty="0"/>
              <a:t>коэффициенты аккомодации</a:t>
            </a:r>
            <a:r>
              <a:rPr lang="en-US" dirty="0"/>
              <a:t> </a:t>
            </a:r>
            <a:r>
              <a:rPr lang="ru-RU" dirty="0"/>
              <a:t>тангенциального импульса и энергии</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36B2788-B0DB-4AFB-82F4-415E18319BF6}"/>
                  </a:ext>
                </a:extLst>
              </p:cNvPr>
              <p:cNvSpPr txBox="1"/>
              <p:nvPr/>
            </p:nvSpPr>
            <p:spPr>
              <a:xfrm>
                <a:off x="4439816" y="5727222"/>
                <a:ext cx="6361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𝜗</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𝑇</m:t>
                          </m:r>
                        </m:sub>
                      </m:sSub>
                    </m:oMath>
                  </m:oMathPara>
                </a14:m>
                <a:endParaRPr lang="ru-RU" dirty="0"/>
              </a:p>
            </p:txBody>
          </p:sp>
        </mc:Choice>
        <mc:Fallback xmlns="">
          <p:sp>
            <p:nvSpPr>
              <p:cNvPr id="18" name="TextBox 17">
                <a:extLst>
                  <a:ext uri="{FF2B5EF4-FFF2-40B4-BE49-F238E27FC236}">
                    <a16:creationId xmlns:a16="http://schemas.microsoft.com/office/drawing/2014/main" id="{C36B2788-B0DB-4AFB-82F4-415E18319BF6}"/>
                  </a:ext>
                </a:extLst>
              </p:cNvPr>
              <p:cNvSpPr txBox="1">
                <a:spLocks noRot="1" noChangeAspect="1" noMove="1" noResize="1" noEditPoints="1" noAdjustHandles="1" noChangeArrowheads="1" noChangeShapeType="1" noTextEdit="1"/>
              </p:cNvSpPr>
              <p:nvPr/>
            </p:nvSpPr>
            <p:spPr>
              <a:xfrm>
                <a:off x="4439816" y="5727222"/>
                <a:ext cx="636136" cy="276999"/>
              </a:xfrm>
              <a:prstGeom prst="rect">
                <a:avLst/>
              </a:prstGeom>
              <a:blipFill>
                <a:blip r:embed="rId10"/>
                <a:stretch>
                  <a:fillRect l="-4762" r="-952" b="-20000"/>
                </a:stretch>
              </a:blipFill>
            </p:spPr>
            <p:txBody>
              <a:bodyPr/>
              <a:lstStyle/>
              <a:p>
                <a:r>
                  <a:rPr lang="ru-RU">
                    <a:noFill/>
                  </a:rPr>
                  <a:t> </a:t>
                </a:r>
              </a:p>
            </p:txBody>
          </p:sp>
        </mc:Fallback>
      </mc:AlternateContent>
    </p:spTree>
    <p:extLst>
      <p:ext uri="{BB962C8B-B14F-4D97-AF65-F5344CB8AC3E}">
        <p14:creationId xmlns:p14="http://schemas.microsoft.com/office/powerpoint/2010/main" val="3305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41862F-B4B2-4412-A3A4-30A8F7B21FDB}"/>
              </a:ext>
            </a:extLst>
          </p:cNvPr>
          <p:cNvSpPr>
            <a:spLocks noGrp="1"/>
          </p:cNvSpPr>
          <p:nvPr>
            <p:ph type="title"/>
          </p:nvPr>
        </p:nvSpPr>
        <p:spPr/>
        <p:txBody>
          <a:bodyPr/>
          <a:lstStyle/>
          <a:p>
            <a:r>
              <a:rPr lang="ru-RU" dirty="0"/>
              <a:t>Роль коэффициентов аккомодации</a:t>
            </a:r>
          </a:p>
        </p:txBody>
      </p:sp>
      <p:sp>
        <p:nvSpPr>
          <p:cNvPr id="6" name="TextBox 5">
            <a:extLst>
              <a:ext uri="{FF2B5EF4-FFF2-40B4-BE49-F238E27FC236}">
                <a16:creationId xmlns:a16="http://schemas.microsoft.com/office/drawing/2014/main" id="{F3B06FAA-9592-4D12-A2F9-0199DA136BE2}"/>
              </a:ext>
            </a:extLst>
          </p:cNvPr>
          <p:cNvSpPr txBox="1"/>
          <p:nvPr/>
        </p:nvSpPr>
        <p:spPr>
          <a:xfrm>
            <a:off x="263352" y="1628800"/>
            <a:ext cx="10945216" cy="2585323"/>
          </a:xfrm>
          <a:prstGeom prst="rect">
            <a:avLst/>
          </a:prstGeom>
          <a:noFill/>
        </p:spPr>
        <p:txBody>
          <a:bodyPr wrap="square">
            <a:spAutoFit/>
          </a:bodyPr>
          <a:lstStyle/>
          <a:p>
            <a:r>
              <a:rPr lang="ru-RU" dirty="0"/>
              <a:t>Передача импульса и энергии между молекулами газа а поверхность требует уточнения взаимодействий между падающими молекулами газа и поверхностью. </a:t>
            </a:r>
          </a:p>
          <a:p>
            <a:endParaRPr lang="ru-RU" dirty="0"/>
          </a:p>
          <a:p>
            <a:r>
              <a:rPr lang="ru-RU" dirty="0"/>
              <a:t>Детальный анализ этого весьма сложен и требует полного знания ядер рассеяния. </a:t>
            </a:r>
          </a:p>
          <a:p>
            <a:endParaRPr lang="ru-RU" dirty="0"/>
          </a:p>
          <a:p>
            <a:r>
              <a:rPr lang="ru-RU" dirty="0"/>
              <a:t>С макроскопической точки зрения достаточно знать некоторые средние параметры с точки зрения так называемых коэффициентов импульса и тепловой аккомодации.</a:t>
            </a:r>
          </a:p>
          <a:p>
            <a:endParaRPr lang="ru-RU" dirty="0"/>
          </a:p>
          <a:p>
            <a:r>
              <a:rPr lang="ru-RU" dirty="0"/>
              <a:t>Коэффициент тепловой адаптации определяется по формуле:</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8821F3-D896-4A7A-8A69-6C9D01ED3BC8}"/>
                  </a:ext>
                </a:extLst>
              </p:cNvPr>
              <p:cNvSpPr txBox="1"/>
              <p:nvPr/>
            </p:nvSpPr>
            <p:spPr>
              <a:xfrm>
                <a:off x="7104112" y="3641337"/>
                <a:ext cx="1651542"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𝑟</m:t>
                              </m:r>
                            </m:sub>
                          </m:sSub>
                        </m:num>
                        <m:den>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𝑤</m:t>
                              </m:r>
                            </m:sub>
                          </m:sSub>
                        </m:den>
                      </m:f>
                    </m:oMath>
                  </m:oMathPara>
                </a14:m>
                <a:endParaRPr lang="ru-RU" dirty="0"/>
              </a:p>
            </p:txBody>
          </p:sp>
        </mc:Choice>
        <mc:Fallback xmlns="">
          <p:sp>
            <p:nvSpPr>
              <p:cNvPr id="7" name="TextBox 6">
                <a:extLst>
                  <a:ext uri="{FF2B5EF4-FFF2-40B4-BE49-F238E27FC236}">
                    <a16:creationId xmlns:a16="http://schemas.microsoft.com/office/drawing/2014/main" id="{578821F3-D896-4A7A-8A69-6C9D01ED3BC8}"/>
                  </a:ext>
                </a:extLst>
              </p:cNvPr>
              <p:cNvSpPr txBox="1">
                <a:spLocks noRot="1" noChangeAspect="1" noMove="1" noResize="1" noEditPoints="1" noAdjustHandles="1" noChangeArrowheads="1" noChangeShapeType="1" noTextEdit="1"/>
              </p:cNvSpPr>
              <p:nvPr/>
            </p:nvSpPr>
            <p:spPr>
              <a:xfrm>
                <a:off x="7104112" y="3641337"/>
                <a:ext cx="1651542" cy="57278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D916F8-8306-4E46-8F42-0AB80A6E2FD6}"/>
                  </a:ext>
                </a:extLst>
              </p:cNvPr>
              <p:cNvSpPr txBox="1"/>
              <p:nvPr/>
            </p:nvSpPr>
            <p:spPr>
              <a:xfrm>
                <a:off x="290417" y="4418140"/>
                <a:ext cx="9073008"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m:t>
                        </m:r>
                      </m:sub>
                    </m:sSub>
                  </m:oMath>
                </a14:m>
                <a:r>
                  <a:rPr lang="en-US" dirty="0"/>
                  <a:t> - </a:t>
                </a:r>
                <a:r>
                  <a:rPr lang="ru-RU" dirty="0"/>
                  <a:t>потоки энергии налетающих и отраженных молекул в единицу времени</a:t>
                </a:r>
              </a:p>
            </p:txBody>
          </p:sp>
        </mc:Choice>
        <mc:Fallback xmlns="">
          <p:sp>
            <p:nvSpPr>
              <p:cNvPr id="11" name="TextBox 10">
                <a:extLst>
                  <a:ext uri="{FF2B5EF4-FFF2-40B4-BE49-F238E27FC236}">
                    <a16:creationId xmlns:a16="http://schemas.microsoft.com/office/drawing/2014/main" id="{AFD916F8-8306-4E46-8F42-0AB80A6E2FD6}"/>
                  </a:ext>
                </a:extLst>
              </p:cNvPr>
              <p:cNvSpPr txBox="1">
                <a:spLocks noRot="1" noChangeAspect="1" noMove="1" noResize="1" noEditPoints="1" noAdjustHandles="1" noChangeArrowheads="1" noChangeShapeType="1" noTextEdit="1"/>
              </p:cNvSpPr>
              <p:nvPr/>
            </p:nvSpPr>
            <p:spPr>
              <a:xfrm>
                <a:off x="290417" y="4418140"/>
                <a:ext cx="9073008" cy="369332"/>
              </a:xfrm>
              <a:prstGeom prst="rect">
                <a:avLst/>
              </a:prstGeom>
              <a:blipFill>
                <a:blip r:embed="rId3"/>
                <a:stretch>
                  <a:fillRect t="-10000" b="-2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940CCF-15D5-4656-BA0D-1B3232588319}"/>
                  </a:ext>
                </a:extLst>
              </p:cNvPr>
              <p:cNvSpPr txBox="1"/>
              <p:nvPr/>
            </p:nvSpPr>
            <p:spPr>
              <a:xfrm>
                <a:off x="309050" y="4869160"/>
                <a:ext cx="11691605" cy="646331"/>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𝑤</m:t>
                        </m:r>
                      </m:sub>
                    </m:sSub>
                  </m:oMath>
                </a14:m>
                <a:r>
                  <a:rPr lang="en-US" dirty="0"/>
                  <a:t> - </a:t>
                </a:r>
                <a:r>
                  <a:rPr lang="ru-RU" dirty="0"/>
                  <a:t>поток энергии, если бы все входящие молекулы были </a:t>
                </a:r>
                <a:r>
                  <a:rPr lang="ru-RU" dirty="0" err="1"/>
                  <a:t>переизлучены</a:t>
                </a:r>
                <a:r>
                  <a:rPr lang="ru-RU" dirty="0"/>
                  <a:t> с потоком энергии, соответствующим температуре поверхности</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𝑤</m:t>
                        </m:r>
                      </m:sub>
                    </m:sSub>
                  </m:oMath>
                </a14:m>
                <a:endParaRPr lang="ru-RU" dirty="0"/>
              </a:p>
            </p:txBody>
          </p:sp>
        </mc:Choice>
        <mc:Fallback xmlns="">
          <p:sp>
            <p:nvSpPr>
              <p:cNvPr id="15" name="TextBox 14">
                <a:extLst>
                  <a:ext uri="{FF2B5EF4-FFF2-40B4-BE49-F238E27FC236}">
                    <a16:creationId xmlns:a16="http://schemas.microsoft.com/office/drawing/2014/main" id="{1F940CCF-15D5-4656-BA0D-1B3232588319}"/>
                  </a:ext>
                </a:extLst>
              </p:cNvPr>
              <p:cNvSpPr txBox="1">
                <a:spLocks noRot="1" noChangeAspect="1" noMove="1" noResize="1" noEditPoints="1" noAdjustHandles="1" noChangeArrowheads="1" noChangeShapeType="1" noTextEdit="1"/>
              </p:cNvSpPr>
              <p:nvPr/>
            </p:nvSpPr>
            <p:spPr>
              <a:xfrm>
                <a:off x="309050" y="4869160"/>
                <a:ext cx="11691605" cy="646331"/>
              </a:xfrm>
              <a:prstGeom prst="rect">
                <a:avLst/>
              </a:prstGeom>
              <a:blipFill>
                <a:blip r:embed="rId4"/>
                <a:stretch>
                  <a:fillRect l="-469" t="-5660" b="-14151"/>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8D598B8B-0C16-4A89-ADF9-AC9D4F05D425}"/>
              </a:ext>
            </a:extLst>
          </p:cNvPr>
          <p:cNvSpPr txBox="1"/>
          <p:nvPr/>
        </p:nvSpPr>
        <p:spPr>
          <a:xfrm>
            <a:off x="322205" y="5661248"/>
            <a:ext cx="6096000" cy="369332"/>
          </a:xfrm>
          <a:prstGeom prst="rect">
            <a:avLst/>
          </a:prstGeom>
          <a:noFill/>
        </p:spPr>
        <p:txBody>
          <a:bodyPr wrap="square">
            <a:spAutoFit/>
          </a:bodyPr>
          <a:lstStyle/>
          <a:p>
            <a:r>
              <a:rPr lang="ru-RU" dirty="0"/>
              <a:t>Случай совершенного обмена энергией соответствует</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74AF4BD-64D8-42B0-AAB9-BFDAAD9E0DDC}"/>
                  </a:ext>
                </a:extLst>
              </p:cNvPr>
              <p:cNvSpPr txBox="1"/>
              <p:nvPr/>
            </p:nvSpPr>
            <p:spPr>
              <a:xfrm>
                <a:off x="6343172" y="5707414"/>
                <a:ext cx="733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=1</m:t>
                      </m:r>
                    </m:oMath>
                  </m:oMathPara>
                </a14:m>
                <a:endParaRPr lang="ru-RU" dirty="0"/>
              </a:p>
            </p:txBody>
          </p:sp>
        </mc:Choice>
        <mc:Fallback xmlns="">
          <p:sp>
            <p:nvSpPr>
              <p:cNvPr id="21" name="TextBox 20">
                <a:extLst>
                  <a:ext uri="{FF2B5EF4-FFF2-40B4-BE49-F238E27FC236}">
                    <a16:creationId xmlns:a16="http://schemas.microsoft.com/office/drawing/2014/main" id="{574AF4BD-64D8-42B0-AAB9-BFDAAD9E0DDC}"/>
                  </a:ext>
                </a:extLst>
              </p:cNvPr>
              <p:cNvSpPr txBox="1">
                <a:spLocks noRot="1" noChangeAspect="1" noMove="1" noResize="1" noEditPoints="1" noAdjustHandles="1" noChangeArrowheads="1" noChangeShapeType="1" noTextEdit="1"/>
              </p:cNvSpPr>
              <p:nvPr/>
            </p:nvSpPr>
            <p:spPr>
              <a:xfrm>
                <a:off x="6343172" y="5707414"/>
                <a:ext cx="733214" cy="276999"/>
              </a:xfrm>
              <a:prstGeom prst="rect">
                <a:avLst/>
              </a:prstGeom>
              <a:blipFill>
                <a:blip r:embed="rId5"/>
                <a:stretch>
                  <a:fillRect l="-4167" r="-6667" b="-17391"/>
                </a:stretch>
              </a:blipFill>
            </p:spPr>
            <p:txBody>
              <a:bodyPr/>
              <a:lstStyle/>
              <a:p>
                <a:r>
                  <a:rPr lang="ru-RU">
                    <a:noFill/>
                  </a:rPr>
                  <a:t> </a:t>
                </a:r>
              </a:p>
            </p:txBody>
          </p:sp>
        </mc:Fallback>
      </mc:AlternateContent>
    </p:spTree>
    <p:extLst>
      <p:ext uri="{BB962C8B-B14F-4D97-AF65-F5344CB8AC3E}">
        <p14:creationId xmlns:p14="http://schemas.microsoft.com/office/powerpoint/2010/main" val="424259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8B6ACE-4CBD-4208-A447-EF6A8081A624}"/>
              </a:ext>
            </a:extLst>
          </p:cNvPr>
          <p:cNvSpPr>
            <a:spLocks noGrp="1"/>
          </p:cNvSpPr>
          <p:nvPr>
            <p:ph type="title"/>
          </p:nvPr>
        </p:nvSpPr>
        <p:spPr/>
        <p:txBody>
          <a:bodyPr/>
          <a:lstStyle/>
          <a:p>
            <a:r>
              <a:rPr lang="ru-RU" dirty="0"/>
              <a:t>Роль коэффициентов аккомодации</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D069CCD-9B42-4582-BBAB-BADBAC7958CE}"/>
                  </a:ext>
                </a:extLst>
              </p:cNvPr>
              <p:cNvSpPr txBox="1"/>
              <p:nvPr/>
            </p:nvSpPr>
            <p:spPr>
              <a:xfrm>
                <a:off x="335360" y="1772816"/>
                <a:ext cx="11521280" cy="646331"/>
              </a:xfrm>
              <a:prstGeom prst="rect">
                <a:avLst/>
              </a:prstGeom>
              <a:noFill/>
            </p:spPr>
            <p:txBody>
              <a:bodyPr wrap="square">
                <a:spAutoFit/>
              </a:bodyPr>
              <a:lstStyle/>
              <a:p>
                <a:r>
                  <a:rPr lang="ru-RU" dirty="0"/>
                  <a:t>Коэффициент аккомодации тангенциального импульса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oMath>
                </a14:m>
                <a:r>
                  <a:rPr lang="ru-RU" dirty="0"/>
                  <a:t> может быть определен для тангенциального обмена импульсом молекул газа с поверхностями</a:t>
                </a:r>
              </a:p>
            </p:txBody>
          </p:sp>
        </mc:Choice>
        <mc:Fallback>
          <p:sp>
            <p:nvSpPr>
              <p:cNvPr id="6" name="TextBox 5">
                <a:extLst>
                  <a:ext uri="{FF2B5EF4-FFF2-40B4-BE49-F238E27FC236}">
                    <a16:creationId xmlns:a16="http://schemas.microsoft.com/office/drawing/2014/main" id="{5D069CCD-9B42-4582-BBAB-BADBAC7958CE}"/>
                  </a:ext>
                </a:extLst>
              </p:cNvPr>
              <p:cNvSpPr txBox="1">
                <a:spLocks noRot="1" noChangeAspect="1" noMove="1" noResize="1" noEditPoints="1" noAdjustHandles="1" noChangeArrowheads="1" noChangeShapeType="1" noTextEdit="1"/>
              </p:cNvSpPr>
              <p:nvPr/>
            </p:nvSpPr>
            <p:spPr>
              <a:xfrm>
                <a:off x="335360" y="1772816"/>
                <a:ext cx="11521280" cy="646331"/>
              </a:xfrm>
              <a:prstGeom prst="rect">
                <a:avLst/>
              </a:prstGeom>
              <a:blipFill>
                <a:blip r:embed="rId2"/>
                <a:stretch>
                  <a:fillRect l="-423" t="-5660" b="-1415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DC13CE4-FA43-4066-8AAE-78EF29433581}"/>
                  </a:ext>
                </a:extLst>
              </p:cNvPr>
              <p:cNvSpPr txBox="1"/>
              <p:nvPr/>
            </p:nvSpPr>
            <p:spPr>
              <a:xfrm>
                <a:off x="911424" y="2696624"/>
                <a:ext cx="1300036" cy="51930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𝑟</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𝑤</m:t>
                              </m:r>
                            </m:sub>
                          </m:sSub>
                        </m:den>
                      </m:f>
                    </m:oMath>
                  </m:oMathPara>
                </a14:m>
                <a:endParaRPr lang="ru-RU" dirty="0"/>
              </a:p>
            </p:txBody>
          </p:sp>
        </mc:Choice>
        <mc:Fallback>
          <p:sp>
            <p:nvSpPr>
              <p:cNvPr id="7" name="TextBox 6">
                <a:extLst>
                  <a:ext uri="{FF2B5EF4-FFF2-40B4-BE49-F238E27FC236}">
                    <a16:creationId xmlns:a16="http://schemas.microsoft.com/office/drawing/2014/main" id="{7DC13CE4-FA43-4066-8AAE-78EF29433581}"/>
                  </a:ext>
                </a:extLst>
              </p:cNvPr>
              <p:cNvSpPr txBox="1">
                <a:spLocks noRot="1" noChangeAspect="1" noMove="1" noResize="1" noEditPoints="1" noAdjustHandles="1" noChangeArrowheads="1" noChangeShapeType="1" noTextEdit="1"/>
              </p:cNvSpPr>
              <p:nvPr/>
            </p:nvSpPr>
            <p:spPr>
              <a:xfrm>
                <a:off x="911424" y="2696624"/>
                <a:ext cx="1300036" cy="519309"/>
              </a:xfrm>
              <a:prstGeom prst="rect">
                <a:avLst/>
              </a:prstGeom>
              <a:blipFill>
                <a:blip r:embed="rId3"/>
                <a:stretch>
                  <a:fillRect/>
                </a:stretch>
              </a:blipFill>
            </p:spPr>
            <p:txBody>
              <a:bodyPr/>
              <a:lstStyle/>
              <a:p>
                <a:r>
                  <a:rPr lang="ru-RU">
                    <a:noFill/>
                  </a:rPr>
                  <a:t> </a:t>
                </a:r>
              </a:p>
            </p:txBody>
          </p:sp>
        </mc:Fallback>
      </mc:AlternateContent>
      <p:sp>
        <p:nvSpPr>
          <p:cNvPr id="8" name="TextBox 7">
            <a:extLst>
              <a:ext uri="{FF2B5EF4-FFF2-40B4-BE49-F238E27FC236}">
                <a16:creationId xmlns:a16="http://schemas.microsoft.com/office/drawing/2014/main" id="{E761BE41-9A91-4F5E-A5CC-D9C22E474B97}"/>
              </a:ext>
            </a:extLst>
          </p:cNvPr>
          <p:cNvSpPr txBox="1"/>
          <p:nvPr/>
        </p:nvSpPr>
        <p:spPr>
          <a:xfrm>
            <a:off x="2423592" y="2696624"/>
            <a:ext cx="610360" cy="369332"/>
          </a:xfrm>
          <a:prstGeom prst="rect">
            <a:avLst/>
          </a:prstGeom>
          <a:noFill/>
        </p:spPr>
        <p:txBody>
          <a:bodyPr wrap="none" rtlCol="0">
            <a:spAutoFit/>
          </a:bodyPr>
          <a:lstStyle/>
          <a:p>
            <a:r>
              <a:rPr lang="ru-RU" dirty="0"/>
              <a:t>, где</a:t>
            </a:r>
          </a:p>
        </p:txBody>
      </p:sp>
      <p:sp>
        <p:nvSpPr>
          <p:cNvPr id="12" name="TextBox 11">
            <a:extLst>
              <a:ext uri="{FF2B5EF4-FFF2-40B4-BE49-F238E27FC236}">
                <a16:creationId xmlns:a16="http://schemas.microsoft.com/office/drawing/2014/main" id="{FBEEEF87-4D97-477C-8A5C-3F2D682B9169}"/>
              </a:ext>
            </a:extLst>
          </p:cNvPr>
          <p:cNvSpPr txBox="1"/>
          <p:nvPr/>
        </p:nvSpPr>
        <p:spPr>
          <a:xfrm>
            <a:off x="3513657" y="2696624"/>
            <a:ext cx="7776864" cy="369332"/>
          </a:xfrm>
          <a:prstGeom prst="rect">
            <a:avLst/>
          </a:prstGeom>
          <a:noFill/>
        </p:spPr>
        <p:txBody>
          <a:bodyPr wrap="square">
            <a:spAutoFit/>
          </a:bodyPr>
          <a:lstStyle/>
          <a:p>
            <a:r>
              <a:rPr lang="en-US" dirty="0"/>
              <a:t>- </a:t>
            </a:r>
            <a:r>
              <a:rPr lang="ru-RU" dirty="0"/>
              <a:t>тангенциальный импульс налетающих и отраженных молекул</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3565E53-511B-4852-B50D-1EED9198B73D}"/>
                  </a:ext>
                </a:extLst>
              </p:cNvPr>
              <p:cNvSpPr txBox="1"/>
              <p:nvPr/>
            </p:nvSpPr>
            <p:spPr>
              <a:xfrm>
                <a:off x="2978511" y="2719074"/>
                <a:ext cx="53514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ru-RU"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𝑟</m:t>
                          </m:r>
                        </m:sub>
                      </m:sSub>
                    </m:oMath>
                  </m:oMathPara>
                </a14:m>
                <a:endParaRPr lang="ru-RU" dirty="0"/>
              </a:p>
            </p:txBody>
          </p:sp>
        </mc:Choice>
        <mc:Fallback>
          <p:sp>
            <p:nvSpPr>
              <p:cNvPr id="13" name="TextBox 12">
                <a:extLst>
                  <a:ext uri="{FF2B5EF4-FFF2-40B4-BE49-F238E27FC236}">
                    <a16:creationId xmlns:a16="http://schemas.microsoft.com/office/drawing/2014/main" id="{43565E53-511B-4852-B50D-1EED9198B73D}"/>
                  </a:ext>
                </a:extLst>
              </p:cNvPr>
              <p:cNvSpPr txBox="1">
                <a:spLocks noRot="1" noChangeAspect="1" noMove="1" noResize="1" noEditPoints="1" noAdjustHandles="1" noChangeArrowheads="1" noChangeShapeType="1" noTextEdit="1"/>
              </p:cNvSpPr>
              <p:nvPr/>
            </p:nvSpPr>
            <p:spPr>
              <a:xfrm>
                <a:off x="2978511" y="2719074"/>
                <a:ext cx="535146" cy="276999"/>
              </a:xfrm>
              <a:prstGeom prst="rect">
                <a:avLst/>
              </a:prstGeom>
              <a:blipFill>
                <a:blip r:embed="rId4"/>
                <a:stretch>
                  <a:fillRect l="-5747" b="-2222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4FB1B29-3F78-4A28-8368-49E67497CFEF}"/>
                  </a:ext>
                </a:extLst>
              </p:cNvPr>
              <p:cNvSpPr txBox="1"/>
              <p:nvPr/>
            </p:nvSpPr>
            <p:spPr>
              <a:xfrm>
                <a:off x="3215552" y="3017404"/>
                <a:ext cx="31521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ru-RU"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𝑤</m:t>
                          </m:r>
                        </m:sub>
                      </m:sSub>
                    </m:oMath>
                  </m:oMathPara>
                </a14:m>
                <a:endParaRPr lang="ru-RU" dirty="0"/>
              </a:p>
            </p:txBody>
          </p:sp>
        </mc:Choice>
        <mc:Fallback>
          <p:sp>
            <p:nvSpPr>
              <p:cNvPr id="14" name="TextBox 13">
                <a:extLst>
                  <a:ext uri="{FF2B5EF4-FFF2-40B4-BE49-F238E27FC236}">
                    <a16:creationId xmlns:a16="http://schemas.microsoft.com/office/drawing/2014/main" id="{84FB1B29-3F78-4A28-8368-49E67497CFEF}"/>
                  </a:ext>
                </a:extLst>
              </p:cNvPr>
              <p:cNvSpPr txBox="1">
                <a:spLocks noRot="1" noChangeAspect="1" noMove="1" noResize="1" noEditPoints="1" noAdjustHandles="1" noChangeArrowheads="1" noChangeShapeType="1" noTextEdit="1"/>
              </p:cNvSpPr>
              <p:nvPr/>
            </p:nvSpPr>
            <p:spPr>
              <a:xfrm>
                <a:off x="3215552" y="3017404"/>
                <a:ext cx="315214" cy="276999"/>
              </a:xfrm>
              <a:prstGeom prst="rect">
                <a:avLst/>
              </a:prstGeom>
              <a:blipFill>
                <a:blip r:embed="rId5"/>
                <a:stretch>
                  <a:fillRect l="-9615" r="-1923" b="-13333"/>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20A1ADA8-D036-40CA-A0FE-7B4246BF1697}"/>
              </a:ext>
            </a:extLst>
          </p:cNvPr>
          <p:cNvSpPr txBox="1"/>
          <p:nvPr/>
        </p:nvSpPr>
        <p:spPr>
          <a:xfrm>
            <a:off x="3513657" y="3017404"/>
            <a:ext cx="7917362" cy="369332"/>
          </a:xfrm>
          <a:prstGeom prst="rect">
            <a:avLst/>
          </a:prstGeom>
          <a:noFill/>
        </p:spPr>
        <p:txBody>
          <a:bodyPr wrap="square">
            <a:spAutoFit/>
          </a:bodyPr>
          <a:lstStyle/>
          <a:p>
            <a:r>
              <a:rPr lang="en-US" dirty="0"/>
              <a:t>- </a:t>
            </a:r>
            <a:r>
              <a:rPr lang="ru-RU" dirty="0"/>
              <a:t>тангенциальный импульс налетающих и отраженных молекул</a:t>
            </a:r>
          </a:p>
        </p:txBody>
      </p:sp>
      <p:pic>
        <p:nvPicPr>
          <p:cNvPr id="20" name="Рисунок 19">
            <a:extLst>
              <a:ext uri="{FF2B5EF4-FFF2-40B4-BE49-F238E27FC236}">
                <a16:creationId xmlns:a16="http://schemas.microsoft.com/office/drawing/2014/main" id="{96A52D8C-5F5C-4689-A71D-C5DC196FB7C9}"/>
              </a:ext>
            </a:extLst>
          </p:cNvPr>
          <p:cNvPicPr>
            <a:picLocks noChangeAspect="1"/>
          </p:cNvPicPr>
          <p:nvPr/>
        </p:nvPicPr>
        <p:blipFill>
          <a:blip r:embed="rId6"/>
          <a:stretch>
            <a:fillRect/>
          </a:stretch>
        </p:blipFill>
        <p:spPr>
          <a:xfrm>
            <a:off x="6960801" y="5254316"/>
            <a:ext cx="4896533" cy="1276528"/>
          </a:xfrm>
          <a:prstGeom prst="rect">
            <a:avLst/>
          </a:prstGeom>
        </p:spPr>
      </p:pic>
      <p:sp>
        <p:nvSpPr>
          <p:cNvPr id="21" name="TextBox 20">
            <a:extLst>
              <a:ext uri="{FF2B5EF4-FFF2-40B4-BE49-F238E27FC236}">
                <a16:creationId xmlns:a16="http://schemas.microsoft.com/office/drawing/2014/main" id="{4FD8E3BD-B61C-403C-A618-8F0CC905A288}"/>
              </a:ext>
            </a:extLst>
          </p:cNvPr>
          <p:cNvSpPr txBox="1"/>
          <p:nvPr/>
        </p:nvSpPr>
        <p:spPr>
          <a:xfrm>
            <a:off x="465657" y="3478354"/>
            <a:ext cx="2381549" cy="369332"/>
          </a:xfrm>
          <a:prstGeom prst="rect">
            <a:avLst/>
          </a:prstGeom>
          <a:noFill/>
        </p:spPr>
        <p:txBody>
          <a:bodyPr wrap="none" rtlCol="0">
            <a:spAutoFit/>
          </a:bodyPr>
          <a:lstStyle/>
          <a:p>
            <a:r>
              <a:rPr lang="ru-RU" b="1" dirty="0"/>
              <a:t>Неподвижная стенка </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58C9615-25A7-4E48-A8EC-D161350C6BB8}"/>
                  </a:ext>
                </a:extLst>
              </p:cNvPr>
              <p:cNvSpPr txBox="1"/>
              <p:nvPr/>
            </p:nvSpPr>
            <p:spPr>
              <a:xfrm>
                <a:off x="2951245" y="3525713"/>
                <a:ext cx="74481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ru-RU"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𝑤</m:t>
                          </m:r>
                        </m:sub>
                      </m:sSub>
                      <m:r>
                        <a:rPr lang="ru-RU" b="0" i="1" smtClean="0">
                          <a:latin typeface="Cambria Math" panose="02040503050406030204" pitchFamily="18" charset="0"/>
                          <a:ea typeface="Cambria Math" panose="02040503050406030204" pitchFamily="18" charset="0"/>
                        </a:rPr>
                        <m:t>=0</m:t>
                      </m:r>
                    </m:oMath>
                  </m:oMathPara>
                </a14:m>
                <a:endParaRPr lang="ru-RU" dirty="0"/>
              </a:p>
            </p:txBody>
          </p:sp>
        </mc:Choice>
        <mc:Fallback>
          <p:sp>
            <p:nvSpPr>
              <p:cNvPr id="22" name="TextBox 21">
                <a:extLst>
                  <a:ext uri="{FF2B5EF4-FFF2-40B4-BE49-F238E27FC236}">
                    <a16:creationId xmlns:a16="http://schemas.microsoft.com/office/drawing/2014/main" id="{558C9615-25A7-4E48-A8EC-D161350C6BB8}"/>
                  </a:ext>
                </a:extLst>
              </p:cNvPr>
              <p:cNvSpPr txBox="1">
                <a:spLocks noRot="1" noChangeAspect="1" noMove="1" noResize="1" noEditPoints="1" noAdjustHandles="1" noChangeArrowheads="1" noChangeShapeType="1" noTextEdit="1"/>
              </p:cNvSpPr>
              <p:nvPr/>
            </p:nvSpPr>
            <p:spPr>
              <a:xfrm>
                <a:off x="2951245" y="3525713"/>
                <a:ext cx="744819" cy="276999"/>
              </a:xfrm>
              <a:prstGeom prst="rect">
                <a:avLst/>
              </a:prstGeom>
              <a:blipFill>
                <a:blip r:embed="rId7"/>
                <a:stretch>
                  <a:fillRect l="-4098" r="-7377" b="-13043"/>
                </a:stretch>
              </a:blipFill>
            </p:spPr>
            <p:txBody>
              <a:bodyPr/>
              <a:lstStyle/>
              <a:p>
                <a:r>
                  <a:rPr lang="ru-RU">
                    <a:noFill/>
                  </a:rPr>
                  <a:t> </a:t>
                </a:r>
              </a:p>
            </p:txBody>
          </p:sp>
        </mc:Fallback>
      </mc:AlternateContent>
      <p:sp>
        <p:nvSpPr>
          <p:cNvPr id="23" name="TextBox 22">
            <a:extLst>
              <a:ext uri="{FF2B5EF4-FFF2-40B4-BE49-F238E27FC236}">
                <a16:creationId xmlns:a16="http://schemas.microsoft.com/office/drawing/2014/main" id="{8B9A3F4B-6439-474A-8453-E42030CA791C}"/>
              </a:ext>
            </a:extLst>
          </p:cNvPr>
          <p:cNvSpPr txBox="1"/>
          <p:nvPr/>
        </p:nvSpPr>
        <p:spPr>
          <a:xfrm>
            <a:off x="6917357" y="6530844"/>
            <a:ext cx="5204823" cy="369332"/>
          </a:xfrm>
          <a:prstGeom prst="rect">
            <a:avLst/>
          </a:prstGeom>
          <a:noFill/>
        </p:spPr>
        <p:txBody>
          <a:bodyPr wrap="none" rtlCol="0">
            <a:spAutoFit/>
          </a:bodyPr>
          <a:lstStyle/>
          <a:p>
            <a:r>
              <a:rPr lang="ru-RU" dirty="0"/>
              <a:t>зеркальное отражение       диффузное отражение</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38100A4-A8AF-40FF-89C7-3F3C9223011E}"/>
                  </a:ext>
                </a:extLst>
              </p:cNvPr>
              <p:cNvSpPr txBox="1"/>
              <p:nvPr/>
            </p:nvSpPr>
            <p:spPr>
              <a:xfrm>
                <a:off x="465657" y="3892660"/>
                <a:ext cx="11592552" cy="923330"/>
              </a:xfrm>
              <a:prstGeom prst="rect">
                <a:avLst/>
              </a:prstGeom>
              <a:noFill/>
            </p:spPr>
            <p:txBody>
              <a:bodyPr wrap="square">
                <a:spAutoFit/>
              </a:bodyPr>
              <a:lstStyle/>
              <a:p>
                <a:r>
                  <a:rPr lang="ru-RU" b="1" dirty="0"/>
                  <a:t>Зеркальное отражение</a:t>
                </a:r>
                <a:r>
                  <a:rPr lang="ru-RU" dirty="0"/>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r>
                      <a:rPr lang="en-US" b="0" i="1" smtClean="0">
                        <a:latin typeface="Cambria Math" panose="02040503050406030204" pitchFamily="18" charset="0"/>
                        <a:ea typeface="Cambria Math" panose="02040503050406030204" pitchFamily="18" charset="0"/>
                      </a:rPr>
                      <m:t>=0</m:t>
                    </m:r>
                  </m:oMath>
                </a14:m>
                <a:r>
                  <a:rPr lang="ru-RU" dirty="0"/>
                  <a:t>: Тангенциальная скорость молекул, отраженных от стенок, не изменяется, но нормальная скорость молекул меняется на противоположную. Отсутствие тангенциального обмена импульсом жидкости со стенкой, что приводит к нулевому поверхностному трению. Невязкое течение.</a:t>
                </a:r>
              </a:p>
            </p:txBody>
          </p:sp>
        </mc:Choice>
        <mc:Fallback>
          <p:sp>
            <p:nvSpPr>
              <p:cNvPr id="27" name="TextBox 26">
                <a:extLst>
                  <a:ext uri="{FF2B5EF4-FFF2-40B4-BE49-F238E27FC236}">
                    <a16:creationId xmlns:a16="http://schemas.microsoft.com/office/drawing/2014/main" id="{538100A4-A8AF-40FF-89C7-3F3C9223011E}"/>
                  </a:ext>
                </a:extLst>
              </p:cNvPr>
              <p:cNvSpPr txBox="1">
                <a:spLocks noRot="1" noChangeAspect="1" noMove="1" noResize="1" noEditPoints="1" noAdjustHandles="1" noChangeArrowheads="1" noChangeShapeType="1" noTextEdit="1"/>
              </p:cNvSpPr>
              <p:nvPr/>
            </p:nvSpPr>
            <p:spPr>
              <a:xfrm>
                <a:off x="465657" y="3892660"/>
                <a:ext cx="11592552" cy="923330"/>
              </a:xfrm>
              <a:prstGeom prst="rect">
                <a:avLst/>
              </a:prstGeom>
              <a:blipFill>
                <a:blip r:embed="rId8"/>
                <a:stretch>
                  <a:fillRect l="-421" t="-3974" b="-9934"/>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1C68137F-A192-4FF0-A5E4-E110B4C002E6}"/>
                  </a:ext>
                </a:extLst>
              </p:cNvPr>
              <p:cNvSpPr txBox="1"/>
              <p:nvPr/>
            </p:nvSpPr>
            <p:spPr>
              <a:xfrm>
                <a:off x="9973363" y="4461663"/>
                <a:ext cx="1752980" cy="57349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𝑠</m:t>
                              </m:r>
                            </m:sub>
                          </m:sSub>
                        </m:num>
                        <m:den>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𝑛</m:t>
                              </m:r>
                            </m:sub>
                          </m:sSub>
                        </m:den>
                      </m:f>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r>
                        <a:rPr lang="en-US" b="0" i="1" smtClean="0">
                          <a:latin typeface="Cambria Math" panose="02040503050406030204" pitchFamily="18" charset="0"/>
                          <a:ea typeface="Cambria Math" panose="02040503050406030204" pitchFamily="18" charset="0"/>
                        </a:rPr>
                        <m:t>→0</m:t>
                      </m:r>
                    </m:oMath>
                  </m:oMathPara>
                </a14:m>
                <a:endParaRPr lang="ru-RU" dirty="0"/>
              </a:p>
            </p:txBody>
          </p:sp>
        </mc:Choice>
        <mc:Fallback>
          <p:sp>
            <p:nvSpPr>
              <p:cNvPr id="28" name="TextBox 27">
                <a:extLst>
                  <a:ext uri="{FF2B5EF4-FFF2-40B4-BE49-F238E27FC236}">
                    <a16:creationId xmlns:a16="http://schemas.microsoft.com/office/drawing/2014/main" id="{1C68137F-A192-4FF0-A5E4-E110B4C002E6}"/>
                  </a:ext>
                </a:extLst>
              </p:cNvPr>
              <p:cNvSpPr txBox="1">
                <a:spLocks noRot="1" noChangeAspect="1" noMove="1" noResize="1" noEditPoints="1" noAdjustHandles="1" noChangeArrowheads="1" noChangeShapeType="1" noTextEdit="1"/>
              </p:cNvSpPr>
              <p:nvPr/>
            </p:nvSpPr>
            <p:spPr>
              <a:xfrm>
                <a:off x="9973363" y="4461663"/>
                <a:ext cx="1752980" cy="573490"/>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82C72329-9194-4D53-AF46-F0CF0D3DBD3B}"/>
                  </a:ext>
                </a:extLst>
              </p:cNvPr>
              <p:cNvSpPr txBox="1"/>
              <p:nvPr/>
            </p:nvSpPr>
            <p:spPr>
              <a:xfrm>
                <a:off x="465657" y="4826675"/>
                <a:ext cx="6451700" cy="1754326"/>
              </a:xfrm>
              <a:prstGeom prst="rect">
                <a:avLst/>
              </a:prstGeom>
              <a:noFill/>
            </p:spPr>
            <p:txBody>
              <a:bodyPr wrap="square" rtlCol="0">
                <a:spAutoFit/>
              </a:bodyPr>
              <a:lstStyle/>
              <a:p>
                <a:r>
                  <a:rPr lang="ru-RU" b="1" dirty="0"/>
                  <a:t>Диффузное отражение</a:t>
                </a:r>
                <a:r>
                  <a:rPr lang="ru-RU" dirty="0"/>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oMath>
                </a14:m>
                <a:r>
                  <a:rPr lang="ru-RU" dirty="0"/>
                  <a:t>: В этом случае молекулы отражаются от</a:t>
                </a:r>
                <a:r>
                  <a:rPr lang="en-US" dirty="0"/>
                  <a:t> </a:t>
                </a:r>
                <a:r>
                  <a:rPr lang="ru-RU" dirty="0"/>
                  <a:t>стенки с нулевой средней тангенциальной скоростью. Следовательно, диффузное отражение является важным случаем тангенциального обмена импульсом (и, следовательно, трения) газа со стенками.</a:t>
                </a:r>
              </a:p>
              <a:p>
                <a:endParaRPr lang="ru-RU" dirty="0"/>
              </a:p>
            </p:txBody>
          </p:sp>
        </mc:Choice>
        <mc:Fallback>
          <p:sp>
            <p:nvSpPr>
              <p:cNvPr id="29" name="TextBox 28">
                <a:extLst>
                  <a:ext uri="{FF2B5EF4-FFF2-40B4-BE49-F238E27FC236}">
                    <a16:creationId xmlns:a16="http://schemas.microsoft.com/office/drawing/2014/main" id="{82C72329-9194-4D53-AF46-F0CF0D3DBD3B}"/>
                  </a:ext>
                </a:extLst>
              </p:cNvPr>
              <p:cNvSpPr txBox="1">
                <a:spLocks noRot="1" noChangeAspect="1" noMove="1" noResize="1" noEditPoints="1" noAdjustHandles="1" noChangeArrowheads="1" noChangeShapeType="1" noTextEdit="1"/>
              </p:cNvSpPr>
              <p:nvPr/>
            </p:nvSpPr>
            <p:spPr>
              <a:xfrm>
                <a:off x="465657" y="4826675"/>
                <a:ext cx="6451700" cy="1754326"/>
              </a:xfrm>
              <a:prstGeom prst="rect">
                <a:avLst/>
              </a:prstGeom>
              <a:blipFill>
                <a:blip r:embed="rId10"/>
                <a:stretch>
                  <a:fillRect l="-755" t="-2083"/>
                </a:stretch>
              </a:blipFill>
            </p:spPr>
            <p:txBody>
              <a:bodyPr/>
              <a:lstStyle/>
              <a:p>
                <a:r>
                  <a:rPr lang="ru-RU">
                    <a:noFill/>
                  </a:rPr>
                  <a:t> </a:t>
                </a:r>
              </a:p>
            </p:txBody>
          </p:sp>
        </mc:Fallback>
      </mc:AlternateContent>
    </p:spTree>
    <p:extLst>
      <p:ext uri="{BB962C8B-B14F-4D97-AF65-F5344CB8AC3E}">
        <p14:creationId xmlns:p14="http://schemas.microsoft.com/office/powerpoint/2010/main" val="163686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2C64F7-A364-46A1-8445-91C8BBED331F}"/>
              </a:ext>
            </a:extLst>
          </p:cNvPr>
          <p:cNvSpPr>
            <a:spLocks noGrp="1"/>
          </p:cNvSpPr>
          <p:nvPr>
            <p:ph type="title"/>
          </p:nvPr>
        </p:nvSpPr>
        <p:spPr/>
        <p:txBody>
          <a:bodyPr/>
          <a:lstStyle/>
          <a:p>
            <a:r>
              <a:rPr lang="ru-RU" dirty="0"/>
              <a:t>10</a:t>
            </a:r>
            <a:r>
              <a:rPr lang="ru-RU" baseline="30000" dirty="0"/>
              <a:t>7</a:t>
            </a:r>
            <a:r>
              <a:rPr lang="ru-RU" dirty="0"/>
              <a:t>м</a:t>
            </a:r>
          </a:p>
        </p:txBody>
      </p:sp>
      <p:pic>
        <p:nvPicPr>
          <p:cNvPr id="7" name="Рисунок 6">
            <a:extLst>
              <a:ext uri="{FF2B5EF4-FFF2-40B4-BE49-F238E27FC236}">
                <a16:creationId xmlns:a16="http://schemas.microsoft.com/office/drawing/2014/main" id="{12A44CE6-9CCE-49CA-AC5D-EBFC1E257529}"/>
              </a:ext>
            </a:extLst>
          </p:cNvPr>
          <p:cNvPicPr>
            <a:picLocks noChangeAspect="1"/>
          </p:cNvPicPr>
          <p:nvPr/>
        </p:nvPicPr>
        <p:blipFill>
          <a:blip r:embed="rId2"/>
          <a:stretch>
            <a:fillRect/>
          </a:stretch>
        </p:blipFill>
        <p:spPr>
          <a:xfrm>
            <a:off x="2567608" y="1610910"/>
            <a:ext cx="7332367" cy="5147870"/>
          </a:xfrm>
          <a:prstGeom prst="rect">
            <a:avLst/>
          </a:prstGeom>
        </p:spPr>
      </p:pic>
      <p:sp>
        <p:nvSpPr>
          <p:cNvPr id="8" name="Прямоугольник 7">
            <a:extLst>
              <a:ext uri="{FF2B5EF4-FFF2-40B4-BE49-F238E27FC236}">
                <a16:creationId xmlns:a16="http://schemas.microsoft.com/office/drawing/2014/main" id="{9A9E01C1-6379-4B97-A879-03260F43746F}"/>
              </a:ext>
            </a:extLst>
          </p:cNvPr>
          <p:cNvSpPr/>
          <p:nvPr/>
        </p:nvSpPr>
        <p:spPr>
          <a:xfrm>
            <a:off x="5951984" y="3861048"/>
            <a:ext cx="36004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Tree>
    <p:extLst>
      <p:ext uri="{BB962C8B-B14F-4D97-AF65-F5344CB8AC3E}">
        <p14:creationId xmlns:p14="http://schemas.microsoft.com/office/powerpoint/2010/main" val="331077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8CC035-D612-45BF-808D-C0B5EECDBB74}"/>
              </a:ext>
            </a:extLst>
          </p:cNvPr>
          <p:cNvSpPr>
            <a:spLocks noGrp="1"/>
          </p:cNvSpPr>
          <p:nvPr>
            <p:ph type="title"/>
          </p:nvPr>
        </p:nvSpPr>
        <p:spPr/>
        <p:txBody>
          <a:bodyPr/>
          <a:lstStyle/>
          <a:p>
            <a:r>
              <a:rPr lang="ru-RU" dirty="0"/>
              <a:t>Коэффициенты аккомодации теплового и тангенциального импульса для типичного газа и поверхностей</a:t>
            </a:r>
          </a:p>
        </p:txBody>
      </p:sp>
      <p:graphicFrame>
        <p:nvGraphicFramePr>
          <p:cNvPr id="4" name="Таблица 3">
            <a:extLst>
              <a:ext uri="{FF2B5EF4-FFF2-40B4-BE49-F238E27FC236}">
                <a16:creationId xmlns:a16="http://schemas.microsoft.com/office/drawing/2014/main" id="{BDC5E6EE-74D2-41D1-897D-881F6B270521}"/>
              </a:ext>
            </a:extLst>
          </p:cNvPr>
          <p:cNvGraphicFramePr>
            <a:graphicFrameLocks noGrp="1"/>
          </p:cNvGraphicFramePr>
          <p:nvPr>
            <p:extLst>
              <p:ext uri="{D42A27DB-BD31-4B8C-83A1-F6EECF244321}">
                <p14:modId xmlns:p14="http://schemas.microsoft.com/office/powerpoint/2010/main" val="1007208438"/>
              </p:ext>
            </p:extLst>
          </p:nvPr>
        </p:nvGraphicFramePr>
        <p:xfrm>
          <a:off x="1967547" y="1838325"/>
          <a:ext cx="8256905" cy="4552950"/>
        </p:xfrm>
        <a:graphic>
          <a:graphicData uri="http://schemas.openxmlformats.org/drawingml/2006/table">
            <a:tbl>
              <a:tblPr firstRow="1" firstCol="1" bandRow="1">
                <a:tableStyleId>{21E4AEA4-8DFA-4A89-87EB-49C32662AFE0}</a:tableStyleId>
              </a:tblPr>
              <a:tblGrid>
                <a:gridCol w="2069465">
                  <a:extLst>
                    <a:ext uri="{9D8B030D-6E8A-4147-A177-3AD203B41FA5}">
                      <a16:colId xmlns:a16="http://schemas.microsoft.com/office/drawing/2014/main" val="2420155113"/>
                    </a:ext>
                  </a:extLst>
                </a:gridCol>
                <a:gridCol w="2057400">
                  <a:extLst>
                    <a:ext uri="{9D8B030D-6E8A-4147-A177-3AD203B41FA5}">
                      <a16:colId xmlns:a16="http://schemas.microsoft.com/office/drawing/2014/main" val="2016583247"/>
                    </a:ext>
                  </a:extLst>
                </a:gridCol>
                <a:gridCol w="2057400">
                  <a:extLst>
                    <a:ext uri="{9D8B030D-6E8A-4147-A177-3AD203B41FA5}">
                      <a16:colId xmlns:a16="http://schemas.microsoft.com/office/drawing/2014/main" val="1363534288"/>
                    </a:ext>
                  </a:extLst>
                </a:gridCol>
                <a:gridCol w="2072640">
                  <a:extLst>
                    <a:ext uri="{9D8B030D-6E8A-4147-A177-3AD203B41FA5}">
                      <a16:colId xmlns:a16="http://schemas.microsoft.com/office/drawing/2014/main" val="1010804912"/>
                    </a:ext>
                  </a:extLst>
                </a:gridCol>
              </a:tblGrid>
              <a:tr h="770890">
                <a:tc>
                  <a:txBody>
                    <a:bodyPr/>
                    <a:lstStyle/>
                    <a:p>
                      <a:pPr marL="774700"/>
                      <a:r>
                        <a:rPr lang="ru-RU" sz="1800" dirty="0">
                          <a:effectLst/>
                          <a:latin typeface="+mn-lt"/>
                        </a:rPr>
                        <a:t>Газ</a:t>
                      </a:r>
                      <a:endParaRPr lang="ru-RU" sz="1800" dirty="0">
                        <a:solidFill>
                          <a:srgbClr val="575757"/>
                        </a:solidFill>
                        <a:effectLst/>
                        <a:latin typeface="+mn-lt"/>
                        <a:ea typeface="Times New Roman" panose="02020603050405020304" pitchFamily="18" charset="0"/>
                      </a:endParaRPr>
                    </a:p>
                  </a:txBody>
                  <a:tcPr marL="6350" marR="6350" marT="0" marB="0" anchor="ctr"/>
                </a:tc>
                <a:tc>
                  <a:txBody>
                    <a:bodyPr/>
                    <a:lstStyle/>
                    <a:p>
                      <a:pPr indent="508000"/>
                      <a:r>
                        <a:rPr lang="ru-RU" sz="1800" dirty="0">
                          <a:effectLst/>
                          <a:latin typeface="+mn-lt"/>
                        </a:rPr>
                        <a:t>Поверхность</a:t>
                      </a:r>
                      <a:endParaRPr lang="ru-RU" sz="1800" dirty="0">
                        <a:solidFill>
                          <a:srgbClr val="575757"/>
                        </a:solidFill>
                        <a:effectLst/>
                        <a:latin typeface="+mn-lt"/>
                        <a:ea typeface="Times New Roman" panose="02020603050405020304" pitchFamily="18" charset="0"/>
                      </a:endParaRPr>
                    </a:p>
                  </a:txBody>
                  <a:tcPr marL="6350" marR="6350" marT="0" marB="0" anchor="ctr"/>
                </a:tc>
                <a:tc>
                  <a:txBody>
                    <a:bodyPr/>
                    <a:lstStyle/>
                    <a:p>
                      <a:pPr algn="ctr"/>
                      <a:r>
                        <a:rPr lang="el-GR" sz="1800" dirty="0">
                          <a:solidFill>
                            <a:schemeClr val="bg1"/>
                          </a:solidFill>
                          <a:effectLst/>
                          <a:latin typeface="+mn-lt"/>
                          <a:ea typeface="Times New Roman" panose="02020603050405020304" pitchFamily="18" charset="0"/>
                        </a:rPr>
                        <a:t>σ</a:t>
                      </a:r>
                      <a:r>
                        <a:rPr lang="en-US" sz="1800" baseline="-25000" dirty="0">
                          <a:solidFill>
                            <a:schemeClr val="bg1"/>
                          </a:solidFill>
                          <a:effectLst/>
                          <a:latin typeface="+mn-lt"/>
                          <a:ea typeface="Times New Roman" panose="02020603050405020304" pitchFamily="18" charset="0"/>
                        </a:rPr>
                        <a:t>T</a:t>
                      </a:r>
                      <a:endParaRPr lang="ru-RU" sz="1800" baseline="-25000" dirty="0">
                        <a:solidFill>
                          <a:schemeClr val="bg1"/>
                        </a:solidFill>
                        <a:effectLst/>
                        <a:latin typeface="+mn-lt"/>
                        <a:ea typeface="Times New Roman" panose="02020603050405020304" pitchFamily="18" charset="0"/>
                      </a:endParaRPr>
                    </a:p>
                  </a:txBody>
                  <a:tcPr marL="6350" marR="635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800" dirty="0">
                          <a:solidFill>
                            <a:schemeClr val="bg1"/>
                          </a:solidFill>
                          <a:effectLst/>
                          <a:latin typeface="+mn-lt"/>
                          <a:ea typeface="Times New Roman" panose="02020603050405020304" pitchFamily="18" charset="0"/>
                        </a:rPr>
                        <a:t>σ</a:t>
                      </a:r>
                      <a:r>
                        <a:rPr lang="en-US" sz="1800" baseline="-25000" dirty="0">
                          <a:solidFill>
                            <a:schemeClr val="bg1"/>
                          </a:solidFill>
                          <a:effectLst/>
                          <a:latin typeface="+mn-lt"/>
                          <a:ea typeface="Times New Roman" panose="02020603050405020304" pitchFamily="18" charset="0"/>
                        </a:rPr>
                        <a:t>V</a:t>
                      </a:r>
                      <a:endParaRPr lang="ru-RU" sz="1800" baseline="-25000" dirty="0">
                        <a:solidFill>
                          <a:schemeClr val="bg1"/>
                        </a:solidFill>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299403117"/>
                  </a:ext>
                </a:extLst>
              </a:tr>
              <a:tr h="749935">
                <a:tc>
                  <a:txBody>
                    <a:bodyPr/>
                    <a:lstStyle/>
                    <a:p>
                      <a:pPr marL="774700">
                        <a:spcBef>
                          <a:spcPts val="1200"/>
                        </a:spcBef>
                        <a:spcAft>
                          <a:spcPts val="0"/>
                        </a:spcAft>
                      </a:pPr>
                      <a:r>
                        <a:rPr lang="ru-RU" sz="1800" dirty="0">
                          <a:effectLst/>
                          <a:latin typeface="+mn-lt"/>
                        </a:rPr>
                        <a:t>Воздух</a:t>
                      </a:r>
                      <a:endParaRPr lang="ru-RU" sz="1800" dirty="0">
                        <a:solidFill>
                          <a:srgbClr val="575757"/>
                        </a:solidFill>
                        <a:effectLst/>
                        <a:latin typeface="+mn-lt"/>
                        <a:ea typeface="Times New Roman" panose="02020603050405020304" pitchFamily="18" charset="0"/>
                      </a:endParaRPr>
                    </a:p>
                  </a:txBody>
                  <a:tcPr marL="6350" marR="6350" marT="0" marB="0"/>
                </a:tc>
                <a:tc>
                  <a:txBody>
                    <a:bodyPr/>
                    <a:lstStyle/>
                    <a:p>
                      <a:pPr marL="850900">
                        <a:spcBef>
                          <a:spcPts val="700"/>
                        </a:spcBef>
                        <a:spcAft>
                          <a:spcPts val="0"/>
                        </a:spcAft>
                      </a:pPr>
                      <a:r>
                        <a:rPr lang="ru-RU" sz="1800" dirty="0">
                          <a:effectLst/>
                          <a:latin typeface="+mn-lt"/>
                        </a:rPr>
                        <a:t>Ал</a:t>
                      </a:r>
                      <a:endParaRPr lang="ru-RU" sz="1800" dirty="0">
                        <a:solidFill>
                          <a:srgbClr val="575757"/>
                        </a:solidFill>
                        <a:effectLst/>
                        <a:latin typeface="+mn-lt"/>
                        <a:ea typeface="Times New Roman" panose="02020603050405020304" pitchFamily="18" charset="0"/>
                      </a:endParaRPr>
                    </a:p>
                  </a:txBody>
                  <a:tcPr marL="6350" marR="6350" marT="0" marB="0"/>
                </a:tc>
                <a:tc>
                  <a:txBody>
                    <a:bodyPr/>
                    <a:lstStyle/>
                    <a:p>
                      <a:pPr indent="355600">
                        <a:spcBef>
                          <a:spcPts val="700"/>
                        </a:spcBef>
                      </a:pPr>
                      <a:r>
                        <a:rPr lang="ru-RU" sz="1800">
                          <a:effectLst/>
                          <a:latin typeface="+mn-lt"/>
                        </a:rPr>
                        <a:t>0,87-0,97</a:t>
                      </a:r>
                      <a:endParaRPr lang="ru-RU" sz="1800">
                        <a:solidFill>
                          <a:srgbClr val="575757"/>
                        </a:solidFill>
                        <a:effectLst/>
                        <a:latin typeface="+mn-lt"/>
                        <a:ea typeface="Times New Roman" panose="02020603050405020304" pitchFamily="18" charset="0"/>
                      </a:endParaRPr>
                    </a:p>
                  </a:txBody>
                  <a:tcPr marL="6350" marR="6350" marT="0" marB="0"/>
                </a:tc>
                <a:tc>
                  <a:txBody>
                    <a:bodyPr/>
                    <a:lstStyle/>
                    <a:p>
                      <a:pPr indent="355600">
                        <a:spcBef>
                          <a:spcPts val="700"/>
                        </a:spcBef>
                      </a:pPr>
                      <a:r>
                        <a:rPr lang="ru-RU" sz="1800">
                          <a:effectLst/>
                          <a:latin typeface="+mn-lt"/>
                        </a:rPr>
                        <a:t>0,87-0,97</a:t>
                      </a:r>
                      <a:endParaRPr lang="ru-RU" sz="1800">
                        <a:solidFill>
                          <a:srgbClr val="575757"/>
                        </a:solidFill>
                        <a:effectLst/>
                        <a:latin typeface="+mn-lt"/>
                        <a:ea typeface="Times New Roman" panose="02020603050405020304" pitchFamily="18" charset="0"/>
                      </a:endParaRPr>
                    </a:p>
                  </a:txBody>
                  <a:tcPr marL="6350" marR="6350" marT="0" marB="0"/>
                </a:tc>
                <a:extLst>
                  <a:ext uri="{0D108BD9-81ED-4DB2-BD59-A6C34878D82A}">
                    <a16:rowId xmlns:a16="http://schemas.microsoft.com/office/drawing/2014/main" val="1474117257"/>
                  </a:ext>
                </a:extLst>
              </a:tr>
              <a:tr h="755650">
                <a:tc>
                  <a:txBody>
                    <a:bodyPr/>
                    <a:lstStyle/>
                    <a:p>
                      <a:pPr marL="774700">
                        <a:spcBef>
                          <a:spcPts val="700"/>
                        </a:spcBef>
                        <a:spcAft>
                          <a:spcPts val="0"/>
                        </a:spcAft>
                      </a:pPr>
                      <a:r>
                        <a:rPr lang="en-US" sz="1800" dirty="0">
                          <a:solidFill>
                            <a:schemeClr val="bg1"/>
                          </a:solidFill>
                          <a:effectLst/>
                          <a:latin typeface="+mn-lt"/>
                          <a:ea typeface="Times New Roman" panose="02020603050405020304" pitchFamily="18" charset="0"/>
                        </a:rPr>
                        <a:t>He</a:t>
                      </a:r>
                      <a:endParaRPr lang="ru-RU" sz="1800" dirty="0">
                        <a:solidFill>
                          <a:schemeClr val="bg1"/>
                        </a:solidFill>
                        <a:effectLst/>
                        <a:latin typeface="+mn-lt"/>
                        <a:ea typeface="Times New Roman" panose="02020603050405020304" pitchFamily="18" charset="0"/>
                      </a:endParaRPr>
                    </a:p>
                  </a:txBody>
                  <a:tcPr marL="6350" marR="6350" marT="0" marB="0"/>
                </a:tc>
                <a:tc>
                  <a:txBody>
                    <a:bodyPr/>
                    <a:lstStyle/>
                    <a:p>
                      <a:pPr marL="850900">
                        <a:spcBef>
                          <a:spcPts val="700"/>
                        </a:spcBef>
                        <a:spcAft>
                          <a:spcPts val="0"/>
                        </a:spcAft>
                      </a:pPr>
                      <a:r>
                        <a:rPr lang="ru-RU" sz="1800">
                          <a:effectLst/>
                          <a:latin typeface="+mn-lt"/>
                        </a:rPr>
                        <a:t>Ал</a:t>
                      </a:r>
                      <a:endParaRPr lang="ru-RU" sz="1800">
                        <a:solidFill>
                          <a:srgbClr val="575757"/>
                        </a:solidFill>
                        <a:effectLst/>
                        <a:latin typeface="+mn-lt"/>
                        <a:ea typeface="Times New Roman" panose="02020603050405020304" pitchFamily="18" charset="0"/>
                      </a:endParaRPr>
                    </a:p>
                  </a:txBody>
                  <a:tcPr marL="6350" marR="6350" marT="0" marB="0"/>
                </a:tc>
                <a:tc>
                  <a:txBody>
                    <a:bodyPr/>
                    <a:lstStyle/>
                    <a:p>
                      <a:pPr indent="635000">
                        <a:spcBef>
                          <a:spcPts val="700"/>
                        </a:spcBef>
                      </a:pPr>
                      <a:r>
                        <a:rPr lang="ru-RU" sz="1800">
                          <a:effectLst/>
                          <a:latin typeface="+mn-lt"/>
                        </a:rPr>
                        <a:t>0,073</a:t>
                      </a:r>
                      <a:endParaRPr lang="ru-RU" sz="1800">
                        <a:solidFill>
                          <a:srgbClr val="575757"/>
                        </a:solidFill>
                        <a:effectLst/>
                        <a:latin typeface="+mn-lt"/>
                        <a:ea typeface="Times New Roman" panose="02020603050405020304" pitchFamily="18" charset="0"/>
                      </a:endParaRPr>
                    </a:p>
                  </a:txBody>
                  <a:tcPr marL="6350" marR="6350" marT="0" marB="0"/>
                </a:tc>
                <a:tc>
                  <a:txBody>
                    <a:bodyPr/>
                    <a:lstStyle/>
                    <a:p>
                      <a:r>
                        <a:rPr lang="ru-RU" sz="1800">
                          <a:effectLst/>
                          <a:latin typeface="+mn-lt"/>
                        </a:rPr>
                        <a:t> </a:t>
                      </a:r>
                      <a:endParaRPr lang="ru-RU" sz="1800">
                        <a:solidFill>
                          <a:srgbClr val="000000"/>
                        </a:solidFill>
                        <a:effectLst/>
                        <a:latin typeface="+mn-lt"/>
                        <a:ea typeface="Microsoft Sans Serif" panose="020B0604020202020204" pitchFamily="34" charset="0"/>
                      </a:endParaRPr>
                    </a:p>
                  </a:txBody>
                  <a:tcPr marL="6350" marR="6350" marT="0" marB="0"/>
                </a:tc>
                <a:extLst>
                  <a:ext uri="{0D108BD9-81ED-4DB2-BD59-A6C34878D82A}">
                    <a16:rowId xmlns:a16="http://schemas.microsoft.com/office/drawing/2014/main" val="2263176550"/>
                  </a:ext>
                </a:extLst>
              </a:tr>
              <a:tr h="755650">
                <a:tc>
                  <a:txBody>
                    <a:bodyPr/>
                    <a:lstStyle/>
                    <a:p>
                      <a:pPr marL="774700">
                        <a:spcBef>
                          <a:spcPts val="1300"/>
                        </a:spcBef>
                        <a:spcAft>
                          <a:spcPts val="0"/>
                        </a:spcAft>
                      </a:pPr>
                      <a:r>
                        <a:rPr lang="ru-RU" sz="1800" dirty="0">
                          <a:effectLst/>
                          <a:latin typeface="+mn-lt"/>
                        </a:rPr>
                        <a:t>Воздух</a:t>
                      </a:r>
                      <a:endParaRPr lang="ru-RU" sz="1800" dirty="0">
                        <a:solidFill>
                          <a:srgbClr val="575757"/>
                        </a:solidFill>
                        <a:effectLst/>
                        <a:latin typeface="+mn-lt"/>
                        <a:ea typeface="Times New Roman" panose="02020603050405020304" pitchFamily="18" charset="0"/>
                      </a:endParaRPr>
                    </a:p>
                  </a:txBody>
                  <a:tcPr marL="6350" marR="6350" marT="0" marB="0"/>
                </a:tc>
                <a:tc>
                  <a:txBody>
                    <a:bodyPr/>
                    <a:lstStyle/>
                    <a:p>
                      <a:pPr algn="ctr">
                        <a:spcBef>
                          <a:spcPts val="1200"/>
                        </a:spcBef>
                      </a:pPr>
                      <a:r>
                        <a:rPr lang="ru-RU" sz="1800">
                          <a:effectLst/>
                          <a:latin typeface="+mn-lt"/>
                        </a:rPr>
                        <a:t>Железо</a:t>
                      </a:r>
                      <a:endParaRPr lang="ru-RU" sz="1800">
                        <a:solidFill>
                          <a:srgbClr val="575757"/>
                        </a:solidFill>
                        <a:effectLst/>
                        <a:latin typeface="+mn-lt"/>
                        <a:ea typeface="Times New Roman" panose="02020603050405020304" pitchFamily="18" charset="0"/>
                      </a:endParaRPr>
                    </a:p>
                  </a:txBody>
                  <a:tcPr marL="6350" marR="6350" marT="0" marB="0"/>
                </a:tc>
                <a:tc>
                  <a:txBody>
                    <a:bodyPr/>
                    <a:lstStyle/>
                    <a:p>
                      <a:pPr indent="355600">
                        <a:spcBef>
                          <a:spcPts val="700"/>
                        </a:spcBef>
                      </a:pPr>
                      <a:r>
                        <a:rPr lang="ru-RU" sz="1800">
                          <a:effectLst/>
                          <a:latin typeface="+mn-lt"/>
                        </a:rPr>
                        <a:t>0,87-0,96</a:t>
                      </a:r>
                      <a:endParaRPr lang="ru-RU" sz="1800">
                        <a:solidFill>
                          <a:srgbClr val="575757"/>
                        </a:solidFill>
                        <a:effectLst/>
                        <a:latin typeface="+mn-lt"/>
                        <a:ea typeface="Times New Roman" panose="02020603050405020304" pitchFamily="18" charset="0"/>
                      </a:endParaRPr>
                    </a:p>
                  </a:txBody>
                  <a:tcPr marL="6350" marR="6350" marT="0" marB="0"/>
                </a:tc>
                <a:tc>
                  <a:txBody>
                    <a:bodyPr/>
                    <a:lstStyle/>
                    <a:p>
                      <a:pPr indent="355600">
                        <a:spcBef>
                          <a:spcPts val="700"/>
                        </a:spcBef>
                      </a:pPr>
                      <a:r>
                        <a:rPr lang="ru-RU" sz="1800">
                          <a:effectLst/>
                          <a:latin typeface="+mn-lt"/>
                        </a:rPr>
                        <a:t>0,87-0,93</a:t>
                      </a:r>
                      <a:endParaRPr lang="ru-RU" sz="1800">
                        <a:solidFill>
                          <a:srgbClr val="575757"/>
                        </a:solidFill>
                        <a:effectLst/>
                        <a:latin typeface="+mn-lt"/>
                        <a:ea typeface="Times New Roman" panose="02020603050405020304" pitchFamily="18" charset="0"/>
                      </a:endParaRPr>
                    </a:p>
                  </a:txBody>
                  <a:tcPr marL="6350" marR="6350" marT="0" marB="0"/>
                </a:tc>
                <a:extLst>
                  <a:ext uri="{0D108BD9-81ED-4DB2-BD59-A6C34878D82A}">
                    <a16:rowId xmlns:a16="http://schemas.microsoft.com/office/drawing/2014/main" val="1299845800"/>
                  </a:ext>
                </a:extLst>
              </a:tr>
              <a:tr h="749935">
                <a:tc>
                  <a:txBody>
                    <a:bodyPr/>
                    <a:lstStyle/>
                    <a:p>
                      <a:pPr algn="ctr">
                        <a:spcBef>
                          <a:spcPts val="700"/>
                        </a:spcBef>
                      </a:pPr>
                      <a:r>
                        <a:rPr lang="ru-RU" sz="1800" dirty="0">
                          <a:effectLst/>
                          <a:latin typeface="+mn-lt"/>
                        </a:rPr>
                        <a:t>Н</a:t>
                      </a:r>
                      <a:r>
                        <a:rPr lang="ru-RU" sz="1800" baseline="-25000" dirty="0">
                          <a:effectLst/>
                          <a:latin typeface="+mn-lt"/>
                        </a:rPr>
                        <a:t>2</a:t>
                      </a:r>
                      <a:endParaRPr lang="ru-RU" sz="1800" baseline="-25000" dirty="0">
                        <a:solidFill>
                          <a:srgbClr val="575757"/>
                        </a:solidFill>
                        <a:effectLst/>
                        <a:latin typeface="+mn-lt"/>
                        <a:ea typeface="Times New Roman" panose="02020603050405020304" pitchFamily="18" charset="0"/>
                      </a:endParaRPr>
                    </a:p>
                  </a:txBody>
                  <a:tcPr marL="6350" marR="6350" marT="0" marB="0"/>
                </a:tc>
                <a:tc>
                  <a:txBody>
                    <a:bodyPr/>
                    <a:lstStyle/>
                    <a:p>
                      <a:pPr algn="ctr">
                        <a:spcBef>
                          <a:spcPts val="1200"/>
                        </a:spcBef>
                      </a:pPr>
                      <a:r>
                        <a:rPr lang="ru-RU" sz="1800">
                          <a:effectLst/>
                          <a:latin typeface="+mn-lt"/>
                        </a:rPr>
                        <a:t>Железо</a:t>
                      </a:r>
                      <a:endParaRPr lang="ru-RU" sz="1800">
                        <a:solidFill>
                          <a:srgbClr val="575757"/>
                        </a:solidFill>
                        <a:effectLst/>
                        <a:latin typeface="+mn-lt"/>
                        <a:ea typeface="Times New Roman" panose="02020603050405020304" pitchFamily="18" charset="0"/>
                      </a:endParaRPr>
                    </a:p>
                  </a:txBody>
                  <a:tcPr marL="6350" marR="6350" marT="0" marB="0"/>
                </a:tc>
                <a:tc>
                  <a:txBody>
                    <a:bodyPr/>
                    <a:lstStyle/>
                    <a:p>
                      <a:pPr indent="355600">
                        <a:spcBef>
                          <a:spcPts val="700"/>
                        </a:spcBef>
                      </a:pPr>
                      <a:r>
                        <a:rPr lang="ru-RU" sz="1800">
                          <a:effectLst/>
                          <a:latin typeface="+mn-lt"/>
                        </a:rPr>
                        <a:t>0,31-0,55</a:t>
                      </a:r>
                      <a:endParaRPr lang="ru-RU" sz="1800">
                        <a:solidFill>
                          <a:srgbClr val="575757"/>
                        </a:solidFill>
                        <a:effectLst/>
                        <a:latin typeface="+mn-lt"/>
                        <a:ea typeface="Times New Roman" panose="02020603050405020304" pitchFamily="18" charset="0"/>
                      </a:endParaRPr>
                    </a:p>
                  </a:txBody>
                  <a:tcPr marL="6350" marR="6350" marT="0" marB="0"/>
                </a:tc>
                <a:tc>
                  <a:txBody>
                    <a:bodyPr/>
                    <a:lstStyle/>
                    <a:p>
                      <a:r>
                        <a:rPr lang="ru-RU" sz="1800">
                          <a:effectLst/>
                          <a:latin typeface="+mn-lt"/>
                        </a:rPr>
                        <a:t> </a:t>
                      </a:r>
                      <a:endParaRPr lang="ru-RU" sz="1800">
                        <a:solidFill>
                          <a:srgbClr val="000000"/>
                        </a:solidFill>
                        <a:effectLst/>
                        <a:latin typeface="+mn-lt"/>
                        <a:ea typeface="Microsoft Sans Serif" panose="020B0604020202020204" pitchFamily="34" charset="0"/>
                      </a:endParaRPr>
                    </a:p>
                  </a:txBody>
                  <a:tcPr marL="6350" marR="6350" marT="0" marB="0"/>
                </a:tc>
                <a:extLst>
                  <a:ext uri="{0D108BD9-81ED-4DB2-BD59-A6C34878D82A}">
                    <a16:rowId xmlns:a16="http://schemas.microsoft.com/office/drawing/2014/main" val="3880116531"/>
                  </a:ext>
                </a:extLst>
              </a:tr>
              <a:tr h="770890">
                <a:tc>
                  <a:txBody>
                    <a:bodyPr/>
                    <a:lstStyle/>
                    <a:p>
                      <a:pPr marL="774700">
                        <a:spcBef>
                          <a:spcPts val="1300"/>
                        </a:spcBef>
                        <a:spcAft>
                          <a:spcPts val="0"/>
                        </a:spcAft>
                      </a:pPr>
                      <a:r>
                        <a:rPr lang="ru-RU" sz="1800">
                          <a:effectLst/>
                          <a:latin typeface="+mn-lt"/>
                        </a:rPr>
                        <a:t>Воздух</a:t>
                      </a:r>
                      <a:endParaRPr lang="ru-RU" sz="1800">
                        <a:solidFill>
                          <a:srgbClr val="575757"/>
                        </a:solidFill>
                        <a:effectLst/>
                        <a:latin typeface="+mn-lt"/>
                        <a:ea typeface="Times New Roman" panose="02020603050405020304" pitchFamily="18" charset="0"/>
                      </a:endParaRPr>
                    </a:p>
                  </a:txBody>
                  <a:tcPr marL="6350" marR="6350" marT="0" marB="0"/>
                </a:tc>
                <a:tc>
                  <a:txBody>
                    <a:bodyPr/>
                    <a:lstStyle/>
                    <a:p>
                      <a:pPr indent="508000">
                        <a:spcBef>
                          <a:spcPts val="700"/>
                        </a:spcBef>
                      </a:pPr>
                      <a:r>
                        <a:rPr lang="ru-RU" sz="1800">
                          <a:effectLst/>
                          <a:latin typeface="+mn-lt"/>
                        </a:rPr>
                        <a:t>Бронза</a:t>
                      </a:r>
                      <a:endParaRPr lang="ru-RU" sz="1800">
                        <a:solidFill>
                          <a:srgbClr val="575757"/>
                        </a:solidFill>
                        <a:effectLst/>
                        <a:latin typeface="+mn-lt"/>
                        <a:ea typeface="Times New Roman" panose="02020603050405020304" pitchFamily="18" charset="0"/>
                      </a:endParaRPr>
                    </a:p>
                  </a:txBody>
                  <a:tcPr marL="6350" marR="6350" marT="0" marB="0"/>
                </a:tc>
                <a:tc>
                  <a:txBody>
                    <a:bodyPr/>
                    <a:lstStyle/>
                    <a:p>
                      <a:r>
                        <a:rPr lang="ru-RU" sz="1800">
                          <a:effectLst/>
                          <a:latin typeface="+mn-lt"/>
                        </a:rPr>
                        <a:t> </a:t>
                      </a:r>
                      <a:endParaRPr lang="ru-RU" sz="1800">
                        <a:solidFill>
                          <a:srgbClr val="000000"/>
                        </a:solidFill>
                        <a:effectLst/>
                        <a:latin typeface="+mn-lt"/>
                        <a:ea typeface="Microsoft Sans Serif" panose="020B0604020202020204" pitchFamily="34" charset="0"/>
                      </a:endParaRPr>
                    </a:p>
                  </a:txBody>
                  <a:tcPr marL="6350" marR="6350" marT="0" marB="0"/>
                </a:tc>
                <a:tc>
                  <a:txBody>
                    <a:bodyPr/>
                    <a:lstStyle/>
                    <a:p>
                      <a:pPr indent="355600">
                        <a:spcBef>
                          <a:spcPts val="700"/>
                        </a:spcBef>
                      </a:pPr>
                      <a:r>
                        <a:rPr lang="ru-RU" sz="1800" dirty="0">
                          <a:effectLst/>
                          <a:latin typeface="+mn-lt"/>
                        </a:rPr>
                        <a:t>0,88-0,95</a:t>
                      </a:r>
                      <a:endParaRPr lang="ru-RU" sz="1800" dirty="0">
                        <a:solidFill>
                          <a:srgbClr val="575757"/>
                        </a:solidFill>
                        <a:effectLst/>
                        <a:latin typeface="+mn-lt"/>
                        <a:ea typeface="Times New Roman" panose="02020603050405020304" pitchFamily="18" charset="0"/>
                      </a:endParaRPr>
                    </a:p>
                  </a:txBody>
                  <a:tcPr marL="6350" marR="6350" marT="0" marB="0"/>
                </a:tc>
                <a:extLst>
                  <a:ext uri="{0D108BD9-81ED-4DB2-BD59-A6C34878D82A}">
                    <a16:rowId xmlns:a16="http://schemas.microsoft.com/office/drawing/2014/main" val="195037343"/>
                  </a:ext>
                </a:extLst>
              </a:tr>
            </a:tbl>
          </a:graphicData>
        </a:graphic>
      </p:graphicFrame>
      <p:sp>
        <p:nvSpPr>
          <p:cNvPr id="8" name="TextBox 7">
            <a:extLst>
              <a:ext uri="{FF2B5EF4-FFF2-40B4-BE49-F238E27FC236}">
                <a16:creationId xmlns:a16="http://schemas.microsoft.com/office/drawing/2014/main" id="{07B24652-BA7F-410F-92C8-46E43A18FE2D}"/>
              </a:ext>
            </a:extLst>
          </p:cNvPr>
          <p:cNvSpPr txBox="1"/>
          <p:nvPr/>
        </p:nvSpPr>
        <p:spPr>
          <a:xfrm>
            <a:off x="4102804" y="6435485"/>
            <a:ext cx="6096000" cy="369332"/>
          </a:xfrm>
          <a:prstGeom prst="rect">
            <a:avLst/>
          </a:prstGeom>
          <a:noFill/>
        </p:spPr>
        <p:txBody>
          <a:bodyPr wrap="square">
            <a:spAutoFit/>
          </a:bodyPr>
          <a:lstStyle/>
          <a:p>
            <a:r>
              <a:rPr lang="de-DE" dirty="0"/>
              <a:t>(Seidl and Steinheil, 1974; Lord, 1976).</a:t>
            </a:r>
            <a:endParaRPr lang="ru-RU" dirty="0"/>
          </a:p>
        </p:txBody>
      </p:sp>
    </p:spTree>
    <p:extLst>
      <p:ext uri="{BB962C8B-B14F-4D97-AF65-F5344CB8AC3E}">
        <p14:creationId xmlns:p14="http://schemas.microsoft.com/office/powerpoint/2010/main" val="138006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C03AB7-EB0F-478C-AEE8-812EB81E8452}"/>
              </a:ext>
            </a:extLst>
          </p:cNvPr>
          <p:cNvSpPr>
            <a:spLocks noGrp="1"/>
          </p:cNvSpPr>
          <p:nvPr>
            <p:ph type="title"/>
          </p:nvPr>
        </p:nvSpPr>
        <p:spPr/>
        <p:txBody>
          <a:bodyPr/>
          <a:lstStyle/>
          <a:p>
            <a:r>
              <a:rPr lang="ru-RU" dirty="0"/>
              <a:t>Установка</a:t>
            </a:r>
          </a:p>
        </p:txBody>
      </p:sp>
      <p:pic>
        <p:nvPicPr>
          <p:cNvPr id="4" name="Рисунок 3">
            <a:extLst>
              <a:ext uri="{FF2B5EF4-FFF2-40B4-BE49-F238E27FC236}">
                <a16:creationId xmlns:a16="http://schemas.microsoft.com/office/drawing/2014/main" id="{79A38A5F-DF27-4BAB-86BF-9CB10747DB14}"/>
              </a:ext>
            </a:extLst>
          </p:cNvPr>
          <p:cNvPicPr>
            <a:picLocks noChangeAspect="1"/>
          </p:cNvPicPr>
          <p:nvPr/>
        </p:nvPicPr>
        <p:blipFill>
          <a:blip r:embed="rId2"/>
          <a:stretch>
            <a:fillRect/>
          </a:stretch>
        </p:blipFill>
        <p:spPr>
          <a:xfrm>
            <a:off x="119336" y="1547878"/>
            <a:ext cx="8735644" cy="5210902"/>
          </a:xfrm>
          <a:prstGeom prst="rect">
            <a:avLst/>
          </a:prstGeom>
        </p:spPr>
      </p:pic>
      <p:pic>
        <p:nvPicPr>
          <p:cNvPr id="5" name="Shape 54">
            <a:extLst>
              <a:ext uri="{FF2B5EF4-FFF2-40B4-BE49-F238E27FC236}">
                <a16:creationId xmlns:a16="http://schemas.microsoft.com/office/drawing/2014/main" id="{1E0C83C0-DDB1-4265-9C52-B38707B9AAA8}"/>
              </a:ext>
            </a:extLst>
          </p:cNvPr>
          <p:cNvPicPr/>
          <p:nvPr/>
        </p:nvPicPr>
        <p:blipFill>
          <a:blip r:embed="rId3"/>
          <a:stretch/>
        </p:blipFill>
        <p:spPr>
          <a:xfrm>
            <a:off x="8854980" y="1916832"/>
            <a:ext cx="3001660" cy="2304257"/>
          </a:xfrm>
          <a:prstGeom prst="rect">
            <a:avLst/>
          </a:prstGeom>
        </p:spPr>
      </p:pic>
      <p:pic>
        <p:nvPicPr>
          <p:cNvPr id="8" name="Рисунок 7">
            <a:extLst>
              <a:ext uri="{FF2B5EF4-FFF2-40B4-BE49-F238E27FC236}">
                <a16:creationId xmlns:a16="http://schemas.microsoft.com/office/drawing/2014/main" id="{9AAFBA3B-B72B-4672-A37D-5D77AF3ABAB9}"/>
              </a:ext>
            </a:extLst>
          </p:cNvPr>
          <p:cNvPicPr>
            <a:picLocks noChangeAspect="1"/>
          </p:cNvPicPr>
          <p:nvPr/>
        </p:nvPicPr>
        <p:blipFill>
          <a:blip r:embed="rId4"/>
          <a:stretch>
            <a:fillRect/>
          </a:stretch>
        </p:blipFill>
        <p:spPr>
          <a:xfrm>
            <a:off x="8760296" y="4221089"/>
            <a:ext cx="3236360" cy="2537691"/>
          </a:xfrm>
          <a:prstGeom prst="rect">
            <a:avLst/>
          </a:prstGeom>
        </p:spPr>
      </p:pic>
    </p:spTree>
    <p:extLst>
      <p:ext uri="{BB962C8B-B14F-4D97-AF65-F5344CB8AC3E}">
        <p14:creationId xmlns:p14="http://schemas.microsoft.com/office/powerpoint/2010/main" val="195023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AB9AB3-416F-4A60-919E-A557A0A09D28}"/>
              </a:ext>
            </a:extLst>
          </p:cNvPr>
          <p:cNvSpPr>
            <a:spLocks noGrp="1"/>
          </p:cNvSpPr>
          <p:nvPr>
            <p:ph type="title"/>
          </p:nvPr>
        </p:nvSpPr>
        <p:spPr/>
        <p:txBody>
          <a:bodyPr/>
          <a:lstStyle/>
          <a:p>
            <a:r>
              <a:rPr lang="ru-RU" dirty="0"/>
              <a:t>Основные уравнения: уравнения Бернетта</a:t>
            </a:r>
          </a:p>
        </p:txBody>
      </p:sp>
      <p:sp>
        <p:nvSpPr>
          <p:cNvPr id="5" name="TextBox 4">
            <a:extLst>
              <a:ext uri="{FF2B5EF4-FFF2-40B4-BE49-F238E27FC236}">
                <a16:creationId xmlns:a16="http://schemas.microsoft.com/office/drawing/2014/main" id="{91AFFDF9-D061-458C-9618-E97FA09E1FF1}"/>
              </a:ext>
            </a:extLst>
          </p:cNvPr>
          <p:cNvSpPr txBox="1"/>
          <p:nvPr/>
        </p:nvSpPr>
        <p:spPr>
          <a:xfrm>
            <a:off x="407368" y="1700808"/>
            <a:ext cx="2269596" cy="369332"/>
          </a:xfrm>
          <a:prstGeom prst="rect">
            <a:avLst/>
          </a:prstGeom>
          <a:noFill/>
        </p:spPr>
        <p:txBody>
          <a:bodyPr wrap="none" rtlCol="0">
            <a:spAutoFit/>
          </a:bodyPr>
          <a:lstStyle/>
          <a:p>
            <a:r>
              <a:rPr lang="ru-RU" dirty="0"/>
              <a:t>Тензор напряжений:</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E4D4B89-51E3-4B83-AD41-CB9B7A6723C8}"/>
                  </a:ext>
                </a:extLst>
              </p:cNvPr>
              <p:cNvSpPr txBox="1"/>
              <p:nvPr/>
            </p:nvSpPr>
            <p:spPr>
              <a:xfrm>
                <a:off x="-95792" y="2492896"/>
                <a:ext cx="12383583" cy="6416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𝜇</m:t>
                      </m:r>
                      <m:f>
                        <m:fPr>
                          <m:ctrlPr>
                            <a:rPr lang="en-US" b="0" i="1" smtClean="0">
                              <a:latin typeface="Cambria Math" panose="02040503050406030204" pitchFamily="18" charset="0"/>
                              <a:ea typeface="Cambria Math" panose="02040503050406030204" pitchFamily="18" charset="0"/>
                            </a:rPr>
                          </m:ctrlPr>
                        </m:fPr>
                        <m:num>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m:t>
                              </m:r>
                            </m:e>
                          </m:acc>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m:t>
                          </m:r>
                        </m:den>
                      </m:f>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f>
                            <m:fPr>
                              <m:ctrlPr>
                                <a:rPr lang="en-US" b="0" i="1" smtClean="0">
                                  <a:latin typeface="Cambria Math" panose="02040503050406030204" pitchFamily="18" charset="0"/>
                                  <a:ea typeface="Cambria Math" panose="02040503050406030204" pitchFamily="18" charset="0"/>
                                </a:rPr>
                              </m:ctrlPr>
                            </m:fPr>
                            <m:num>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m:t>
                                  </m:r>
                                </m:e>
                              </m:acc>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2</m:t>
                              </m:r>
                            </m:sub>
                          </m:sSub>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𝐷</m:t>
                                  </m:r>
                                </m:num>
                                <m:den>
                                  <m:r>
                                    <a:rPr lang="en-US" b="0" i="1" smtClean="0">
                                      <a:latin typeface="Cambria Math" panose="02040503050406030204" pitchFamily="18" charset="0"/>
                                      <a:ea typeface="Cambria Math" panose="02040503050406030204" pitchFamily="18" charset="0"/>
                                    </a:rPr>
                                    <m:t>𝐷𝑡</m:t>
                                  </m:r>
                                </m:den>
                              </m:f>
                              <m:f>
                                <m:fPr>
                                  <m:ctrlPr>
                                    <a:rPr lang="en-US" b="0" i="1" smtClean="0">
                                      <a:latin typeface="Cambria Math" panose="02040503050406030204" pitchFamily="18" charset="0"/>
                                      <a:ea typeface="Cambria Math" panose="02040503050406030204" pitchFamily="18" charset="0"/>
                                    </a:rPr>
                                  </m:ctrlPr>
                                </m:fPr>
                                <m:num>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m:t>
                                      </m:r>
                                    </m:e>
                                  </m:acc>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e>
                          </m:d>
                          <m:r>
                            <a:rPr lang="ru-RU" b="0" i="1" smtClean="0">
                              <a:latin typeface="Cambria Math" panose="02040503050406030204" pitchFamily="18" charset="0"/>
                              <a:ea typeface="Cambria Math" panose="02040503050406030204" pitchFamily="18" charset="0"/>
                            </a:rPr>
                            <m:t>+</m:t>
                          </m:r>
                          <m:sSub>
                            <m:sSubPr>
                              <m:ctrlPr>
                                <a:rPr lang="ru-RU" b="0" i="1" smtClean="0">
                                  <a:latin typeface="Cambria Math" panose="02040503050406030204" pitchFamily="18" charset="0"/>
                                  <a:ea typeface="Cambria Math" panose="02040503050406030204" pitchFamily="18" charset="0"/>
                                </a:rPr>
                              </m:ctrlPr>
                            </m:sSubPr>
                            <m:e>
                              <m:r>
                                <a:rPr lang="ru-RU" b="0" i="1" smtClean="0">
                                  <a:latin typeface="Cambria Math" panose="02040503050406030204" pitchFamily="18" charset="0"/>
                                  <a:ea typeface="Cambria Math" panose="02040503050406030204" pitchFamily="18" charset="0"/>
                                </a:rPr>
                                <m:t>𝜔</m:t>
                              </m:r>
                            </m:e>
                            <m:sub>
                              <m:r>
                                <a:rPr lang="ru-RU"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𝑅</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𝑝</m:t>
                          </m:r>
                        </m:den>
                      </m:f>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4</m:t>
                              </m:r>
                            </m:sub>
                          </m:s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𝑇</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5</m:t>
                              </m:r>
                            </m:sub>
                          </m:s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𝑅</m:t>
                              </m:r>
                            </m:num>
                            <m:den>
                              <m:r>
                                <a:rPr lang="en-US" b="0" i="1" smtClean="0">
                                  <a:latin typeface="Cambria Math" panose="02040503050406030204" pitchFamily="18" charset="0"/>
                                  <a:ea typeface="Cambria Math" panose="02040503050406030204" pitchFamily="18" charset="0"/>
                                </a:rPr>
                                <m:t>𝑇</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6</m:t>
                              </m:r>
                            </m:sub>
                          </m:s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𝑘</m:t>
                                  </m:r>
                                </m:sub>
                              </m:sSub>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𝑘</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e>
                      </m:d>
                    </m:oMath>
                  </m:oMathPara>
                </a14:m>
                <a:endParaRPr lang="ru-RU" dirty="0"/>
              </a:p>
            </p:txBody>
          </p:sp>
        </mc:Choice>
        <mc:Fallback>
          <p:sp>
            <p:nvSpPr>
              <p:cNvPr id="6" name="TextBox 5">
                <a:extLst>
                  <a:ext uri="{FF2B5EF4-FFF2-40B4-BE49-F238E27FC236}">
                    <a16:creationId xmlns:a16="http://schemas.microsoft.com/office/drawing/2014/main" id="{FE4D4B89-51E3-4B83-AD41-CB9B7A6723C8}"/>
                  </a:ext>
                </a:extLst>
              </p:cNvPr>
              <p:cNvSpPr txBox="1">
                <a:spLocks noRot="1" noChangeAspect="1" noMove="1" noResize="1" noEditPoints="1" noAdjustHandles="1" noChangeArrowheads="1" noChangeShapeType="1" noTextEdit="1"/>
              </p:cNvSpPr>
              <p:nvPr/>
            </p:nvSpPr>
            <p:spPr>
              <a:xfrm>
                <a:off x="-95792" y="2492896"/>
                <a:ext cx="12383583" cy="641651"/>
              </a:xfrm>
              <a:prstGeom prst="rect">
                <a:avLst/>
              </a:prstGeom>
              <a:blipFill>
                <a:blip r:embed="rId2"/>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12B65EF0-DA63-42BB-95E4-27495665CD14}"/>
              </a:ext>
            </a:extLst>
          </p:cNvPr>
          <p:cNvSpPr txBox="1"/>
          <p:nvPr/>
        </p:nvSpPr>
        <p:spPr>
          <a:xfrm>
            <a:off x="119336" y="3354122"/>
            <a:ext cx="9069819" cy="369332"/>
          </a:xfrm>
          <a:prstGeom prst="rect">
            <a:avLst/>
          </a:prstGeom>
          <a:noFill/>
        </p:spPr>
        <p:txBody>
          <a:bodyPr wrap="square">
            <a:spAutoFit/>
          </a:bodyPr>
          <a:lstStyle/>
          <a:p>
            <a:r>
              <a:rPr lang="ru-RU" dirty="0"/>
              <a:t>, где черта определяет нерасходящийся симметричный тензор:</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5C0F5C7-D28D-458F-BC4B-32DFC53B0A3F}"/>
                  </a:ext>
                </a:extLst>
              </p:cNvPr>
              <p:cNvSpPr txBox="1"/>
              <p:nvPr/>
            </p:nvSpPr>
            <p:spPr>
              <a:xfrm>
                <a:off x="330032" y="3925661"/>
                <a:ext cx="2310889" cy="5345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ru-RU"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𝑖𝑗</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𝑗𝑖</m:t>
                              </m:r>
                            </m:sub>
                          </m:sSub>
                        </m:num>
                        <m:den>
                          <m:r>
                            <a:rPr lang="en-US" b="0" i="1" smtClean="0">
                              <a:latin typeface="Cambria Math" panose="02040503050406030204" pitchFamily="18" charset="0"/>
                            </a:rPr>
                            <m:t>2</m:t>
                          </m:r>
                        </m:den>
                      </m:f>
                      <m:r>
                        <a:rPr lang="ru-RU"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ru-RU" b="0" i="1" smtClean="0">
                                  <a:latin typeface="Cambria Math" panose="02040503050406030204" pitchFamily="18" charset="0"/>
                                  <a:ea typeface="Cambria Math" panose="02040503050406030204" pitchFamily="18" charset="0"/>
                                </a:rPr>
                              </m:ctrlPr>
                            </m:sSubPr>
                            <m:e>
                              <m:r>
                                <a:rPr lang="ru-RU"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𝑖𝑗</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𝑚𝑚</m:t>
                              </m:r>
                            </m:sub>
                          </m:sSub>
                        </m:num>
                        <m:den>
                          <m:r>
                            <a:rPr lang="en-US" b="0" i="1" smtClean="0">
                              <a:latin typeface="Cambria Math" panose="02040503050406030204" pitchFamily="18" charset="0"/>
                              <a:ea typeface="Cambria Math" panose="02040503050406030204" pitchFamily="18" charset="0"/>
                            </a:rPr>
                            <m:t>3</m:t>
                          </m:r>
                        </m:den>
                      </m:f>
                    </m:oMath>
                  </m:oMathPara>
                </a14:m>
                <a:endParaRPr lang="ru-RU" dirty="0"/>
              </a:p>
            </p:txBody>
          </p:sp>
        </mc:Choice>
        <mc:Fallback>
          <p:sp>
            <p:nvSpPr>
              <p:cNvPr id="11" name="TextBox 10">
                <a:extLst>
                  <a:ext uri="{FF2B5EF4-FFF2-40B4-BE49-F238E27FC236}">
                    <a16:creationId xmlns:a16="http://schemas.microsoft.com/office/drawing/2014/main" id="{F5C0F5C7-D28D-458F-BC4B-32DFC53B0A3F}"/>
                  </a:ext>
                </a:extLst>
              </p:cNvPr>
              <p:cNvSpPr txBox="1">
                <a:spLocks noRot="1" noChangeAspect="1" noMove="1" noResize="1" noEditPoints="1" noAdjustHandles="1" noChangeArrowheads="1" noChangeShapeType="1" noTextEdit="1"/>
              </p:cNvSpPr>
              <p:nvPr/>
            </p:nvSpPr>
            <p:spPr>
              <a:xfrm>
                <a:off x="330032" y="3925661"/>
                <a:ext cx="2310889" cy="534505"/>
              </a:xfrm>
              <a:prstGeom prst="rect">
                <a:avLst/>
              </a:prstGeom>
              <a:blipFill>
                <a:blip r:embed="rId3"/>
                <a:stretch>
                  <a:fillRect/>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FA31762F-1AC5-475D-A7B5-516118D58D1E}"/>
              </a:ext>
            </a:extLst>
          </p:cNvPr>
          <p:cNvSpPr txBox="1"/>
          <p:nvPr/>
        </p:nvSpPr>
        <p:spPr>
          <a:xfrm>
            <a:off x="330032" y="4725144"/>
            <a:ext cx="11454600" cy="646331"/>
          </a:xfrm>
          <a:prstGeom prst="rect">
            <a:avLst/>
          </a:prstGeom>
          <a:noFill/>
        </p:spPr>
        <p:txBody>
          <a:bodyPr wrap="square" rtlCol="0">
            <a:spAutoFit/>
          </a:bodyPr>
          <a:lstStyle/>
          <a:p>
            <a:r>
              <a:rPr lang="ru-RU" dirty="0"/>
              <a:t>Граничные условия: Уравнения </a:t>
            </a:r>
            <a:r>
              <a:rPr lang="ru-RU" dirty="0" err="1"/>
              <a:t>Баметта</a:t>
            </a:r>
            <a:r>
              <a:rPr lang="ru-RU" dirty="0"/>
              <a:t> выводятся с помощью разложения Чепмена-</a:t>
            </a:r>
            <a:r>
              <a:rPr lang="ru-RU" dirty="0" err="1"/>
              <a:t>Энскога</a:t>
            </a:r>
            <a:r>
              <a:rPr lang="ru-RU" dirty="0"/>
              <a:t> второго порядка в Kn</a:t>
            </a:r>
            <a:r>
              <a:rPr lang="ru-RU" baseline="-25000" dirty="0"/>
              <a:t>t</a:t>
            </a:r>
            <a:r>
              <a:rPr lang="ru-RU" dirty="0"/>
              <a:t> и требуют условий проскальзывания второго порядка (модели скольжения второго порядка </a:t>
            </a:r>
            <a:r>
              <a:rPr lang="ru-RU" dirty="0" err="1"/>
              <a:t>Шамхерга</a:t>
            </a:r>
            <a:r>
              <a:rPr lang="ru-RU" dirty="0"/>
              <a:t>)</a:t>
            </a:r>
          </a:p>
        </p:txBody>
      </p:sp>
    </p:spTree>
    <p:extLst>
      <p:ext uri="{BB962C8B-B14F-4D97-AF65-F5344CB8AC3E}">
        <p14:creationId xmlns:p14="http://schemas.microsoft.com/office/powerpoint/2010/main" val="82268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901E3D-1CEE-4564-BF26-3C691CE1F8A7}"/>
              </a:ext>
            </a:extLst>
          </p:cNvPr>
          <p:cNvSpPr>
            <a:spLocks noGrp="1"/>
          </p:cNvSpPr>
          <p:nvPr>
            <p:ph type="title"/>
          </p:nvPr>
        </p:nvSpPr>
        <p:spPr/>
        <p:txBody>
          <a:bodyPr/>
          <a:lstStyle/>
          <a:p>
            <a:r>
              <a:rPr lang="ru-RU" dirty="0"/>
              <a:t>Тангенциальная скорость газа вблизи изотермической поверхности</a:t>
            </a:r>
          </a:p>
        </p:txBody>
      </p:sp>
      <p:pic>
        <p:nvPicPr>
          <p:cNvPr id="4" name="Рисунок 3">
            <a:extLst>
              <a:ext uri="{FF2B5EF4-FFF2-40B4-BE49-F238E27FC236}">
                <a16:creationId xmlns:a16="http://schemas.microsoft.com/office/drawing/2014/main" id="{15BD22B4-E1AD-4CF9-B770-B8FECB7610CF}"/>
              </a:ext>
            </a:extLst>
          </p:cNvPr>
          <p:cNvPicPr>
            <a:picLocks noChangeAspect="1"/>
          </p:cNvPicPr>
          <p:nvPr/>
        </p:nvPicPr>
        <p:blipFill>
          <a:blip r:embed="rId2"/>
          <a:stretch>
            <a:fillRect/>
          </a:stretch>
        </p:blipFill>
        <p:spPr>
          <a:xfrm>
            <a:off x="623392" y="1844824"/>
            <a:ext cx="4029637" cy="2886478"/>
          </a:xfrm>
          <a:prstGeom prst="rect">
            <a:avLst/>
          </a:prstGeom>
        </p:spPr>
      </p:pic>
      <p:sp>
        <p:nvSpPr>
          <p:cNvPr id="8" name="TextBox 7">
            <a:extLst>
              <a:ext uri="{FF2B5EF4-FFF2-40B4-BE49-F238E27FC236}">
                <a16:creationId xmlns:a16="http://schemas.microsoft.com/office/drawing/2014/main" id="{40959DB4-60BF-47D2-A7CA-5F614373C220}"/>
              </a:ext>
            </a:extLst>
          </p:cNvPr>
          <p:cNvSpPr txBox="1"/>
          <p:nvPr/>
        </p:nvSpPr>
        <p:spPr>
          <a:xfrm>
            <a:off x="5029200" y="1772816"/>
            <a:ext cx="6096000" cy="646331"/>
          </a:xfrm>
          <a:prstGeom prst="rect">
            <a:avLst/>
          </a:prstGeom>
          <a:noFill/>
        </p:spPr>
        <p:txBody>
          <a:bodyPr wrap="square">
            <a:spAutoFit/>
          </a:bodyPr>
          <a:lstStyle/>
          <a:p>
            <a:r>
              <a:rPr lang="ru-RU" dirty="0"/>
              <a:t>Может использоваться </a:t>
            </a:r>
            <a:r>
              <a:rPr lang="ru-RU" sz="1800" dirty="0">
                <a:solidFill>
                  <a:srgbClr val="000000"/>
                </a:solidFill>
                <a:effectLst/>
                <a:latin typeface="Arial" panose="020B0604020202020204" pitchFamily="34" charset="0"/>
                <a:ea typeface="Arial" panose="020B0604020202020204" pitchFamily="34" charset="0"/>
              </a:rPr>
              <a:t>как обобщенная модель скольжения</a:t>
            </a:r>
            <a:endParaRPr lang="ru-RU"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2E84B24-7C95-429B-8006-0D8024B9E50D}"/>
                  </a:ext>
                </a:extLst>
              </p:cNvPr>
              <p:cNvSpPr txBox="1"/>
              <p:nvPr/>
            </p:nvSpPr>
            <p:spPr>
              <a:xfrm>
                <a:off x="5638800" y="2971800"/>
                <a:ext cx="3263329" cy="5186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𝜆</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𝜎</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𝜆</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𝑤</m:t>
                              </m:r>
                            </m:sub>
                          </m:sSub>
                        </m:e>
                      </m:d>
                    </m:oMath>
                  </m:oMathPara>
                </a14:m>
                <a:endParaRPr lang="ru-RU" dirty="0"/>
              </a:p>
            </p:txBody>
          </p:sp>
        </mc:Choice>
        <mc:Fallback>
          <p:sp>
            <p:nvSpPr>
              <p:cNvPr id="9" name="TextBox 8">
                <a:extLst>
                  <a:ext uri="{FF2B5EF4-FFF2-40B4-BE49-F238E27FC236}">
                    <a16:creationId xmlns:a16="http://schemas.microsoft.com/office/drawing/2014/main" id="{E2E84B24-7C95-429B-8006-0D8024B9E50D}"/>
                  </a:ext>
                </a:extLst>
              </p:cNvPr>
              <p:cNvSpPr txBox="1">
                <a:spLocks noRot="1" noChangeAspect="1" noMove="1" noResize="1" noEditPoints="1" noAdjustHandles="1" noChangeArrowheads="1" noChangeShapeType="1" noTextEdit="1"/>
              </p:cNvSpPr>
              <p:nvPr/>
            </p:nvSpPr>
            <p:spPr>
              <a:xfrm>
                <a:off x="5638800" y="2971800"/>
                <a:ext cx="3263329" cy="518604"/>
              </a:xfrm>
              <a:prstGeom prst="rect">
                <a:avLst/>
              </a:prstGeom>
              <a:blipFill>
                <a:blip r:embed="rId3"/>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554EC4F7-140A-483B-B9EF-0555CADFDA4E}"/>
              </a:ext>
            </a:extLst>
          </p:cNvPr>
          <p:cNvSpPr txBox="1"/>
          <p:nvPr/>
        </p:nvSpPr>
        <p:spPr>
          <a:xfrm>
            <a:off x="8305278" y="4043057"/>
            <a:ext cx="3263330" cy="646331"/>
          </a:xfrm>
          <a:prstGeom prst="rect">
            <a:avLst/>
          </a:prstGeom>
          <a:noFill/>
        </p:spPr>
        <p:txBody>
          <a:bodyPr wrap="square" rtlCol="0">
            <a:spAutoFit/>
          </a:bodyPr>
          <a:lstStyle/>
          <a:p>
            <a:r>
              <a:rPr lang="ru-RU" dirty="0"/>
              <a:t>тангенциальная скорость отражающих молекул</a:t>
            </a:r>
          </a:p>
        </p:txBody>
      </p:sp>
      <p:cxnSp>
        <p:nvCxnSpPr>
          <p:cNvPr id="12" name="Прямая со стрелкой 11">
            <a:extLst>
              <a:ext uri="{FF2B5EF4-FFF2-40B4-BE49-F238E27FC236}">
                <a16:creationId xmlns:a16="http://schemas.microsoft.com/office/drawing/2014/main" id="{F7FA99EB-D18C-49F0-8D8E-9C7387A8AC14}"/>
              </a:ext>
            </a:extLst>
          </p:cNvPr>
          <p:cNvCxnSpPr>
            <a:cxnSpLocks/>
          </p:cNvCxnSpPr>
          <p:nvPr/>
        </p:nvCxnSpPr>
        <p:spPr>
          <a:xfrm flipH="1" flipV="1">
            <a:off x="7752184" y="3490405"/>
            <a:ext cx="1678520" cy="552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782085-4421-4718-BE45-5861C6941555}"/>
              </a:ext>
            </a:extLst>
          </p:cNvPr>
          <p:cNvSpPr txBox="1"/>
          <p:nvPr/>
        </p:nvSpPr>
        <p:spPr>
          <a:xfrm>
            <a:off x="5092190" y="4043057"/>
            <a:ext cx="3263330" cy="646331"/>
          </a:xfrm>
          <a:prstGeom prst="rect">
            <a:avLst/>
          </a:prstGeom>
          <a:noFill/>
        </p:spPr>
        <p:txBody>
          <a:bodyPr wrap="square" rtlCol="0">
            <a:spAutoFit/>
          </a:bodyPr>
          <a:lstStyle/>
          <a:p>
            <a:r>
              <a:rPr lang="ru-RU" dirty="0"/>
              <a:t>тангенциальная скорость сталкивающихся  молекул</a:t>
            </a:r>
          </a:p>
        </p:txBody>
      </p:sp>
      <p:cxnSp>
        <p:nvCxnSpPr>
          <p:cNvPr id="14" name="Прямая со стрелкой 13">
            <a:extLst>
              <a:ext uri="{FF2B5EF4-FFF2-40B4-BE49-F238E27FC236}">
                <a16:creationId xmlns:a16="http://schemas.microsoft.com/office/drawing/2014/main" id="{5A365B49-3E7B-4B60-9497-3FD055D592A8}"/>
              </a:ext>
            </a:extLst>
          </p:cNvPr>
          <p:cNvCxnSpPr>
            <a:cxnSpLocks/>
          </p:cNvCxnSpPr>
          <p:nvPr/>
        </p:nvCxnSpPr>
        <p:spPr>
          <a:xfrm flipV="1">
            <a:off x="6096000" y="3490406"/>
            <a:ext cx="504056" cy="552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69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40EDDA-7526-47E4-9EE7-191D4507AD5D}"/>
              </a:ext>
            </a:extLst>
          </p:cNvPr>
          <p:cNvSpPr>
            <a:spLocks noGrp="1"/>
          </p:cNvSpPr>
          <p:nvPr>
            <p:ph type="title"/>
          </p:nvPr>
        </p:nvSpPr>
        <p:spPr/>
        <p:txBody>
          <a:bodyPr/>
          <a:lstStyle/>
          <a:p>
            <a:r>
              <a:rPr lang="ru-RU" dirty="0"/>
              <a:t>Разложение в ряд Тэйлора</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1564BDB-61AC-4B09-B284-BE0DA671791C}"/>
                  </a:ext>
                </a:extLst>
              </p:cNvPr>
              <p:cNvSpPr txBox="1"/>
              <p:nvPr/>
            </p:nvSpPr>
            <p:spPr>
              <a:xfrm>
                <a:off x="695400" y="1844824"/>
                <a:ext cx="9686306" cy="7194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e>
                              </m:d>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2</m:t>
                              </m:r>
                            </m:sup>
                          </m:sSup>
                          <m:sSub>
                            <m:sSubPr>
                              <m:ctrlPr>
                                <a:rPr lang="en-US" i="1">
                                  <a:latin typeface="Cambria Math" panose="02040503050406030204" pitchFamily="18" charset="0"/>
                                  <a:ea typeface="Cambria Math" panose="02040503050406030204" pitchFamily="18" charset="0"/>
                                </a:rPr>
                              </m:ctrlPr>
                            </m:sSubPr>
                            <m:e>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en>
                                  </m:f>
                                </m:e>
                              </m:d>
                            </m:e>
                            <m:sub>
                              <m:r>
                                <a:rPr lang="en-US" i="1">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e>
                          </m:d>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e>
                                  </m:d>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den>
                              </m:f>
                              <m:sSub>
                                <m:sSubPr>
                                  <m:ctrlPr>
                                    <a:rPr lang="en-US" b="0" i="1" smtClean="0">
                                      <a:latin typeface="Cambria Math" panose="02040503050406030204" pitchFamily="18" charset="0"/>
                                      <a:ea typeface="Cambria Math" panose="02040503050406030204" pitchFamily="18" charset="0"/>
                                    </a:rPr>
                                  </m:ctrlPr>
                                </m:sSub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𝑢</m:t>
                                          </m:r>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en>
                                      </m:f>
                                    </m:e>
                                  </m:d>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𝑤</m:t>
                              </m:r>
                            </m:sub>
                          </m:sSub>
                        </m:e>
                      </m:d>
                    </m:oMath>
                  </m:oMathPara>
                </a14:m>
                <a:endParaRPr lang="ru-RU" dirty="0"/>
              </a:p>
            </p:txBody>
          </p:sp>
        </mc:Choice>
        <mc:Fallback>
          <p:sp>
            <p:nvSpPr>
              <p:cNvPr id="4" name="TextBox 3">
                <a:extLst>
                  <a:ext uri="{FF2B5EF4-FFF2-40B4-BE49-F238E27FC236}">
                    <a16:creationId xmlns:a16="http://schemas.microsoft.com/office/drawing/2014/main" id="{01564BDB-61AC-4B09-B284-BE0DA671791C}"/>
                  </a:ext>
                </a:extLst>
              </p:cNvPr>
              <p:cNvSpPr txBox="1">
                <a:spLocks noRot="1" noChangeAspect="1" noMove="1" noResize="1" noEditPoints="1" noAdjustHandles="1" noChangeArrowheads="1" noChangeShapeType="1" noTextEdit="1"/>
              </p:cNvSpPr>
              <p:nvPr/>
            </p:nvSpPr>
            <p:spPr>
              <a:xfrm>
                <a:off x="695400" y="1844824"/>
                <a:ext cx="9686306" cy="719428"/>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A3093F3-9A76-4CEF-A68B-16F3CBE36707}"/>
                  </a:ext>
                </a:extLst>
              </p:cNvPr>
              <p:cNvSpPr txBox="1"/>
              <p:nvPr/>
            </p:nvSpPr>
            <p:spPr>
              <a:xfrm>
                <a:off x="730052" y="2710598"/>
                <a:ext cx="4584781" cy="7184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den>
                      </m:f>
                      <m:d>
                        <m:dPr>
                          <m:begChr m:val="["/>
                          <m:endChr m:val="]"/>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e>
                              </m:d>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𝜆</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2</m:t>
                              </m:r>
                            </m:den>
                          </m:f>
                          <m:sSub>
                            <m:sSubPr>
                              <m:ctrlPr>
                                <a:rPr lang="en-US" i="1">
                                  <a:latin typeface="Cambria Math" panose="02040503050406030204" pitchFamily="18" charset="0"/>
                                  <a:ea typeface="Cambria Math" panose="02040503050406030204" pitchFamily="18" charset="0"/>
                                </a:rPr>
                              </m:ctrlPr>
                            </m:sSubPr>
                            <m:e>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den>
                                  </m:f>
                                </m:e>
                              </m:d>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e>
                      </m:d>
                    </m:oMath>
                  </m:oMathPara>
                </a14:m>
                <a:endParaRPr lang="ru-RU" dirty="0"/>
              </a:p>
            </p:txBody>
          </p:sp>
        </mc:Choice>
        <mc:Fallback>
          <p:sp>
            <p:nvSpPr>
              <p:cNvPr id="5" name="TextBox 4">
                <a:extLst>
                  <a:ext uri="{FF2B5EF4-FFF2-40B4-BE49-F238E27FC236}">
                    <a16:creationId xmlns:a16="http://schemas.microsoft.com/office/drawing/2014/main" id="{1A3093F3-9A76-4CEF-A68B-16F3CBE36707}"/>
                  </a:ext>
                </a:extLst>
              </p:cNvPr>
              <p:cNvSpPr txBox="1">
                <a:spLocks noRot="1" noChangeAspect="1" noMove="1" noResize="1" noEditPoints="1" noAdjustHandles="1" noChangeArrowheads="1" noChangeShapeType="1" noTextEdit="1"/>
              </p:cNvSpPr>
              <p:nvPr/>
            </p:nvSpPr>
            <p:spPr>
              <a:xfrm>
                <a:off x="730052" y="2710598"/>
                <a:ext cx="4584781" cy="718402"/>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FC6F82C-587F-4AD7-9A3B-7AC87D5865F3}"/>
                  </a:ext>
                </a:extLst>
              </p:cNvPr>
              <p:cNvSpPr txBox="1"/>
              <p:nvPr/>
            </p:nvSpPr>
            <p:spPr>
              <a:xfrm>
                <a:off x="730052" y="3490843"/>
                <a:ext cx="3263329" cy="5186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ea typeface="Cambria Math" panose="02040503050406030204" pitchFamily="18" charset="0"/>
                                </a:rPr>
                                <m:t>𝜆</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𝜎</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i="1">
                                  <a:latin typeface="Cambria Math" panose="02040503050406030204" pitchFamily="18" charset="0"/>
                                  <a:ea typeface="Cambria Math" panose="02040503050406030204" pitchFamily="18" charset="0"/>
                                </a:rPr>
                                <m:t>𝜆</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𝑤</m:t>
                              </m:r>
                            </m:sub>
                          </m:sSub>
                        </m:e>
                      </m:d>
                    </m:oMath>
                  </m:oMathPara>
                </a14:m>
                <a:endParaRPr lang="ru-RU" dirty="0"/>
              </a:p>
            </p:txBody>
          </p:sp>
        </mc:Choice>
        <mc:Fallback>
          <p:sp>
            <p:nvSpPr>
              <p:cNvPr id="6" name="TextBox 5">
                <a:extLst>
                  <a:ext uri="{FF2B5EF4-FFF2-40B4-BE49-F238E27FC236}">
                    <a16:creationId xmlns:a16="http://schemas.microsoft.com/office/drawing/2014/main" id="{FFC6F82C-587F-4AD7-9A3B-7AC87D5865F3}"/>
                  </a:ext>
                </a:extLst>
              </p:cNvPr>
              <p:cNvSpPr txBox="1">
                <a:spLocks noRot="1" noChangeAspect="1" noMove="1" noResize="1" noEditPoints="1" noAdjustHandles="1" noChangeArrowheads="1" noChangeShapeType="1" noTextEdit="1"/>
              </p:cNvSpPr>
              <p:nvPr/>
            </p:nvSpPr>
            <p:spPr>
              <a:xfrm>
                <a:off x="730052" y="3490843"/>
                <a:ext cx="3263329" cy="518604"/>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A0861A7-5C94-4351-A31E-A216B8A3450B}"/>
                  </a:ext>
                </a:extLst>
              </p:cNvPr>
              <p:cNvSpPr txBox="1"/>
              <p:nvPr/>
            </p:nvSpPr>
            <p:spPr>
              <a:xfrm>
                <a:off x="806739" y="4225368"/>
                <a:ext cx="3109954" cy="7159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𝑣</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𝑣</m:t>
                              </m:r>
                            </m:sub>
                          </m:sSub>
                        </m:den>
                      </m:f>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𝐾𝑛</m:t>
                          </m:r>
                          <m:sSub>
                            <m:sSubPr>
                              <m:ctrlPr>
                                <a:rPr lang="en-US" b="0" i="1" smtClean="0">
                                  <a:latin typeface="Cambria Math" panose="02040503050406030204" pitchFamily="18" charset="0"/>
                                  <a:ea typeface="Cambria Math" panose="02040503050406030204" pitchFamily="18" charset="0"/>
                                </a:rPr>
                              </m:ctrlPr>
                            </m:sSub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e>
                              </m:d>
                            </m:e>
                            <m:sub>
                              <m:r>
                                <a:rPr lang="en-US" b="0" i="1" smtClean="0">
                                  <a:latin typeface="Cambria Math" panose="02040503050406030204" pitchFamily="18" charset="0"/>
                                  <a:ea typeface="Cambria Math" panose="02040503050406030204" pitchFamily="18" charset="0"/>
                                </a:rPr>
                                <m:t>𝑠</m:t>
                              </m:r>
                            </m:sub>
                          </m:sSub>
                        </m:e>
                      </m:d>
                    </m:oMath>
                  </m:oMathPara>
                </a14:m>
                <a:endParaRPr lang="ru-RU" dirty="0"/>
              </a:p>
            </p:txBody>
          </p:sp>
        </mc:Choice>
        <mc:Fallback>
          <p:sp>
            <p:nvSpPr>
              <p:cNvPr id="7" name="TextBox 6">
                <a:extLst>
                  <a:ext uri="{FF2B5EF4-FFF2-40B4-BE49-F238E27FC236}">
                    <a16:creationId xmlns:a16="http://schemas.microsoft.com/office/drawing/2014/main" id="{3A0861A7-5C94-4351-A31E-A216B8A3450B}"/>
                  </a:ext>
                </a:extLst>
              </p:cNvPr>
              <p:cNvSpPr txBox="1">
                <a:spLocks noRot="1" noChangeAspect="1" noMove="1" noResize="1" noEditPoints="1" noAdjustHandles="1" noChangeArrowheads="1" noChangeShapeType="1" noTextEdit="1"/>
              </p:cNvSpPr>
              <p:nvPr/>
            </p:nvSpPr>
            <p:spPr>
              <a:xfrm>
                <a:off x="806739" y="4225368"/>
                <a:ext cx="3109954" cy="715902"/>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A57C2BC-6CEB-4CD2-B3F2-D4F4982A12F4}"/>
                  </a:ext>
                </a:extLst>
              </p:cNvPr>
              <p:cNvSpPr txBox="1"/>
              <p:nvPr/>
            </p:nvSpPr>
            <p:spPr>
              <a:xfrm>
                <a:off x="806739" y="5157192"/>
                <a:ext cx="5117427" cy="7159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𝑣</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𝑣</m:t>
                              </m:r>
                            </m:sub>
                          </m:sSub>
                        </m:den>
                      </m:f>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𝐾𝑛</m:t>
                          </m:r>
                          <m:sSub>
                            <m:sSubPr>
                              <m:ctrlPr>
                                <a:rPr lang="en-US" b="0" i="1" smtClean="0">
                                  <a:latin typeface="Cambria Math" panose="02040503050406030204" pitchFamily="18" charset="0"/>
                                  <a:ea typeface="Cambria Math" panose="02040503050406030204" pitchFamily="18" charset="0"/>
                                </a:rPr>
                              </m:ctrlPr>
                            </m:sSub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e>
                              </m:d>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𝐾</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den>
                          </m:f>
                          <m:sSub>
                            <m:sSubPr>
                              <m:ctrlPr>
                                <a:rPr lang="en-US" i="1">
                                  <a:latin typeface="Cambria Math" panose="02040503050406030204" pitchFamily="18" charset="0"/>
                                  <a:ea typeface="Cambria Math" panose="02040503050406030204" pitchFamily="18" charset="0"/>
                                </a:rPr>
                              </m:ctrlPr>
                            </m:sSubPr>
                            <m:e>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en>
                                  </m:f>
                                </m:e>
                              </m:d>
                            </m:e>
                            <m:sub>
                              <m:r>
                                <a:rPr lang="en-US" i="1">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e>
                      </m:d>
                    </m:oMath>
                  </m:oMathPara>
                </a14:m>
                <a:endParaRPr lang="ru-RU" dirty="0"/>
              </a:p>
            </p:txBody>
          </p:sp>
        </mc:Choice>
        <mc:Fallback>
          <p:sp>
            <p:nvSpPr>
              <p:cNvPr id="8" name="TextBox 7">
                <a:extLst>
                  <a:ext uri="{FF2B5EF4-FFF2-40B4-BE49-F238E27FC236}">
                    <a16:creationId xmlns:a16="http://schemas.microsoft.com/office/drawing/2014/main" id="{7A57C2BC-6CEB-4CD2-B3F2-D4F4982A12F4}"/>
                  </a:ext>
                </a:extLst>
              </p:cNvPr>
              <p:cNvSpPr txBox="1">
                <a:spLocks noRot="1" noChangeAspect="1" noMove="1" noResize="1" noEditPoints="1" noAdjustHandles="1" noChangeArrowheads="1" noChangeShapeType="1" noTextEdit="1"/>
              </p:cNvSpPr>
              <p:nvPr/>
            </p:nvSpPr>
            <p:spPr>
              <a:xfrm>
                <a:off x="806739" y="5157192"/>
                <a:ext cx="5117427" cy="715902"/>
              </a:xfrm>
              <a:prstGeom prst="rect">
                <a:avLst/>
              </a:prstGeom>
              <a:blipFill>
                <a:blip r:embed="rId6"/>
                <a:stretch>
                  <a:fillRect b="-855"/>
                </a:stretch>
              </a:blipFill>
            </p:spPr>
            <p:txBody>
              <a:bodyPr/>
              <a:lstStyle/>
              <a:p>
                <a:r>
                  <a:rPr lang="ru-RU">
                    <a:noFill/>
                  </a:rPr>
                  <a:t> </a:t>
                </a:r>
              </a:p>
            </p:txBody>
          </p:sp>
        </mc:Fallback>
      </mc:AlternateContent>
    </p:spTree>
    <p:extLst>
      <p:ext uri="{BB962C8B-B14F-4D97-AF65-F5344CB8AC3E}">
        <p14:creationId xmlns:p14="http://schemas.microsoft.com/office/powerpoint/2010/main" val="290650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7D55EF-BBA8-4BBE-B9A7-46CBE9089BA4}"/>
              </a:ext>
            </a:extLst>
          </p:cNvPr>
          <p:cNvSpPr>
            <a:spLocks noGrp="1"/>
          </p:cNvSpPr>
          <p:nvPr>
            <p:ph type="title"/>
          </p:nvPr>
        </p:nvSpPr>
        <p:spPr/>
        <p:txBody>
          <a:bodyPr/>
          <a:lstStyle/>
          <a:p>
            <a:r>
              <a:rPr lang="ru-RU" dirty="0"/>
              <a:t>Регуляризованное условие проскальзывания</a:t>
            </a:r>
          </a:p>
        </p:txBody>
      </p:sp>
      <p:sp>
        <p:nvSpPr>
          <p:cNvPr id="4" name="TextBox 3">
            <a:extLst>
              <a:ext uri="{FF2B5EF4-FFF2-40B4-BE49-F238E27FC236}">
                <a16:creationId xmlns:a16="http://schemas.microsoft.com/office/drawing/2014/main" id="{2AF3891A-EC73-4724-B14E-0608484FDA8C}"/>
              </a:ext>
            </a:extLst>
          </p:cNvPr>
          <p:cNvSpPr txBox="1"/>
          <p:nvPr/>
        </p:nvSpPr>
        <p:spPr>
          <a:xfrm>
            <a:off x="263352" y="1556792"/>
            <a:ext cx="6096000" cy="369332"/>
          </a:xfrm>
          <a:prstGeom prst="rect">
            <a:avLst/>
          </a:prstGeom>
          <a:noFill/>
        </p:spPr>
        <p:txBody>
          <a:bodyPr wrap="square">
            <a:spAutoFit/>
          </a:bodyPr>
          <a:lstStyle/>
          <a:p>
            <a:r>
              <a:rPr lang="ru-RU" dirty="0"/>
              <a:t>Разложение возмущения поля скоростей</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45B63D0-185C-4B5F-8FBF-192A01972100}"/>
                  </a:ext>
                </a:extLst>
              </p:cNvPr>
              <p:cNvSpPr txBox="1"/>
              <p:nvPr/>
            </p:nvSpPr>
            <p:spPr>
              <a:xfrm>
                <a:off x="623392" y="2058133"/>
                <a:ext cx="456567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𝐾𝑛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4</m:t>
                          </m:r>
                        </m:sup>
                      </m:sSup>
                      <m:r>
                        <a:rPr lang="en-US" b="0" i="1" smtClean="0">
                          <a:latin typeface="Cambria Math" panose="02040503050406030204" pitchFamily="18" charset="0"/>
                        </a:rPr>
                        <m:t>)</m:t>
                      </m:r>
                    </m:oMath>
                  </m:oMathPara>
                </a14:m>
                <a:endParaRPr lang="ru-RU" dirty="0"/>
              </a:p>
            </p:txBody>
          </p:sp>
        </mc:Choice>
        <mc:Fallback>
          <p:sp>
            <p:nvSpPr>
              <p:cNvPr id="5" name="TextBox 4">
                <a:extLst>
                  <a:ext uri="{FF2B5EF4-FFF2-40B4-BE49-F238E27FC236}">
                    <a16:creationId xmlns:a16="http://schemas.microsoft.com/office/drawing/2014/main" id="{045B63D0-185C-4B5F-8FBF-192A01972100}"/>
                  </a:ext>
                </a:extLst>
              </p:cNvPr>
              <p:cNvSpPr txBox="1">
                <a:spLocks noRot="1" noChangeAspect="1" noMove="1" noResize="1" noEditPoints="1" noAdjustHandles="1" noChangeArrowheads="1" noChangeShapeType="1" noTextEdit="1"/>
              </p:cNvSpPr>
              <p:nvPr/>
            </p:nvSpPr>
            <p:spPr>
              <a:xfrm>
                <a:off x="623392" y="2058133"/>
                <a:ext cx="4565673" cy="276999"/>
              </a:xfrm>
              <a:prstGeom prst="rect">
                <a:avLst/>
              </a:prstGeom>
              <a:blipFill>
                <a:blip r:embed="rId2"/>
                <a:stretch>
                  <a:fillRect l="-134" t="-2222" r="-935" b="-37778"/>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112C8A4-4A71-413C-9854-28D8C2F0C855}"/>
                  </a:ext>
                </a:extLst>
              </p:cNvPr>
              <p:cNvSpPr txBox="1"/>
              <p:nvPr/>
            </p:nvSpPr>
            <p:spPr>
              <a:xfrm>
                <a:off x="72864" y="2530449"/>
                <a:ext cx="4582665" cy="5266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r>
                            <m:rPr>
                              <m:sty m:val="p"/>
                            </m:rPr>
                            <a:rPr lang="en-US" b="0" i="1" smtClean="0">
                              <a:latin typeface="Cambria Math" panose="02040503050406030204" pitchFamily="18" charset="0"/>
                              <a:ea typeface="Cambria Math" panose="02040503050406030204" pitchFamily="18" charset="0"/>
                            </a:rPr>
                            <m:t>∇</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ea typeface="Cambria Math" panose="02040503050406030204" pitchFamily="18" charset="0"/>
                            </a:rPr>
                          </m:ctrlPr>
                        </m:sSupPr>
                        <m:e>
                          <m:r>
                            <m:rPr>
                              <m:sty m:val="p"/>
                            </m:rP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0</m:t>
                          </m:r>
                        </m:sub>
                      </m:sSub>
                    </m:oMath>
                  </m:oMathPara>
                </a14:m>
                <a:endParaRPr lang="ru-RU" dirty="0"/>
              </a:p>
            </p:txBody>
          </p:sp>
        </mc:Choice>
        <mc:Fallback>
          <p:sp>
            <p:nvSpPr>
              <p:cNvPr id="6" name="TextBox 5">
                <a:extLst>
                  <a:ext uri="{FF2B5EF4-FFF2-40B4-BE49-F238E27FC236}">
                    <a16:creationId xmlns:a16="http://schemas.microsoft.com/office/drawing/2014/main" id="{9112C8A4-4A71-413C-9854-28D8C2F0C855}"/>
                  </a:ext>
                </a:extLst>
              </p:cNvPr>
              <p:cNvSpPr txBox="1">
                <a:spLocks noRot="1" noChangeAspect="1" noMove="1" noResize="1" noEditPoints="1" noAdjustHandles="1" noChangeArrowheads="1" noChangeShapeType="1" noTextEdit="1"/>
              </p:cNvSpPr>
              <p:nvPr/>
            </p:nvSpPr>
            <p:spPr>
              <a:xfrm>
                <a:off x="72864" y="2530449"/>
                <a:ext cx="4582665" cy="526683"/>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C402913-FA4E-4338-A174-E05C224952DE}"/>
                  </a:ext>
                </a:extLst>
              </p:cNvPr>
              <p:cNvSpPr txBox="1"/>
              <p:nvPr/>
            </p:nvSpPr>
            <p:spPr>
              <a:xfrm>
                <a:off x="73683" y="3158816"/>
                <a:ext cx="5609228" cy="5266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𝐾𝑛</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en>
                      </m:f>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1</m:t>
                              </m:r>
                            </m:sub>
                          </m:sSub>
                          <m:r>
                            <m:rPr>
                              <m:sty m:val="p"/>
                            </m:rPr>
                            <a:rPr lang="en-US" i="1">
                              <a:latin typeface="Cambria Math" panose="02040503050406030204" pitchFamily="18" charset="0"/>
                              <a:ea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0</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0</m:t>
                              </m:r>
                            </m:sub>
                          </m:sSub>
                          <m:r>
                            <m:rPr>
                              <m:sty m:val="p"/>
                            </m:rPr>
                            <a:rPr lang="en-US" i="1">
                              <a:latin typeface="Cambria Math" panose="02040503050406030204" pitchFamily="18" charset="0"/>
                              <a:ea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1</m:t>
                          </m:r>
                        </m:sub>
                      </m:sSub>
                    </m:oMath>
                  </m:oMathPara>
                </a14:m>
                <a:endParaRPr lang="ru-RU" dirty="0"/>
              </a:p>
            </p:txBody>
          </p:sp>
        </mc:Choice>
        <mc:Fallback>
          <p:sp>
            <p:nvSpPr>
              <p:cNvPr id="7" name="TextBox 6">
                <a:extLst>
                  <a:ext uri="{FF2B5EF4-FFF2-40B4-BE49-F238E27FC236}">
                    <a16:creationId xmlns:a16="http://schemas.microsoft.com/office/drawing/2014/main" id="{1C402913-FA4E-4338-A174-E05C224952DE}"/>
                  </a:ext>
                </a:extLst>
              </p:cNvPr>
              <p:cNvSpPr txBox="1">
                <a:spLocks noRot="1" noChangeAspect="1" noMove="1" noResize="1" noEditPoints="1" noAdjustHandles="1" noChangeArrowheads="1" noChangeShapeType="1" noTextEdit="1"/>
              </p:cNvSpPr>
              <p:nvPr/>
            </p:nvSpPr>
            <p:spPr>
              <a:xfrm>
                <a:off x="73683" y="3158816"/>
                <a:ext cx="5609228" cy="52668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BCE2C82-917B-4436-909F-5564CE48EA14}"/>
                  </a:ext>
                </a:extLst>
              </p:cNvPr>
              <p:cNvSpPr txBox="1"/>
              <p:nvPr/>
            </p:nvSpPr>
            <p:spPr>
              <a:xfrm>
                <a:off x="72864" y="3787183"/>
                <a:ext cx="6865341" cy="5266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en>
                      </m:f>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0</m:t>
                              </m:r>
                            </m:sub>
                          </m:sSub>
                          <m:r>
                            <m:rPr>
                              <m:sty m:val="p"/>
                            </m:rPr>
                            <a:rPr lang="en-US" i="1">
                              <a:latin typeface="Cambria Math" panose="02040503050406030204" pitchFamily="18" charset="0"/>
                              <a:ea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r>
                            <m:rPr>
                              <m:sty m:val="p"/>
                            </m:rPr>
                            <a:rPr lang="en-US" i="1">
                              <a:latin typeface="Cambria Math" panose="02040503050406030204" pitchFamily="18" charset="0"/>
                              <a:ea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r>
                        <m:rPr>
                          <m:sty m:val="p"/>
                        </m:rP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2</m:t>
                          </m:r>
                        </m:sub>
                      </m:sSub>
                    </m:oMath>
                  </m:oMathPara>
                </a14:m>
                <a:endParaRPr lang="ru-RU" dirty="0"/>
              </a:p>
            </p:txBody>
          </p:sp>
        </mc:Choice>
        <mc:Fallback>
          <p:sp>
            <p:nvSpPr>
              <p:cNvPr id="8" name="TextBox 7">
                <a:extLst>
                  <a:ext uri="{FF2B5EF4-FFF2-40B4-BE49-F238E27FC236}">
                    <a16:creationId xmlns:a16="http://schemas.microsoft.com/office/drawing/2014/main" id="{8BCE2C82-917B-4436-909F-5564CE48EA14}"/>
                  </a:ext>
                </a:extLst>
              </p:cNvPr>
              <p:cNvSpPr txBox="1">
                <a:spLocks noRot="1" noChangeAspect="1" noMove="1" noResize="1" noEditPoints="1" noAdjustHandles="1" noChangeArrowheads="1" noChangeShapeType="1" noTextEdit="1"/>
              </p:cNvSpPr>
              <p:nvPr/>
            </p:nvSpPr>
            <p:spPr>
              <a:xfrm>
                <a:off x="72864" y="3787183"/>
                <a:ext cx="6865341" cy="526683"/>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5492E5C-E83F-44BC-9834-6070812ACE9D}"/>
                  </a:ext>
                </a:extLst>
              </p:cNvPr>
              <p:cNvSpPr txBox="1"/>
              <p:nvPr/>
            </p:nvSpPr>
            <p:spPr>
              <a:xfrm>
                <a:off x="72864" y="4425963"/>
                <a:ext cx="7979685" cy="5266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3</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en>
                      </m:f>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0</m:t>
                              </m:r>
                            </m:sub>
                          </m:sSub>
                          <m:r>
                            <m:rPr>
                              <m:sty m:val="p"/>
                            </m:rPr>
                            <a:rPr lang="en-US" i="1">
                              <a:latin typeface="Cambria Math" panose="02040503050406030204" pitchFamily="18" charset="0"/>
                              <a:ea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3</m:t>
                              </m:r>
                            </m:sub>
                          </m:sSub>
                          <m:r>
                            <m:rPr>
                              <m:sty m:val="p"/>
                            </m:rPr>
                            <a:rPr lang="en-US" i="1">
                              <a:latin typeface="Cambria Math" panose="02040503050406030204" pitchFamily="18" charset="0"/>
                              <a:ea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m:rPr>
                          <m:sty m:val="p"/>
                        </m:rP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1</m:t>
                              </m:r>
                            </m:sub>
                          </m:sSub>
                          <m:r>
                            <m:rPr>
                              <m:sty m:val="p"/>
                            </m:rPr>
                            <a:rPr lang="en-US" b="0" i="1" smtClean="0">
                              <a:latin typeface="Cambria Math" panose="02040503050406030204" pitchFamily="18" charset="0"/>
                              <a:ea typeface="Cambria Math" panose="02040503050406030204" pitchFamily="18" charset="0"/>
                            </a:rPr>
                            <m:t>∇</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3</m:t>
                          </m:r>
                        </m:sub>
                      </m:sSub>
                    </m:oMath>
                  </m:oMathPara>
                </a14:m>
                <a:endParaRPr lang="ru-RU" dirty="0"/>
              </a:p>
            </p:txBody>
          </p:sp>
        </mc:Choice>
        <mc:Fallback>
          <p:sp>
            <p:nvSpPr>
              <p:cNvPr id="9" name="TextBox 8">
                <a:extLst>
                  <a:ext uri="{FF2B5EF4-FFF2-40B4-BE49-F238E27FC236}">
                    <a16:creationId xmlns:a16="http://schemas.microsoft.com/office/drawing/2014/main" id="{85492E5C-E83F-44BC-9834-6070812ACE9D}"/>
                  </a:ext>
                </a:extLst>
              </p:cNvPr>
              <p:cNvSpPr txBox="1">
                <a:spLocks noRot="1" noChangeAspect="1" noMove="1" noResize="1" noEditPoints="1" noAdjustHandles="1" noChangeArrowheads="1" noChangeShapeType="1" noTextEdit="1"/>
              </p:cNvSpPr>
              <p:nvPr/>
            </p:nvSpPr>
            <p:spPr>
              <a:xfrm>
                <a:off x="72864" y="4425963"/>
                <a:ext cx="7979685" cy="526683"/>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A60F742-1D65-4FD3-A60C-A3E787C96736}"/>
                  </a:ext>
                </a:extLst>
              </p:cNvPr>
              <p:cNvSpPr txBox="1"/>
              <p:nvPr/>
            </p:nvSpPr>
            <p:spPr>
              <a:xfrm>
                <a:off x="8166576" y="2486724"/>
                <a:ext cx="1114601" cy="4500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oMath>
                  </m:oMathPara>
                </a14:m>
                <a:endParaRPr lang="ru-RU" dirty="0"/>
              </a:p>
            </p:txBody>
          </p:sp>
        </mc:Choice>
        <mc:Fallback>
          <p:sp>
            <p:nvSpPr>
              <p:cNvPr id="10" name="TextBox 9">
                <a:extLst>
                  <a:ext uri="{FF2B5EF4-FFF2-40B4-BE49-F238E27FC236}">
                    <a16:creationId xmlns:a16="http://schemas.microsoft.com/office/drawing/2014/main" id="{9A60F742-1D65-4FD3-A60C-A3E787C96736}"/>
                  </a:ext>
                </a:extLst>
              </p:cNvPr>
              <p:cNvSpPr txBox="1">
                <a:spLocks noRot="1" noChangeAspect="1" noMove="1" noResize="1" noEditPoints="1" noAdjustHandles="1" noChangeArrowheads="1" noChangeShapeType="1" noTextEdit="1"/>
              </p:cNvSpPr>
              <p:nvPr/>
            </p:nvSpPr>
            <p:spPr>
              <a:xfrm>
                <a:off x="8166576" y="2486724"/>
                <a:ext cx="1114601" cy="450060"/>
              </a:xfrm>
              <a:prstGeom prst="rect">
                <a:avLst/>
              </a:prstGeom>
              <a:blipFill>
                <a:blip r:embed="rId7"/>
                <a:stretch>
                  <a:fillRect l="-39344" t="-204054" r="-3279" b="-283784"/>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8409D07-7D05-4FFA-81E6-C9BD491ECA05}"/>
                  </a:ext>
                </a:extLst>
              </p:cNvPr>
              <p:cNvSpPr txBox="1"/>
              <p:nvPr/>
            </p:nvSpPr>
            <p:spPr>
              <a:xfrm>
                <a:off x="8166576" y="3085771"/>
                <a:ext cx="2184252" cy="5252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oMath>
                  </m:oMathPara>
                </a14:m>
                <a:endParaRPr lang="ru-RU" dirty="0"/>
              </a:p>
            </p:txBody>
          </p:sp>
        </mc:Choice>
        <mc:Fallback>
          <p:sp>
            <p:nvSpPr>
              <p:cNvPr id="11" name="TextBox 10">
                <a:extLst>
                  <a:ext uri="{FF2B5EF4-FFF2-40B4-BE49-F238E27FC236}">
                    <a16:creationId xmlns:a16="http://schemas.microsoft.com/office/drawing/2014/main" id="{28409D07-7D05-4FFA-81E6-C9BD491ECA05}"/>
                  </a:ext>
                </a:extLst>
              </p:cNvPr>
              <p:cNvSpPr txBox="1">
                <a:spLocks noRot="1" noChangeAspect="1" noMove="1" noResize="1" noEditPoints="1" noAdjustHandles="1" noChangeArrowheads="1" noChangeShapeType="1" noTextEdit="1"/>
              </p:cNvSpPr>
              <p:nvPr/>
            </p:nvSpPr>
            <p:spPr>
              <a:xfrm>
                <a:off x="8166576" y="3085771"/>
                <a:ext cx="2184252" cy="525208"/>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10E329D-F24A-49DF-A7FF-291985583E56}"/>
                  </a:ext>
                </a:extLst>
              </p:cNvPr>
              <p:cNvSpPr txBox="1"/>
              <p:nvPr/>
            </p:nvSpPr>
            <p:spPr>
              <a:xfrm>
                <a:off x="8189051" y="3759966"/>
                <a:ext cx="3120341" cy="6601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b="0" i="1" smtClean="0">
                                      <a:latin typeface="Cambria Math" panose="02040503050406030204" pitchFamily="18" charset="0"/>
                                    </a:rPr>
                                  </m:ctrlPr>
                                </m:sSubSupPr>
                                <m:e>
                                  <m:r>
                                    <a:rPr lang="en-US" i="1">
                                      <a:latin typeface="Cambria Math" panose="02040503050406030204" pitchFamily="18" charset="0"/>
                                    </a:rPr>
                                    <m:t>𝑈</m:t>
                                  </m:r>
                                </m:e>
                                <m:sub>
                                  <m:r>
                                    <a:rPr lang="en-US" b="0" i="1" smtClean="0">
                                      <a:latin typeface="Cambria Math" panose="02040503050406030204" pitchFamily="18" charset="0"/>
                                    </a:rPr>
                                    <m:t>0</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a:latin typeface="Cambria Math" panose="02040503050406030204" pitchFamily="18" charset="0"/>
                                </a:rPr>
                                <m:t>′</m:t>
                              </m:r>
                            </m:e>
                          </m:d>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oMath>
                  </m:oMathPara>
                </a14:m>
                <a:endParaRPr lang="ru-RU" dirty="0"/>
              </a:p>
            </p:txBody>
          </p:sp>
        </mc:Choice>
        <mc:Fallback>
          <p:sp>
            <p:nvSpPr>
              <p:cNvPr id="12" name="TextBox 11">
                <a:extLst>
                  <a:ext uri="{FF2B5EF4-FFF2-40B4-BE49-F238E27FC236}">
                    <a16:creationId xmlns:a16="http://schemas.microsoft.com/office/drawing/2014/main" id="{610E329D-F24A-49DF-A7FF-291985583E56}"/>
                  </a:ext>
                </a:extLst>
              </p:cNvPr>
              <p:cNvSpPr txBox="1">
                <a:spLocks noRot="1" noChangeAspect="1" noMove="1" noResize="1" noEditPoints="1" noAdjustHandles="1" noChangeArrowheads="1" noChangeShapeType="1" noTextEdit="1"/>
              </p:cNvSpPr>
              <p:nvPr/>
            </p:nvSpPr>
            <p:spPr>
              <a:xfrm>
                <a:off x="8189051" y="3759966"/>
                <a:ext cx="3120341" cy="660181"/>
              </a:xfrm>
              <a:prstGeom prst="rect">
                <a:avLst/>
              </a:prstGeom>
              <a:blipFill>
                <a:blip r:embed="rId9"/>
                <a:stretch>
                  <a:fillRect b="-926"/>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7A6AA88-13B5-4670-A248-598A3DFA14D7}"/>
                  </a:ext>
                </a:extLst>
              </p:cNvPr>
              <p:cNvSpPr txBox="1"/>
              <p:nvPr/>
            </p:nvSpPr>
            <p:spPr>
              <a:xfrm>
                <a:off x="8218147" y="4425963"/>
                <a:ext cx="3900170" cy="6584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b="0" i="1" smtClean="0">
                                      <a:latin typeface="Cambria Math" panose="02040503050406030204" pitchFamily="18" charset="0"/>
                                    </a:rPr>
                                  </m:ctrlPr>
                                </m:sSubSupPr>
                                <m:e>
                                  <m:r>
                                    <a:rPr lang="en-US" i="1">
                                      <a:latin typeface="Cambria Math" panose="02040503050406030204" pitchFamily="18" charset="0"/>
                                    </a:rPr>
                                    <m:t>𝑈</m:t>
                                  </m:r>
                                </m:e>
                                <m:sub>
                                  <m:r>
                                    <a:rPr lang="en-US" b="0" i="1" smtClean="0">
                                      <a:latin typeface="Cambria Math" panose="02040503050406030204" pitchFamily="18" charset="0"/>
                                    </a:rPr>
                                    <m:t>1</m:t>
                                  </m:r>
                                </m:sub>
                                <m:sup>
                                  <m:r>
                                    <a:rPr lang="en-US" i="1">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r>
                                <a:rPr lang="en-US" b="0" i="1" smtClean="0">
                                  <a:latin typeface="Cambria Math" panose="02040503050406030204" pitchFamily="18" charset="0"/>
                                </a:rPr>
                                <m:t>′′′</m:t>
                              </m:r>
                            </m:e>
                          </m:d>
                        </m:e>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oMath>
                  </m:oMathPara>
                </a14:m>
                <a:endParaRPr lang="ru-RU" dirty="0"/>
              </a:p>
            </p:txBody>
          </p:sp>
        </mc:Choice>
        <mc:Fallback>
          <p:sp>
            <p:nvSpPr>
              <p:cNvPr id="13" name="TextBox 12">
                <a:extLst>
                  <a:ext uri="{FF2B5EF4-FFF2-40B4-BE49-F238E27FC236}">
                    <a16:creationId xmlns:a16="http://schemas.microsoft.com/office/drawing/2014/main" id="{D7A6AA88-13B5-4670-A248-598A3DFA14D7}"/>
                  </a:ext>
                </a:extLst>
              </p:cNvPr>
              <p:cNvSpPr txBox="1">
                <a:spLocks noRot="1" noChangeAspect="1" noMove="1" noResize="1" noEditPoints="1" noAdjustHandles="1" noChangeArrowheads="1" noChangeShapeType="1" noTextEdit="1"/>
              </p:cNvSpPr>
              <p:nvPr/>
            </p:nvSpPr>
            <p:spPr>
              <a:xfrm>
                <a:off x="8218147" y="4425963"/>
                <a:ext cx="3900170" cy="658450"/>
              </a:xfrm>
              <a:prstGeom prst="rect">
                <a:avLst/>
              </a:prstGeom>
              <a:blipFill>
                <a:blip r:embed="rId10"/>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84733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4C8D8D-0539-4675-AE4B-19A78A22300A}"/>
              </a:ext>
            </a:extLst>
          </p:cNvPr>
          <p:cNvSpPr>
            <a:spLocks noGrp="1"/>
          </p:cNvSpPr>
          <p:nvPr>
            <p:ph type="title"/>
          </p:nvPr>
        </p:nvSpPr>
        <p:spPr/>
        <p:txBody>
          <a:bodyPr/>
          <a:lstStyle/>
          <a:p>
            <a:r>
              <a:rPr lang="ru-RU" dirty="0"/>
              <a:t>Регуляризованное условие проскальзывания</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2757A23-918C-4AE0-B1F3-79C5AFD3B96E}"/>
                  </a:ext>
                </a:extLst>
              </p:cNvPr>
              <p:cNvSpPr txBox="1"/>
              <p:nvPr/>
            </p:nvSpPr>
            <p:spPr>
              <a:xfrm>
                <a:off x="767408" y="1527903"/>
                <a:ext cx="3786806" cy="6223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𝐾𝑛</m:t>
                          </m:r>
                        </m:num>
                        <m:den>
                          <m:r>
                            <a:rPr lang="en-US" b="0" i="1" smtClean="0">
                              <a:latin typeface="Cambria Math" panose="02040503050406030204" pitchFamily="18" charset="0"/>
                            </a:rPr>
                            <m:t>1−</m:t>
                          </m:r>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𝐾𝑛</m:t>
                              </m:r>
                            </m:e>
                          </m:d>
                          <m:r>
                            <a:rPr lang="en-US" b="0" i="1" smtClean="0">
                              <a:latin typeface="Cambria Math" panose="02040503050406030204" pitchFamily="18" charset="0"/>
                            </a:rPr>
                            <m:t>𝐾𝑛</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e>
                      </m:d>
                    </m:oMath>
                  </m:oMathPara>
                </a14:m>
                <a:endParaRPr lang="ru-RU" dirty="0"/>
              </a:p>
            </p:txBody>
          </p:sp>
        </mc:Choice>
        <mc:Fallback>
          <p:sp>
            <p:nvSpPr>
              <p:cNvPr id="3" name="TextBox 2">
                <a:extLst>
                  <a:ext uri="{FF2B5EF4-FFF2-40B4-BE49-F238E27FC236}">
                    <a16:creationId xmlns:a16="http://schemas.microsoft.com/office/drawing/2014/main" id="{02757A23-918C-4AE0-B1F3-79C5AFD3B96E}"/>
                  </a:ext>
                </a:extLst>
              </p:cNvPr>
              <p:cNvSpPr txBox="1">
                <a:spLocks noRot="1" noChangeAspect="1" noMove="1" noResize="1" noEditPoints="1" noAdjustHandles="1" noChangeArrowheads="1" noChangeShapeType="1" noTextEdit="1"/>
              </p:cNvSpPr>
              <p:nvPr/>
            </p:nvSpPr>
            <p:spPr>
              <a:xfrm>
                <a:off x="767408" y="1527903"/>
                <a:ext cx="3786806" cy="622350"/>
              </a:xfrm>
              <a:prstGeom prst="rect">
                <a:avLst/>
              </a:prstGeom>
              <a:blipFill>
                <a:blip r:embed="rId2"/>
                <a:stretch>
                  <a:fillRect/>
                </a:stretch>
              </a:blipFill>
            </p:spPr>
            <p:txBody>
              <a:bodyPr/>
              <a:lstStyle/>
              <a:p>
                <a:r>
                  <a:rPr lang="ru-RU">
                    <a:noFill/>
                  </a:rPr>
                  <a:t> </a:t>
                </a:r>
              </a:p>
            </p:txBody>
          </p:sp>
        </mc:Fallback>
      </mc:AlternateContent>
      <p:cxnSp>
        <p:nvCxnSpPr>
          <p:cNvPr id="5" name="Прямая со стрелкой 4">
            <a:extLst>
              <a:ext uri="{FF2B5EF4-FFF2-40B4-BE49-F238E27FC236}">
                <a16:creationId xmlns:a16="http://schemas.microsoft.com/office/drawing/2014/main" id="{96F74EC3-F159-4D78-B191-16BF1C3B70B4}"/>
              </a:ext>
            </a:extLst>
          </p:cNvPr>
          <p:cNvCxnSpPr>
            <a:cxnSpLocks/>
          </p:cNvCxnSpPr>
          <p:nvPr/>
        </p:nvCxnSpPr>
        <p:spPr>
          <a:xfrm flipH="1" flipV="1">
            <a:off x="3631581" y="2191156"/>
            <a:ext cx="1194518" cy="72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Овал 7">
            <a:extLst>
              <a:ext uri="{FF2B5EF4-FFF2-40B4-BE49-F238E27FC236}">
                <a16:creationId xmlns:a16="http://schemas.microsoft.com/office/drawing/2014/main" id="{80427480-1DDD-48B3-B2D2-723A857C327A}"/>
              </a:ext>
            </a:extLst>
          </p:cNvPr>
          <p:cNvSpPr/>
          <p:nvPr/>
        </p:nvSpPr>
        <p:spPr>
          <a:xfrm>
            <a:off x="2911501" y="1790668"/>
            <a:ext cx="720080" cy="43204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0" name="TextBox 9">
            <a:extLst>
              <a:ext uri="{FF2B5EF4-FFF2-40B4-BE49-F238E27FC236}">
                <a16:creationId xmlns:a16="http://schemas.microsoft.com/office/drawing/2014/main" id="{F80F70F2-D423-426B-B452-7F40E4E5D898}"/>
              </a:ext>
            </a:extLst>
          </p:cNvPr>
          <p:cNvSpPr txBox="1"/>
          <p:nvPr/>
        </p:nvSpPr>
        <p:spPr>
          <a:xfrm>
            <a:off x="4818484" y="2038050"/>
            <a:ext cx="2731838" cy="369332"/>
          </a:xfrm>
          <a:prstGeom prst="rect">
            <a:avLst/>
          </a:prstGeom>
          <a:noFill/>
        </p:spPr>
        <p:txBody>
          <a:bodyPr wrap="none" rtlCol="0">
            <a:spAutoFit/>
          </a:bodyPr>
          <a:lstStyle/>
          <a:p>
            <a:r>
              <a:rPr lang="ru-RU" dirty="0"/>
              <a:t>эмпирический параметр</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26AEE83-1D75-457E-ADF3-43AE26FE377F}"/>
                  </a:ext>
                </a:extLst>
              </p:cNvPr>
              <p:cNvSpPr txBox="1"/>
              <p:nvPr/>
            </p:nvSpPr>
            <p:spPr>
              <a:xfrm>
                <a:off x="764779" y="2617692"/>
                <a:ext cx="4712444" cy="5309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𝐾𝑛</m:t>
                          </m:r>
                        </m:e>
                      </m:d>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𝑑𝐵</m:t>
                          </m:r>
                        </m:num>
                        <m:den>
                          <m:r>
                            <a:rPr lang="en-US" b="0" i="1" smtClean="0">
                              <a:latin typeface="Cambria Math" panose="02040503050406030204" pitchFamily="18" charset="0"/>
                            </a:rPr>
                            <m:t>𝑑𝐾𝑛</m:t>
                          </m:r>
                        </m:den>
                      </m:f>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0</m:t>
                          </m:r>
                        </m:sub>
                      </m:sSub>
                      <m:r>
                        <a:rPr lang="en-US" b="0" i="1" smtClean="0">
                          <a:latin typeface="Cambria Math" panose="02040503050406030204" pitchFamily="18" charset="0"/>
                        </a:rPr>
                        <m:t>𝐾𝑛</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𝐾𝑛𝑐</m:t>
                      </m:r>
                      <m:r>
                        <a:rPr lang="en-US" b="0" i="1" smtClean="0">
                          <a:latin typeface="Cambria Math" panose="02040503050406030204" pitchFamily="18" charset="0"/>
                        </a:rPr>
                        <m:t>+…</m:t>
                      </m:r>
                    </m:oMath>
                  </m:oMathPara>
                </a14:m>
                <a:endParaRPr lang="ru-RU" dirty="0"/>
              </a:p>
            </p:txBody>
          </p:sp>
        </mc:Choice>
        <mc:Fallback>
          <p:sp>
            <p:nvSpPr>
              <p:cNvPr id="11" name="TextBox 10">
                <a:extLst>
                  <a:ext uri="{FF2B5EF4-FFF2-40B4-BE49-F238E27FC236}">
                    <a16:creationId xmlns:a16="http://schemas.microsoft.com/office/drawing/2014/main" id="{A26AEE83-1D75-457E-ADF3-43AE26FE377F}"/>
                  </a:ext>
                </a:extLst>
              </p:cNvPr>
              <p:cNvSpPr txBox="1">
                <a:spLocks noRot="1" noChangeAspect="1" noMove="1" noResize="1" noEditPoints="1" noAdjustHandles="1" noChangeArrowheads="1" noChangeShapeType="1" noTextEdit="1"/>
              </p:cNvSpPr>
              <p:nvPr/>
            </p:nvSpPr>
            <p:spPr>
              <a:xfrm>
                <a:off x="764779" y="2617692"/>
                <a:ext cx="4712444" cy="530979"/>
              </a:xfrm>
              <a:prstGeom prst="rect">
                <a:avLst/>
              </a:prstGeom>
              <a:blipFill>
                <a:blip r:embed="rId3"/>
                <a:stretch>
                  <a:fillRect/>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C6F9C7B5-D449-485E-9D67-1179F89E6E76}"/>
              </a:ext>
            </a:extLst>
          </p:cNvPr>
          <p:cNvSpPr txBox="1"/>
          <p:nvPr/>
        </p:nvSpPr>
        <p:spPr>
          <a:xfrm>
            <a:off x="695400" y="3442082"/>
            <a:ext cx="6674135" cy="369332"/>
          </a:xfrm>
          <a:prstGeom prst="rect">
            <a:avLst/>
          </a:prstGeom>
          <a:noFill/>
        </p:spPr>
        <p:txBody>
          <a:bodyPr wrap="none" rtlCol="0">
            <a:spAutoFit/>
          </a:bodyPr>
          <a:lstStyle/>
          <a:p>
            <a:r>
              <a:rPr lang="ru-RU" dirty="0"/>
              <a:t>При </a:t>
            </a:r>
            <a:r>
              <a:rPr lang="en-US" dirty="0" err="1">
                <a:latin typeface="Cambria Math" panose="02040503050406030204" pitchFamily="18" charset="0"/>
                <a:ea typeface="Cambria Math" panose="02040503050406030204" pitchFamily="18" charset="0"/>
              </a:rPr>
              <a:t>BKn</a:t>
            </a:r>
            <a:r>
              <a:rPr lang="en-US" dirty="0">
                <a:latin typeface="Cambria Math" panose="02040503050406030204" pitchFamily="18" charset="0"/>
                <a:ea typeface="Cambria Math" panose="02040503050406030204" pitchFamily="18" charset="0"/>
              </a:rPr>
              <a:t> &lt;&lt;1 </a:t>
            </a:r>
            <a:r>
              <a:rPr lang="ru-RU" dirty="0"/>
              <a:t>применяется разложение в геометрический ряд:</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542A36E-279F-4802-9E93-AA5D1B353E93}"/>
                  </a:ext>
                </a:extLst>
              </p:cNvPr>
              <p:cNvSpPr txBox="1"/>
              <p:nvPr/>
            </p:nvSpPr>
            <p:spPr>
              <a:xfrm>
                <a:off x="780527" y="3883877"/>
                <a:ext cx="5492594" cy="57342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den>
                      </m:f>
                      <m:r>
                        <m:rPr>
                          <m:sty m:val="p"/>
                        </m:rPr>
                        <a:rPr lang="en-US" b="0" i="0" smtClean="0">
                          <a:latin typeface="Cambria Math" panose="02040503050406030204" pitchFamily="18" charset="0"/>
                        </a:rPr>
                        <m:t>Kn</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𝑏𝐾𝑛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e>
                      </m:d>
                    </m:oMath>
                  </m:oMathPara>
                </a14:m>
                <a:endParaRPr lang="ru-RU" dirty="0"/>
              </a:p>
            </p:txBody>
          </p:sp>
        </mc:Choice>
        <mc:Fallback>
          <p:sp>
            <p:nvSpPr>
              <p:cNvPr id="13" name="TextBox 12">
                <a:extLst>
                  <a:ext uri="{FF2B5EF4-FFF2-40B4-BE49-F238E27FC236}">
                    <a16:creationId xmlns:a16="http://schemas.microsoft.com/office/drawing/2014/main" id="{1542A36E-279F-4802-9E93-AA5D1B353E93}"/>
                  </a:ext>
                </a:extLst>
              </p:cNvPr>
              <p:cNvSpPr txBox="1">
                <a:spLocks noRot="1" noChangeAspect="1" noMove="1" noResize="1" noEditPoints="1" noAdjustHandles="1" noChangeArrowheads="1" noChangeShapeType="1" noTextEdit="1"/>
              </p:cNvSpPr>
              <p:nvPr/>
            </p:nvSpPr>
            <p:spPr>
              <a:xfrm>
                <a:off x="780527" y="3883877"/>
                <a:ext cx="5492594" cy="573427"/>
              </a:xfrm>
              <a:prstGeom prst="rect">
                <a:avLst/>
              </a:prstGeom>
              <a:blipFill>
                <a:blip r:embed="rId4"/>
                <a:stretch>
                  <a:fillRect/>
                </a:stretch>
              </a:blipFill>
            </p:spPr>
            <p:txBody>
              <a:bodyPr/>
              <a:lstStyle/>
              <a:p>
                <a:r>
                  <a:rPr lang="ru-RU">
                    <a:noFill/>
                  </a:rPr>
                  <a:t> </a:t>
                </a:r>
              </a:p>
            </p:txBody>
          </p:sp>
        </mc:Fallback>
      </mc:AlternateContent>
      <p:sp>
        <p:nvSpPr>
          <p:cNvPr id="15" name="TextBox 14">
            <a:extLst>
              <a:ext uri="{FF2B5EF4-FFF2-40B4-BE49-F238E27FC236}">
                <a16:creationId xmlns:a16="http://schemas.microsoft.com/office/drawing/2014/main" id="{4FF4E7E3-2FE3-43EA-AABD-D419502D42E3}"/>
              </a:ext>
            </a:extLst>
          </p:cNvPr>
          <p:cNvSpPr txBox="1"/>
          <p:nvPr/>
        </p:nvSpPr>
        <p:spPr>
          <a:xfrm>
            <a:off x="767408" y="4598352"/>
            <a:ext cx="6096000" cy="369332"/>
          </a:xfrm>
          <a:prstGeom prst="rect">
            <a:avLst/>
          </a:prstGeom>
          <a:noFill/>
        </p:spPr>
        <p:txBody>
          <a:bodyPr wrap="square">
            <a:spAutoFit/>
          </a:bodyPr>
          <a:lstStyle/>
          <a:p>
            <a:r>
              <a:rPr lang="ru-RU" dirty="0"/>
              <a:t>Разложение возмущения поля скоростей в ряд:</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3805FDA-C11D-445B-97E5-8A7FCCE3F9EA}"/>
                  </a:ext>
                </a:extLst>
              </p:cNvPr>
              <p:cNvSpPr txBox="1"/>
              <p:nvPr/>
            </p:nvSpPr>
            <p:spPr>
              <a:xfrm>
                <a:off x="767408" y="5191597"/>
                <a:ext cx="456567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𝐾𝑛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4</m:t>
                          </m:r>
                        </m:sup>
                      </m:sSup>
                      <m:r>
                        <a:rPr lang="en-US" b="0" i="1" smtClean="0">
                          <a:latin typeface="Cambria Math" panose="02040503050406030204" pitchFamily="18" charset="0"/>
                        </a:rPr>
                        <m:t>)</m:t>
                      </m:r>
                    </m:oMath>
                  </m:oMathPara>
                </a14:m>
                <a:endParaRPr lang="ru-RU" dirty="0"/>
              </a:p>
            </p:txBody>
          </p:sp>
        </mc:Choice>
        <mc:Fallback>
          <p:sp>
            <p:nvSpPr>
              <p:cNvPr id="16" name="TextBox 15">
                <a:extLst>
                  <a:ext uri="{FF2B5EF4-FFF2-40B4-BE49-F238E27FC236}">
                    <a16:creationId xmlns:a16="http://schemas.microsoft.com/office/drawing/2014/main" id="{43805FDA-C11D-445B-97E5-8A7FCCE3F9EA}"/>
                  </a:ext>
                </a:extLst>
              </p:cNvPr>
              <p:cNvSpPr txBox="1">
                <a:spLocks noRot="1" noChangeAspect="1" noMove="1" noResize="1" noEditPoints="1" noAdjustHandles="1" noChangeArrowheads="1" noChangeShapeType="1" noTextEdit="1"/>
              </p:cNvSpPr>
              <p:nvPr/>
            </p:nvSpPr>
            <p:spPr>
              <a:xfrm>
                <a:off x="767408" y="5191597"/>
                <a:ext cx="4565673" cy="276999"/>
              </a:xfrm>
              <a:prstGeom prst="rect">
                <a:avLst/>
              </a:prstGeom>
              <a:blipFill>
                <a:blip r:embed="rId5"/>
                <a:stretch>
                  <a:fillRect l="-267" t="-2222" r="-935" b="-37778"/>
                </a:stretch>
              </a:blipFill>
            </p:spPr>
            <p:txBody>
              <a:bodyPr/>
              <a:lstStyle/>
              <a:p>
                <a:r>
                  <a:rPr lang="ru-RU">
                    <a:noFill/>
                  </a:rPr>
                  <a:t> </a:t>
                </a:r>
              </a:p>
            </p:txBody>
          </p:sp>
        </mc:Fallback>
      </mc:AlternateContent>
    </p:spTree>
    <p:extLst>
      <p:ext uri="{BB962C8B-B14F-4D97-AF65-F5344CB8AC3E}">
        <p14:creationId xmlns:p14="http://schemas.microsoft.com/office/powerpoint/2010/main" val="50893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1E45E3-7FD2-44CE-A479-AD48B9165E4B}"/>
              </a:ext>
            </a:extLst>
          </p:cNvPr>
          <p:cNvSpPr>
            <a:spLocks noGrp="1"/>
          </p:cNvSpPr>
          <p:nvPr>
            <p:ph type="title"/>
          </p:nvPr>
        </p:nvSpPr>
        <p:spPr/>
        <p:txBody>
          <a:bodyPr/>
          <a:lstStyle/>
          <a:p>
            <a:r>
              <a:rPr lang="ru-RU" dirty="0"/>
              <a:t>Регуляризованное условие проскальзывания</a:t>
            </a:r>
          </a:p>
        </p:txBody>
      </p:sp>
      <p:sp>
        <p:nvSpPr>
          <p:cNvPr id="3" name="TextBox 2">
            <a:extLst>
              <a:ext uri="{FF2B5EF4-FFF2-40B4-BE49-F238E27FC236}">
                <a16:creationId xmlns:a16="http://schemas.microsoft.com/office/drawing/2014/main" id="{1B6348CC-D66B-4E2F-8A05-CE481DED352A}"/>
              </a:ext>
            </a:extLst>
          </p:cNvPr>
          <p:cNvSpPr txBox="1"/>
          <p:nvPr/>
        </p:nvSpPr>
        <p:spPr>
          <a:xfrm>
            <a:off x="263352" y="1628800"/>
            <a:ext cx="3203121" cy="369332"/>
          </a:xfrm>
          <a:prstGeom prst="rect">
            <a:avLst/>
          </a:prstGeom>
          <a:noFill/>
        </p:spPr>
        <p:txBody>
          <a:bodyPr wrap="none" rtlCol="0">
            <a:spAutoFit/>
          </a:bodyPr>
          <a:lstStyle/>
          <a:p>
            <a:r>
              <a:rPr lang="ru-RU" dirty="0"/>
              <a:t>Применительно (2) получаем:</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DA0A72A-E9A0-4D61-9306-F05E40A57DA4}"/>
                  </a:ext>
                </a:extLst>
              </p:cNvPr>
              <p:cNvSpPr txBox="1"/>
              <p:nvPr/>
            </p:nvSpPr>
            <p:spPr>
              <a:xfrm>
                <a:off x="888949" y="2443790"/>
                <a:ext cx="1114601" cy="4500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oMath>
                  </m:oMathPara>
                </a14:m>
                <a:endParaRPr lang="ru-RU" dirty="0"/>
              </a:p>
            </p:txBody>
          </p:sp>
        </mc:Choice>
        <mc:Fallback>
          <p:sp>
            <p:nvSpPr>
              <p:cNvPr id="4" name="TextBox 3">
                <a:extLst>
                  <a:ext uri="{FF2B5EF4-FFF2-40B4-BE49-F238E27FC236}">
                    <a16:creationId xmlns:a16="http://schemas.microsoft.com/office/drawing/2014/main" id="{8DA0A72A-E9A0-4D61-9306-F05E40A57DA4}"/>
                  </a:ext>
                </a:extLst>
              </p:cNvPr>
              <p:cNvSpPr txBox="1">
                <a:spLocks noRot="1" noChangeAspect="1" noMove="1" noResize="1" noEditPoints="1" noAdjustHandles="1" noChangeArrowheads="1" noChangeShapeType="1" noTextEdit="1"/>
              </p:cNvSpPr>
              <p:nvPr/>
            </p:nvSpPr>
            <p:spPr>
              <a:xfrm>
                <a:off x="888949" y="2443790"/>
                <a:ext cx="1114601" cy="450060"/>
              </a:xfrm>
              <a:prstGeom prst="rect">
                <a:avLst/>
              </a:prstGeom>
              <a:blipFill>
                <a:blip r:embed="rId2"/>
                <a:stretch>
                  <a:fillRect l="-39344" t="-204054" r="-3279" b="-283784"/>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66711C8-D838-4283-9088-C3A8CC29FA28}"/>
                  </a:ext>
                </a:extLst>
              </p:cNvPr>
              <p:cNvSpPr txBox="1"/>
              <p:nvPr/>
            </p:nvSpPr>
            <p:spPr>
              <a:xfrm>
                <a:off x="888949" y="3042837"/>
                <a:ext cx="2184252" cy="5252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oMath>
                  </m:oMathPara>
                </a14:m>
                <a:endParaRPr lang="ru-RU" dirty="0"/>
              </a:p>
            </p:txBody>
          </p:sp>
        </mc:Choice>
        <mc:Fallback>
          <p:sp>
            <p:nvSpPr>
              <p:cNvPr id="5" name="TextBox 4">
                <a:extLst>
                  <a:ext uri="{FF2B5EF4-FFF2-40B4-BE49-F238E27FC236}">
                    <a16:creationId xmlns:a16="http://schemas.microsoft.com/office/drawing/2014/main" id="{166711C8-D838-4283-9088-C3A8CC29FA28}"/>
                  </a:ext>
                </a:extLst>
              </p:cNvPr>
              <p:cNvSpPr txBox="1">
                <a:spLocks noRot="1" noChangeAspect="1" noMove="1" noResize="1" noEditPoints="1" noAdjustHandles="1" noChangeArrowheads="1" noChangeShapeType="1" noTextEdit="1"/>
              </p:cNvSpPr>
              <p:nvPr/>
            </p:nvSpPr>
            <p:spPr>
              <a:xfrm>
                <a:off x="888949" y="3042837"/>
                <a:ext cx="2184252" cy="525208"/>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0DCB0E0-4A71-4859-BA0B-A80B2EB47D1C}"/>
                  </a:ext>
                </a:extLst>
              </p:cNvPr>
              <p:cNvSpPr txBox="1"/>
              <p:nvPr/>
            </p:nvSpPr>
            <p:spPr>
              <a:xfrm>
                <a:off x="911424" y="3717032"/>
                <a:ext cx="2763577" cy="5252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d>
                        <m:dPr>
                          <m:ctrlPr>
                            <a:rPr lang="en-US" b="0" i="1" smtClean="0">
                              <a:latin typeface="Cambria Math" panose="02040503050406030204" pitchFamily="18" charset="0"/>
                            </a:rPr>
                          </m:ctrlPr>
                        </m:dPr>
                        <m:e>
                          <m:r>
                            <a:rPr lang="en-US" i="1">
                              <a:latin typeface="Cambria Math" panose="02040503050406030204" pitchFamily="18" charset="0"/>
                            </a:rPr>
                            <m:t>𝑏</m:t>
                          </m:r>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0</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a:latin typeface="Cambria Math" panose="02040503050406030204" pitchFamily="18" charset="0"/>
                            </a:rPr>
                            <m:t>′</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oMath>
                  </m:oMathPara>
                </a14:m>
                <a:endParaRPr lang="ru-RU" dirty="0"/>
              </a:p>
            </p:txBody>
          </p:sp>
        </mc:Choice>
        <mc:Fallback>
          <p:sp>
            <p:nvSpPr>
              <p:cNvPr id="6" name="TextBox 5">
                <a:extLst>
                  <a:ext uri="{FF2B5EF4-FFF2-40B4-BE49-F238E27FC236}">
                    <a16:creationId xmlns:a16="http://schemas.microsoft.com/office/drawing/2014/main" id="{E0DCB0E0-4A71-4859-BA0B-A80B2EB47D1C}"/>
                  </a:ext>
                </a:extLst>
              </p:cNvPr>
              <p:cNvSpPr txBox="1">
                <a:spLocks noRot="1" noChangeAspect="1" noMove="1" noResize="1" noEditPoints="1" noAdjustHandles="1" noChangeArrowheads="1" noChangeShapeType="1" noTextEdit="1"/>
              </p:cNvSpPr>
              <p:nvPr/>
            </p:nvSpPr>
            <p:spPr>
              <a:xfrm>
                <a:off x="911424" y="3717032"/>
                <a:ext cx="2763577" cy="525208"/>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FAD9AFD-623D-40D2-9BD0-90491AA18309}"/>
                  </a:ext>
                </a:extLst>
              </p:cNvPr>
              <p:cNvSpPr txBox="1"/>
              <p:nvPr/>
            </p:nvSpPr>
            <p:spPr>
              <a:xfrm>
                <a:off x="940520" y="4383029"/>
                <a:ext cx="4112088" cy="5252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2</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𝑏</m:t>
                          </m:r>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0</m:t>
                              </m:r>
                            </m:sub>
                          </m:sSub>
                          <m:r>
                            <a:rPr lang="en-US" i="1">
                              <a:latin typeface="Cambria Math" panose="02040503050406030204" pitchFamily="18" charset="0"/>
                            </a:rPr>
                            <m:t>′</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oMath>
                  </m:oMathPara>
                </a14:m>
                <a:endParaRPr lang="ru-RU" dirty="0"/>
              </a:p>
            </p:txBody>
          </p:sp>
        </mc:Choice>
        <mc:Fallback>
          <p:sp>
            <p:nvSpPr>
              <p:cNvPr id="7" name="TextBox 6">
                <a:extLst>
                  <a:ext uri="{FF2B5EF4-FFF2-40B4-BE49-F238E27FC236}">
                    <a16:creationId xmlns:a16="http://schemas.microsoft.com/office/drawing/2014/main" id="{5FAD9AFD-623D-40D2-9BD0-90491AA18309}"/>
                  </a:ext>
                </a:extLst>
              </p:cNvPr>
              <p:cNvSpPr txBox="1">
                <a:spLocks noRot="1" noChangeAspect="1" noMove="1" noResize="1" noEditPoints="1" noAdjustHandles="1" noChangeArrowheads="1" noChangeShapeType="1" noTextEdit="1"/>
              </p:cNvSpPr>
              <p:nvPr/>
            </p:nvSpPr>
            <p:spPr>
              <a:xfrm>
                <a:off x="940520" y="4383029"/>
                <a:ext cx="4112088" cy="525208"/>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C952418-9666-4565-BD3E-65046E06D1D9}"/>
                  </a:ext>
                </a:extLst>
              </p:cNvPr>
              <p:cNvSpPr txBox="1"/>
              <p:nvPr/>
            </p:nvSpPr>
            <p:spPr>
              <a:xfrm>
                <a:off x="7297051" y="2587806"/>
                <a:ext cx="1114601" cy="4500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oMath>
                  </m:oMathPara>
                </a14:m>
                <a:endParaRPr lang="ru-RU" dirty="0"/>
              </a:p>
            </p:txBody>
          </p:sp>
        </mc:Choice>
        <mc:Fallback>
          <p:sp>
            <p:nvSpPr>
              <p:cNvPr id="8" name="TextBox 7">
                <a:extLst>
                  <a:ext uri="{FF2B5EF4-FFF2-40B4-BE49-F238E27FC236}">
                    <a16:creationId xmlns:a16="http://schemas.microsoft.com/office/drawing/2014/main" id="{3C952418-9666-4565-BD3E-65046E06D1D9}"/>
                  </a:ext>
                </a:extLst>
              </p:cNvPr>
              <p:cNvSpPr txBox="1">
                <a:spLocks noRot="1" noChangeAspect="1" noMove="1" noResize="1" noEditPoints="1" noAdjustHandles="1" noChangeArrowheads="1" noChangeShapeType="1" noTextEdit="1"/>
              </p:cNvSpPr>
              <p:nvPr/>
            </p:nvSpPr>
            <p:spPr>
              <a:xfrm>
                <a:off x="7297051" y="2587806"/>
                <a:ext cx="1114601" cy="450060"/>
              </a:xfrm>
              <a:prstGeom prst="rect">
                <a:avLst/>
              </a:prstGeom>
              <a:blipFill>
                <a:blip r:embed="rId6"/>
                <a:stretch>
                  <a:fillRect l="-38798" t="-206849" r="-3825" b="-28904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4C78756-4B8F-49C2-92C3-9866EEDC37B4}"/>
                  </a:ext>
                </a:extLst>
              </p:cNvPr>
              <p:cNvSpPr txBox="1"/>
              <p:nvPr/>
            </p:nvSpPr>
            <p:spPr>
              <a:xfrm>
                <a:off x="7297051" y="3186853"/>
                <a:ext cx="2184252" cy="5252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oMath>
                  </m:oMathPara>
                </a14:m>
                <a:endParaRPr lang="ru-RU" dirty="0"/>
              </a:p>
            </p:txBody>
          </p:sp>
        </mc:Choice>
        <mc:Fallback>
          <p:sp>
            <p:nvSpPr>
              <p:cNvPr id="9" name="TextBox 8">
                <a:extLst>
                  <a:ext uri="{FF2B5EF4-FFF2-40B4-BE49-F238E27FC236}">
                    <a16:creationId xmlns:a16="http://schemas.microsoft.com/office/drawing/2014/main" id="{D4C78756-4B8F-49C2-92C3-9866EEDC37B4}"/>
                  </a:ext>
                </a:extLst>
              </p:cNvPr>
              <p:cNvSpPr txBox="1">
                <a:spLocks noRot="1" noChangeAspect="1" noMove="1" noResize="1" noEditPoints="1" noAdjustHandles="1" noChangeArrowheads="1" noChangeShapeType="1" noTextEdit="1"/>
              </p:cNvSpPr>
              <p:nvPr/>
            </p:nvSpPr>
            <p:spPr>
              <a:xfrm>
                <a:off x="7297051" y="3186853"/>
                <a:ext cx="2184252" cy="525208"/>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4751334-40B0-48B5-8A7D-A97B0160B38D}"/>
                  </a:ext>
                </a:extLst>
              </p:cNvPr>
              <p:cNvSpPr txBox="1"/>
              <p:nvPr/>
            </p:nvSpPr>
            <p:spPr>
              <a:xfrm>
                <a:off x="7319526" y="3861048"/>
                <a:ext cx="3120341" cy="6601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b="0" i="1" smtClean="0">
                                      <a:latin typeface="Cambria Math" panose="02040503050406030204" pitchFamily="18" charset="0"/>
                                    </a:rPr>
                                  </m:ctrlPr>
                                </m:sSubSupPr>
                                <m:e>
                                  <m:r>
                                    <a:rPr lang="en-US" i="1">
                                      <a:latin typeface="Cambria Math" panose="02040503050406030204" pitchFamily="18" charset="0"/>
                                    </a:rPr>
                                    <m:t>𝑈</m:t>
                                  </m:r>
                                </m:e>
                                <m:sub>
                                  <m:r>
                                    <a:rPr lang="en-US" b="0" i="1" smtClean="0">
                                      <a:latin typeface="Cambria Math" panose="02040503050406030204" pitchFamily="18" charset="0"/>
                                    </a:rPr>
                                    <m:t>0</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1</m:t>
                                  </m:r>
                                </m:sub>
                              </m:sSub>
                              <m:r>
                                <a:rPr lang="en-US" i="1">
                                  <a:latin typeface="Cambria Math" panose="02040503050406030204" pitchFamily="18" charset="0"/>
                                </a:rPr>
                                <m:t>′</m:t>
                              </m:r>
                            </m:e>
                          </m:d>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oMath>
                  </m:oMathPara>
                </a14:m>
                <a:endParaRPr lang="ru-RU" dirty="0"/>
              </a:p>
            </p:txBody>
          </p:sp>
        </mc:Choice>
        <mc:Fallback>
          <p:sp>
            <p:nvSpPr>
              <p:cNvPr id="10" name="TextBox 9">
                <a:extLst>
                  <a:ext uri="{FF2B5EF4-FFF2-40B4-BE49-F238E27FC236}">
                    <a16:creationId xmlns:a16="http://schemas.microsoft.com/office/drawing/2014/main" id="{B4751334-40B0-48B5-8A7D-A97B0160B38D}"/>
                  </a:ext>
                </a:extLst>
              </p:cNvPr>
              <p:cNvSpPr txBox="1">
                <a:spLocks noRot="1" noChangeAspect="1" noMove="1" noResize="1" noEditPoints="1" noAdjustHandles="1" noChangeArrowheads="1" noChangeShapeType="1" noTextEdit="1"/>
              </p:cNvSpPr>
              <p:nvPr/>
            </p:nvSpPr>
            <p:spPr>
              <a:xfrm>
                <a:off x="7319526" y="3861048"/>
                <a:ext cx="3120341" cy="660181"/>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C508077-A873-489D-AA25-8DAD415BBAB9}"/>
                  </a:ext>
                </a:extLst>
              </p:cNvPr>
              <p:cNvSpPr txBox="1"/>
              <p:nvPr/>
            </p:nvSpPr>
            <p:spPr>
              <a:xfrm>
                <a:off x="7348622" y="4527045"/>
                <a:ext cx="3900170" cy="6584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b="0" i="1" smtClean="0">
                                      <a:latin typeface="Cambria Math" panose="02040503050406030204" pitchFamily="18" charset="0"/>
                                    </a:rPr>
                                  </m:ctrlPr>
                                </m:sSubSupPr>
                                <m:e>
                                  <m:r>
                                    <a:rPr lang="en-US" i="1">
                                      <a:latin typeface="Cambria Math" panose="02040503050406030204" pitchFamily="18" charset="0"/>
                                    </a:rPr>
                                    <m:t>𝑈</m:t>
                                  </m:r>
                                </m:e>
                                <m:sub>
                                  <m:r>
                                    <a:rPr lang="en-US" b="0" i="1" smtClean="0">
                                      <a:latin typeface="Cambria Math" panose="02040503050406030204" pitchFamily="18" charset="0"/>
                                    </a:rPr>
                                    <m:t>1</m:t>
                                  </m:r>
                                </m:sub>
                                <m:sup>
                                  <m:r>
                                    <a:rPr lang="en-US" i="1">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r>
                                <a:rPr lang="en-US" b="0" i="1" smtClean="0">
                                  <a:latin typeface="Cambria Math" panose="02040503050406030204" pitchFamily="18" charset="0"/>
                                </a:rPr>
                                <m:t>′′′</m:t>
                              </m:r>
                            </m:e>
                          </m:d>
                        </m:e>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oMath>
                  </m:oMathPara>
                </a14:m>
                <a:endParaRPr lang="ru-RU" dirty="0"/>
              </a:p>
            </p:txBody>
          </p:sp>
        </mc:Choice>
        <mc:Fallback>
          <p:sp>
            <p:nvSpPr>
              <p:cNvPr id="11" name="TextBox 10">
                <a:extLst>
                  <a:ext uri="{FF2B5EF4-FFF2-40B4-BE49-F238E27FC236}">
                    <a16:creationId xmlns:a16="http://schemas.microsoft.com/office/drawing/2014/main" id="{0C508077-A873-489D-AA25-8DAD415BBAB9}"/>
                  </a:ext>
                </a:extLst>
              </p:cNvPr>
              <p:cNvSpPr txBox="1">
                <a:spLocks noRot="1" noChangeAspect="1" noMove="1" noResize="1" noEditPoints="1" noAdjustHandles="1" noChangeArrowheads="1" noChangeShapeType="1" noTextEdit="1"/>
              </p:cNvSpPr>
              <p:nvPr/>
            </p:nvSpPr>
            <p:spPr>
              <a:xfrm>
                <a:off x="7348622" y="4527045"/>
                <a:ext cx="3900170" cy="658450"/>
              </a:xfrm>
              <a:prstGeom prst="rect">
                <a:avLst/>
              </a:prstGeom>
              <a:blipFill>
                <a:blip r:embed="rId9"/>
                <a:stretch>
                  <a:fillRect/>
                </a:stretch>
              </a:blipFill>
            </p:spPr>
            <p:txBody>
              <a:bodyPr/>
              <a:lstStyle/>
              <a:p>
                <a:r>
                  <a:rPr lang="ru-RU">
                    <a:noFill/>
                  </a:rPr>
                  <a:t> </a:t>
                </a:r>
              </a:p>
            </p:txBody>
          </p:sp>
        </mc:Fallback>
      </mc:AlternateContent>
      <p:sp>
        <p:nvSpPr>
          <p:cNvPr id="12" name="Овал 11">
            <a:extLst>
              <a:ext uri="{FF2B5EF4-FFF2-40B4-BE49-F238E27FC236}">
                <a16:creationId xmlns:a16="http://schemas.microsoft.com/office/drawing/2014/main" id="{D9D231F6-0F50-4CF3-952A-3BC03184EA49}"/>
              </a:ext>
            </a:extLst>
          </p:cNvPr>
          <p:cNvSpPr/>
          <p:nvPr/>
        </p:nvSpPr>
        <p:spPr>
          <a:xfrm>
            <a:off x="2323350" y="3763612"/>
            <a:ext cx="460282" cy="47862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3" name="Овал 12">
            <a:extLst>
              <a:ext uri="{FF2B5EF4-FFF2-40B4-BE49-F238E27FC236}">
                <a16:creationId xmlns:a16="http://schemas.microsoft.com/office/drawing/2014/main" id="{6BB36734-99F2-4E9D-AAA7-4858A2CFABEC}"/>
              </a:ext>
            </a:extLst>
          </p:cNvPr>
          <p:cNvSpPr/>
          <p:nvPr/>
        </p:nvSpPr>
        <p:spPr>
          <a:xfrm>
            <a:off x="8649554" y="3859345"/>
            <a:ext cx="686805" cy="660181"/>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408488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46D2ED-F134-4732-987A-21E250A208CE}"/>
              </a:ext>
            </a:extLst>
          </p:cNvPr>
          <p:cNvSpPr>
            <a:spLocks noGrp="1"/>
          </p:cNvSpPr>
          <p:nvPr>
            <p:ph type="title"/>
          </p:nvPr>
        </p:nvSpPr>
        <p:spPr/>
        <p:txBody>
          <a:bodyPr/>
          <a:lstStyle/>
          <a:p>
            <a:r>
              <a:rPr lang="ru-RU" dirty="0"/>
              <a:t>Регуляризованное условие проскальзывания</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4611662-9850-4EFC-A22E-75D73B3940CC}"/>
                  </a:ext>
                </a:extLst>
              </p:cNvPr>
              <p:cNvSpPr txBox="1"/>
              <p:nvPr/>
            </p:nvSpPr>
            <p:spPr>
              <a:xfrm>
                <a:off x="551384" y="1772816"/>
                <a:ext cx="2184701" cy="848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r>
                                <a:rPr lang="en-US" b="0" i="1" smtClean="0">
                                  <a:latin typeface="Cambria Math" panose="02040503050406030204" pitchFamily="18" charset="0"/>
                                </a:rPr>
                                <m:t>′′</m:t>
                              </m:r>
                            </m:e>
                            <m:sub>
                              <m:r>
                                <a:rPr lang="en-US" b="0" i="1" smtClean="0">
                                  <a:latin typeface="Cambria Math" panose="02040503050406030204" pitchFamily="18" charset="0"/>
                                </a:rPr>
                                <m:t>0</m:t>
                              </m:r>
                            </m:sub>
                          </m:sSub>
                        </m:num>
                        <m:den>
                          <m:r>
                            <a:rPr lang="en-US" b="0" i="1" smtClean="0">
                              <a:latin typeface="Cambria Math" panose="02040503050406030204" pitchFamily="18" charset="0"/>
                            </a:rPr>
                            <m:t>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0</m:t>
                              </m:r>
                            </m:sub>
                            <m:sup>
                              <m:r>
                                <a:rPr lang="en-US" b="0" i="1" smtClean="0">
                                  <a:latin typeface="Cambria Math" panose="02040503050406030204" pitchFamily="18" charset="0"/>
                                </a:rPr>
                                <m:t>′</m:t>
                              </m:r>
                            </m:sup>
                          </m:sSubSup>
                        </m:den>
                      </m:f>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e>
                              </m:d>
                            </m:e>
                            <m:sub>
                              <m:r>
                                <a:rPr lang="en-US" b="0" i="1" smtClean="0">
                                  <a:latin typeface="Cambria Math" panose="02040503050406030204" pitchFamily="18" charset="0"/>
                                </a:rPr>
                                <m:t>0</m:t>
                              </m:r>
                            </m:sub>
                          </m:sSub>
                        </m:num>
                        <m:den>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den>
                      </m:f>
                    </m:oMath>
                  </m:oMathPara>
                </a14:m>
                <a:endParaRPr lang="ru-RU" dirty="0"/>
              </a:p>
            </p:txBody>
          </p:sp>
        </mc:Choice>
        <mc:Fallback>
          <p:sp>
            <p:nvSpPr>
              <p:cNvPr id="3" name="TextBox 2">
                <a:extLst>
                  <a:ext uri="{FF2B5EF4-FFF2-40B4-BE49-F238E27FC236}">
                    <a16:creationId xmlns:a16="http://schemas.microsoft.com/office/drawing/2014/main" id="{F4611662-9850-4EFC-A22E-75D73B3940CC}"/>
                  </a:ext>
                </a:extLst>
              </p:cNvPr>
              <p:cNvSpPr txBox="1">
                <a:spLocks noRot="1" noChangeAspect="1" noMove="1" noResize="1" noEditPoints="1" noAdjustHandles="1" noChangeArrowheads="1" noChangeShapeType="1" noTextEdit="1"/>
              </p:cNvSpPr>
              <p:nvPr/>
            </p:nvSpPr>
            <p:spPr>
              <a:xfrm>
                <a:off x="551384" y="1772816"/>
                <a:ext cx="2184701" cy="848887"/>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8CC6C46-D495-48C8-AF7E-1D7ACC31A3F6}"/>
                  </a:ext>
                </a:extLst>
              </p:cNvPr>
              <p:cNvSpPr txBox="1"/>
              <p:nvPr/>
            </p:nvSpPr>
            <p:spPr>
              <a:xfrm>
                <a:off x="551384" y="2959467"/>
                <a:ext cx="6056851" cy="6223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𝐾𝑛</m:t>
                          </m:r>
                        </m:num>
                        <m:den>
                          <m:r>
                            <a:rPr lang="en-US" b="0" i="1" smtClean="0">
                              <a:latin typeface="Cambria Math" panose="02040503050406030204" pitchFamily="18" charset="0"/>
                            </a:rPr>
                            <m:t>1−</m:t>
                          </m:r>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𝐾𝑛</m:t>
                              </m:r>
                            </m:e>
                          </m:d>
                          <m:r>
                            <a:rPr lang="en-US" b="0" i="1" smtClean="0">
                              <a:latin typeface="Cambria Math" panose="02040503050406030204" pitchFamily="18" charset="0"/>
                            </a:rPr>
                            <m:t>𝐾𝑛</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𝐾𝑛</m:t>
                              </m:r>
                            </m:num>
                            <m:den>
                              <m:r>
                                <a:rPr lang="en-US" b="0" i="1" smtClean="0">
                                  <a:latin typeface="Cambria Math" panose="02040503050406030204" pitchFamily="18" charset="0"/>
                                </a:rPr>
                                <m:t>1−</m:t>
                              </m:r>
                              <m:r>
                                <a:rPr lang="en-US" b="0" i="1" smtClean="0">
                                  <a:latin typeface="Cambria Math" panose="02040503050406030204" pitchFamily="18" charset="0"/>
                                </a:rPr>
                                <m:t>𝑏𝐾𝑛</m:t>
                              </m:r>
                            </m:den>
                          </m:f>
                        </m:e>
                      </m:d>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oMath>
                  </m:oMathPara>
                </a14:m>
                <a:endParaRPr lang="ru-RU" dirty="0"/>
              </a:p>
            </p:txBody>
          </p:sp>
        </mc:Choice>
        <mc:Fallback>
          <p:sp>
            <p:nvSpPr>
              <p:cNvPr id="4" name="TextBox 3">
                <a:extLst>
                  <a:ext uri="{FF2B5EF4-FFF2-40B4-BE49-F238E27FC236}">
                    <a16:creationId xmlns:a16="http://schemas.microsoft.com/office/drawing/2014/main" id="{E8CC6C46-D495-48C8-AF7E-1D7ACC31A3F6}"/>
                  </a:ext>
                </a:extLst>
              </p:cNvPr>
              <p:cNvSpPr txBox="1">
                <a:spLocks noRot="1" noChangeAspect="1" noMove="1" noResize="1" noEditPoints="1" noAdjustHandles="1" noChangeArrowheads="1" noChangeShapeType="1" noTextEdit="1"/>
              </p:cNvSpPr>
              <p:nvPr/>
            </p:nvSpPr>
            <p:spPr>
              <a:xfrm>
                <a:off x="551384" y="2959467"/>
                <a:ext cx="6056851" cy="622350"/>
              </a:xfrm>
              <a:prstGeom prst="rect">
                <a:avLst/>
              </a:prstGeom>
              <a:blipFill>
                <a:blip r:embed="rId3"/>
                <a:stretch>
                  <a:fillRect/>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86F3DA0B-670E-46EC-845A-F9D6E33FADFF}"/>
              </a:ext>
            </a:extLst>
          </p:cNvPr>
          <p:cNvSpPr txBox="1"/>
          <p:nvPr/>
        </p:nvSpPr>
        <p:spPr>
          <a:xfrm>
            <a:off x="6888088" y="3059668"/>
            <a:ext cx="5040560" cy="369332"/>
          </a:xfrm>
          <a:prstGeom prst="rect">
            <a:avLst/>
          </a:prstGeom>
          <a:noFill/>
        </p:spPr>
        <p:txBody>
          <a:bodyPr wrap="square">
            <a:spAutoFit/>
          </a:bodyPr>
          <a:lstStyle/>
          <a:p>
            <a:r>
              <a:rPr lang="ru-RU" dirty="0"/>
              <a:t>- это проскальзывание BC второго порядка в Kn</a:t>
            </a:r>
          </a:p>
        </p:txBody>
      </p:sp>
    </p:spTree>
    <p:extLst>
      <p:ext uri="{BB962C8B-B14F-4D97-AF65-F5344CB8AC3E}">
        <p14:creationId xmlns:p14="http://schemas.microsoft.com/office/powerpoint/2010/main" val="221533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805F0E-3166-4DCA-BD12-B7830C771BF7}"/>
              </a:ext>
            </a:extLst>
          </p:cNvPr>
          <p:cNvSpPr>
            <a:spLocks noGrp="1"/>
          </p:cNvSpPr>
          <p:nvPr>
            <p:ph type="title"/>
          </p:nvPr>
        </p:nvSpPr>
        <p:spPr/>
        <p:txBody>
          <a:bodyPr/>
          <a:lstStyle/>
          <a:p>
            <a:r>
              <a:rPr lang="ru-RU" dirty="0"/>
              <a:t>Резюме граничных условий проскальзывания</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E9463A2-66A2-40F0-97EE-5ACDC504C030}"/>
                  </a:ext>
                </a:extLst>
              </p:cNvPr>
              <p:cNvSpPr txBox="1"/>
              <p:nvPr/>
            </p:nvSpPr>
            <p:spPr>
              <a:xfrm>
                <a:off x="767408" y="1772816"/>
                <a:ext cx="2592761" cy="5276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𝜎</m:t>
                          </m:r>
                        </m:den>
                      </m:f>
                      <m:r>
                        <a:rPr lang="en-US" b="0" i="1" smtClean="0">
                          <a:latin typeface="Cambria Math" panose="02040503050406030204" pitchFamily="18" charset="0"/>
                        </a:rPr>
                        <m:t>𝐾𝑛</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oMath>
                  </m:oMathPara>
                </a14:m>
                <a:endParaRPr lang="ru-RU" dirty="0"/>
              </a:p>
            </p:txBody>
          </p:sp>
        </mc:Choice>
        <mc:Fallback>
          <p:sp>
            <p:nvSpPr>
              <p:cNvPr id="3" name="TextBox 2">
                <a:extLst>
                  <a:ext uri="{FF2B5EF4-FFF2-40B4-BE49-F238E27FC236}">
                    <a16:creationId xmlns:a16="http://schemas.microsoft.com/office/drawing/2014/main" id="{FE9463A2-66A2-40F0-97EE-5ACDC504C030}"/>
                  </a:ext>
                </a:extLst>
              </p:cNvPr>
              <p:cNvSpPr txBox="1">
                <a:spLocks noRot="1" noChangeAspect="1" noMove="1" noResize="1" noEditPoints="1" noAdjustHandles="1" noChangeArrowheads="1" noChangeShapeType="1" noTextEdit="1"/>
              </p:cNvSpPr>
              <p:nvPr/>
            </p:nvSpPr>
            <p:spPr>
              <a:xfrm>
                <a:off x="767408" y="1772816"/>
                <a:ext cx="2592761" cy="527645"/>
              </a:xfrm>
              <a:prstGeom prst="rect">
                <a:avLst/>
              </a:prstGeom>
              <a:blipFill>
                <a:blip r:embed="rId2"/>
                <a:stretch>
                  <a:fillRect/>
                </a:stretch>
              </a:blipFill>
            </p:spPr>
            <p:txBody>
              <a:bodyPr/>
              <a:lstStyle/>
              <a:p>
                <a:r>
                  <a:rPr lang="ru-RU">
                    <a:noFill/>
                  </a:rPr>
                  <a:t> </a:t>
                </a:r>
              </a:p>
            </p:txBody>
          </p:sp>
        </mc:Fallback>
      </mc:AlternateContent>
      <p:sp>
        <p:nvSpPr>
          <p:cNvPr id="4" name="TextBox 3">
            <a:extLst>
              <a:ext uri="{FF2B5EF4-FFF2-40B4-BE49-F238E27FC236}">
                <a16:creationId xmlns:a16="http://schemas.microsoft.com/office/drawing/2014/main" id="{83313137-984C-4E36-89AA-BAFECD847EE3}"/>
              </a:ext>
            </a:extLst>
          </p:cNvPr>
          <p:cNvSpPr txBox="1"/>
          <p:nvPr/>
        </p:nvSpPr>
        <p:spPr>
          <a:xfrm>
            <a:off x="3935760" y="1851972"/>
            <a:ext cx="1753622" cy="369332"/>
          </a:xfrm>
          <a:prstGeom prst="rect">
            <a:avLst/>
          </a:prstGeom>
          <a:noFill/>
        </p:spPr>
        <p:txBody>
          <a:bodyPr wrap="none" rtlCol="0">
            <a:spAutoFit/>
          </a:bodyPr>
          <a:lstStyle/>
          <a:p>
            <a:r>
              <a:rPr lang="ru-RU" dirty="0"/>
              <a:t>Максвелл 1879</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783699B-D62E-4699-87D2-2B3D404D7F0E}"/>
                  </a:ext>
                </a:extLst>
              </p:cNvPr>
              <p:cNvSpPr txBox="1"/>
              <p:nvPr/>
            </p:nvSpPr>
            <p:spPr>
              <a:xfrm>
                <a:off x="654028" y="2727650"/>
                <a:ext cx="3281732" cy="5186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𝑔</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𝜆</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𝜎</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𝜆</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𝑤</m:t>
                              </m:r>
                            </m:sub>
                          </m:sSub>
                        </m:e>
                      </m:d>
                    </m:oMath>
                  </m:oMathPara>
                </a14:m>
                <a:endParaRPr lang="ru-RU" dirty="0"/>
              </a:p>
            </p:txBody>
          </p:sp>
        </mc:Choice>
        <mc:Fallback>
          <p:sp>
            <p:nvSpPr>
              <p:cNvPr id="5" name="TextBox 4">
                <a:extLst>
                  <a:ext uri="{FF2B5EF4-FFF2-40B4-BE49-F238E27FC236}">
                    <a16:creationId xmlns:a16="http://schemas.microsoft.com/office/drawing/2014/main" id="{6783699B-D62E-4699-87D2-2B3D404D7F0E}"/>
                  </a:ext>
                </a:extLst>
              </p:cNvPr>
              <p:cNvSpPr txBox="1">
                <a:spLocks noRot="1" noChangeAspect="1" noMove="1" noResize="1" noEditPoints="1" noAdjustHandles="1" noChangeArrowheads="1" noChangeShapeType="1" noTextEdit="1"/>
              </p:cNvSpPr>
              <p:nvPr/>
            </p:nvSpPr>
            <p:spPr>
              <a:xfrm>
                <a:off x="654028" y="2727650"/>
                <a:ext cx="3281732" cy="518604"/>
              </a:xfrm>
              <a:prstGeom prst="rect">
                <a:avLst/>
              </a:prstGeom>
              <a:blipFill>
                <a:blip r:embed="rId3"/>
                <a:stretch>
                  <a:fillRect/>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029DD1AB-2441-46E0-BB58-8C4EA79F2EFD}"/>
              </a:ext>
            </a:extLst>
          </p:cNvPr>
          <p:cNvSpPr txBox="1"/>
          <p:nvPr/>
        </p:nvSpPr>
        <p:spPr>
          <a:xfrm>
            <a:off x="4539516" y="2802286"/>
            <a:ext cx="2299732" cy="369332"/>
          </a:xfrm>
          <a:prstGeom prst="rect">
            <a:avLst/>
          </a:prstGeom>
          <a:noFill/>
        </p:spPr>
        <p:txBody>
          <a:bodyPr wrap="none" rtlCol="0">
            <a:spAutoFit/>
          </a:bodyPr>
          <a:lstStyle/>
          <a:p>
            <a:r>
              <a:rPr lang="ru-RU" dirty="0"/>
              <a:t>Обобщенная модель</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FCA6CBB-437B-4DED-BF08-C4401317BE48}"/>
                  </a:ext>
                </a:extLst>
              </p:cNvPr>
              <p:cNvSpPr txBox="1"/>
              <p:nvPr/>
            </p:nvSpPr>
            <p:spPr>
              <a:xfrm>
                <a:off x="687589" y="3611747"/>
                <a:ext cx="4071884" cy="6257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𝜎</m:t>
                          </m:r>
                        </m:den>
                      </m:f>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𝐾𝑛</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r>
                            <a:rPr lang="ru-RU" b="0" i="1" smtClean="0">
                              <a:latin typeface="Cambria Math" panose="02040503050406030204" pitchFamily="18" charset="0"/>
                              <a:ea typeface="Cambria Math" panose="02040503050406030204" pitchFamily="18" charset="0"/>
                            </a:rPr>
                            <m:t>+</m:t>
                          </m:r>
                          <m:f>
                            <m:fPr>
                              <m:ctrlPr>
                                <a:rPr lang="ru-RU"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𝐾</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den>
                          </m:f>
                          <m:f>
                            <m:fPr>
                              <m:ctrlPr>
                                <a:rPr lang="ru-RU"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ru-RU"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𝑈</m:t>
                              </m:r>
                            </m:num>
                            <m:den>
                              <m:r>
                                <a:rPr lang="ru-RU"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en>
                          </m:f>
                        </m:e>
                      </m:d>
                    </m:oMath>
                  </m:oMathPara>
                </a14:m>
                <a:endParaRPr lang="ru-RU" dirty="0"/>
              </a:p>
            </p:txBody>
          </p:sp>
        </mc:Choice>
        <mc:Fallback>
          <p:sp>
            <p:nvSpPr>
              <p:cNvPr id="7" name="TextBox 6">
                <a:extLst>
                  <a:ext uri="{FF2B5EF4-FFF2-40B4-BE49-F238E27FC236}">
                    <a16:creationId xmlns:a16="http://schemas.microsoft.com/office/drawing/2014/main" id="{8FCA6CBB-437B-4DED-BF08-C4401317BE48}"/>
                  </a:ext>
                </a:extLst>
              </p:cNvPr>
              <p:cNvSpPr txBox="1">
                <a:spLocks noRot="1" noChangeAspect="1" noMove="1" noResize="1" noEditPoints="1" noAdjustHandles="1" noChangeArrowheads="1" noChangeShapeType="1" noTextEdit="1"/>
              </p:cNvSpPr>
              <p:nvPr/>
            </p:nvSpPr>
            <p:spPr>
              <a:xfrm>
                <a:off x="687589" y="3611747"/>
                <a:ext cx="4071884" cy="625749"/>
              </a:xfrm>
              <a:prstGeom prst="rect">
                <a:avLst/>
              </a:prstGeom>
              <a:blipFill>
                <a:blip r:embed="rId4"/>
                <a:stretch>
                  <a:fillRect/>
                </a:stretch>
              </a:blipFill>
            </p:spPr>
            <p:txBody>
              <a:bodyPr/>
              <a:lstStyle/>
              <a:p>
                <a:r>
                  <a:rPr lang="ru-RU">
                    <a:noFill/>
                  </a:rPr>
                  <a:t> </a:t>
                </a:r>
              </a:p>
            </p:txBody>
          </p:sp>
        </mc:Fallback>
      </mc:AlternateContent>
      <p:sp>
        <p:nvSpPr>
          <p:cNvPr id="8" name="TextBox 7">
            <a:extLst>
              <a:ext uri="{FF2B5EF4-FFF2-40B4-BE49-F238E27FC236}">
                <a16:creationId xmlns:a16="http://schemas.microsoft.com/office/drawing/2014/main" id="{2159E094-4533-4278-816F-F88EFDC152D4}"/>
              </a:ext>
            </a:extLst>
          </p:cNvPr>
          <p:cNvSpPr txBox="1"/>
          <p:nvPr/>
        </p:nvSpPr>
        <p:spPr>
          <a:xfrm>
            <a:off x="5015880" y="3705274"/>
            <a:ext cx="2678490" cy="369332"/>
          </a:xfrm>
          <a:prstGeom prst="rect">
            <a:avLst/>
          </a:prstGeom>
          <a:noFill/>
        </p:spPr>
        <p:txBody>
          <a:bodyPr wrap="none" rtlCol="0">
            <a:spAutoFit/>
          </a:bodyPr>
          <a:lstStyle/>
          <a:p>
            <a:r>
              <a:rPr lang="ru-RU" dirty="0"/>
              <a:t>Модель второго порядка</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6FC7ED2-561A-47E5-ACD8-6FD00817527C}"/>
                  </a:ext>
                </a:extLst>
              </p:cNvPr>
              <p:cNvSpPr txBox="1"/>
              <p:nvPr/>
            </p:nvSpPr>
            <p:spPr>
              <a:xfrm>
                <a:off x="762377" y="4547955"/>
                <a:ext cx="3139128" cy="5325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𝐾𝑛</m:t>
                              </m:r>
                            </m:num>
                            <m:den>
                              <m:r>
                                <a:rPr lang="en-US" b="0" i="1" smtClean="0">
                                  <a:latin typeface="Cambria Math" panose="02040503050406030204" pitchFamily="18" charset="0"/>
                                </a:rPr>
                                <m:t>1−</m:t>
                              </m:r>
                              <m:r>
                                <a:rPr lang="en-US" b="0" i="1" smtClean="0">
                                  <a:latin typeface="Cambria Math" panose="02040503050406030204" pitchFamily="18" charset="0"/>
                                </a:rPr>
                                <m:t>𝑏𝐾𝑛</m:t>
                              </m:r>
                            </m:den>
                          </m:f>
                        </m:e>
                      </m:d>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oMath>
                  </m:oMathPara>
                </a14:m>
                <a:endParaRPr lang="ru-RU" dirty="0"/>
              </a:p>
            </p:txBody>
          </p:sp>
        </mc:Choice>
        <mc:Fallback>
          <p:sp>
            <p:nvSpPr>
              <p:cNvPr id="9" name="TextBox 8">
                <a:extLst>
                  <a:ext uri="{FF2B5EF4-FFF2-40B4-BE49-F238E27FC236}">
                    <a16:creationId xmlns:a16="http://schemas.microsoft.com/office/drawing/2014/main" id="{F6FC7ED2-561A-47E5-ACD8-6FD00817527C}"/>
                  </a:ext>
                </a:extLst>
              </p:cNvPr>
              <p:cNvSpPr txBox="1">
                <a:spLocks noRot="1" noChangeAspect="1" noMove="1" noResize="1" noEditPoints="1" noAdjustHandles="1" noChangeArrowheads="1" noChangeShapeType="1" noTextEdit="1"/>
              </p:cNvSpPr>
              <p:nvPr/>
            </p:nvSpPr>
            <p:spPr>
              <a:xfrm>
                <a:off x="762377" y="4547955"/>
                <a:ext cx="3139128" cy="532582"/>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2A510E24-6D66-4CFE-99DE-D2EA2BB379B8}"/>
              </a:ext>
            </a:extLst>
          </p:cNvPr>
          <p:cNvSpPr txBox="1"/>
          <p:nvPr/>
        </p:nvSpPr>
        <p:spPr>
          <a:xfrm>
            <a:off x="4812571" y="4664956"/>
            <a:ext cx="5955989" cy="369332"/>
          </a:xfrm>
          <a:prstGeom prst="rect">
            <a:avLst/>
          </a:prstGeom>
          <a:noFill/>
        </p:spPr>
        <p:txBody>
          <a:bodyPr wrap="none" rtlCol="0">
            <a:spAutoFit/>
          </a:bodyPr>
          <a:lstStyle/>
          <a:p>
            <a:r>
              <a:rPr lang="ru-RU" dirty="0" err="1"/>
              <a:t>Регуляризованная</a:t>
            </a:r>
            <a:r>
              <a:rPr lang="ru-RU" dirty="0"/>
              <a:t> модель второго порядка, при условии</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32F7717-3C82-44E2-85DC-9A611A004EE7}"/>
                  </a:ext>
                </a:extLst>
              </p:cNvPr>
              <p:cNvSpPr txBox="1"/>
              <p:nvPr/>
            </p:nvSpPr>
            <p:spPr>
              <a:xfrm>
                <a:off x="10889058" y="4549379"/>
                <a:ext cx="1081129" cy="6004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r>
                                <a:rPr lang="en-US" b="0" i="1" smtClean="0">
                                  <a:latin typeface="Cambria Math" panose="02040503050406030204" pitchFamily="18" charset="0"/>
                                </a:rPr>
                                <m:t>′′</m:t>
                              </m:r>
                            </m:e>
                            <m:sub>
                              <m:r>
                                <a:rPr lang="en-US" b="0" i="1" smtClean="0">
                                  <a:latin typeface="Cambria Math" panose="02040503050406030204" pitchFamily="18" charset="0"/>
                                </a:rPr>
                                <m:t>0</m:t>
                              </m:r>
                            </m:sub>
                          </m:sSub>
                        </m:num>
                        <m:den>
                          <m:r>
                            <a:rPr lang="en-US" b="0" i="1" smtClean="0">
                              <a:latin typeface="Cambria Math" panose="02040503050406030204" pitchFamily="18" charset="0"/>
                            </a:rPr>
                            <m:t>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0</m:t>
                              </m:r>
                            </m:sub>
                            <m:sup>
                              <m:r>
                                <a:rPr lang="en-US" b="0" i="1" smtClean="0">
                                  <a:latin typeface="Cambria Math" panose="02040503050406030204" pitchFamily="18" charset="0"/>
                                </a:rPr>
                                <m:t>′</m:t>
                              </m:r>
                            </m:sup>
                          </m:sSubSup>
                        </m:den>
                      </m:f>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ru-RU"/>
                                <m:t>​</m:t>
                              </m:r>
                            </m:e>
                          </m:d>
                        </m:e>
                        <m:sub>
                          <m:r>
                            <a:rPr lang="en-US" b="0" i="1" smtClean="0">
                              <a:latin typeface="Cambria Math" panose="02040503050406030204" pitchFamily="18" charset="0"/>
                            </a:rPr>
                            <m:t>𝑠</m:t>
                          </m:r>
                        </m:sub>
                      </m:sSub>
                    </m:oMath>
                  </m:oMathPara>
                </a14:m>
                <a:endParaRPr lang="ru-RU" dirty="0"/>
              </a:p>
            </p:txBody>
          </p:sp>
        </mc:Choice>
        <mc:Fallback>
          <p:sp>
            <p:nvSpPr>
              <p:cNvPr id="11" name="TextBox 10">
                <a:extLst>
                  <a:ext uri="{FF2B5EF4-FFF2-40B4-BE49-F238E27FC236}">
                    <a16:creationId xmlns:a16="http://schemas.microsoft.com/office/drawing/2014/main" id="{E32F7717-3C82-44E2-85DC-9A611A004EE7}"/>
                  </a:ext>
                </a:extLst>
              </p:cNvPr>
              <p:cNvSpPr txBox="1">
                <a:spLocks noRot="1" noChangeAspect="1" noMove="1" noResize="1" noEditPoints="1" noAdjustHandles="1" noChangeArrowheads="1" noChangeShapeType="1" noTextEdit="1"/>
              </p:cNvSpPr>
              <p:nvPr/>
            </p:nvSpPr>
            <p:spPr>
              <a:xfrm>
                <a:off x="10889058" y="4549379"/>
                <a:ext cx="1081129" cy="600485"/>
              </a:xfrm>
              <a:prstGeom prst="rect">
                <a:avLst/>
              </a:prstGeom>
              <a:blipFill>
                <a:blip r:embed="rId6"/>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47224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570DE2-7B27-48B4-BD47-7F3F4ADC0C23}"/>
              </a:ext>
            </a:extLst>
          </p:cNvPr>
          <p:cNvSpPr>
            <a:spLocks noGrp="1"/>
          </p:cNvSpPr>
          <p:nvPr>
            <p:ph type="title"/>
          </p:nvPr>
        </p:nvSpPr>
        <p:spPr/>
        <p:txBody>
          <a:bodyPr/>
          <a:lstStyle/>
          <a:p>
            <a:r>
              <a:rPr lang="ru-RU" dirty="0"/>
              <a:t>10</a:t>
            </a:r>
            <a:r>
              <a:rPr lang="ru-RU" baseline="30000" dirty="0"/>
              <a:t>6</a:t>
            </a:r>
            <a:r>
              <a:rPr lang="ru-RU" dirty="0"/>
              <a:t>м</a:t>
            </a:r>
          </a:p>
        </p:txBody>
      </p:sp>
      <p:pic>
        <p:nvPicPr>
          <p:cNvPr id="7" name="Рисунок 6">
            <a:extLst>
              <a:ext uri="{FF2B5EF4-FFF2-40B4-BE49-F238E27FC236}">
                <a16:creationId xmlns:a16="http://schemas.microsoft.com/office/drawing/2014/main" id="{703599F3-5119-4600-B363-F95E9F734540}"/>
              </a:ext>
            </a:extLst>
          </p:cNvPr>
          <p:cNvPicPr>
            <a:picLocks noChangeAspect="1"/>
          </p:cNvPicPr>
          <p:nvPr/>
        </p:nvPicPr>
        <p:blipFill>
          <a:blip r:embed="rId2"/>
          <a:stretch>
            <a:fillRect/>
          </a:stretch>
        </p:blipFill>
        <p:spPr>
          <a:xfrm>
            <a:off x="2855640" y="1604401"/>
            <a:ext cx="6668592" cy="5154379"/>
          </a:xfrm>
          <a:prstGeom prst="rect">
            <a:avLst/>
          </a:prstGeom>
        </p:spPr>
      </p:pic>
      <p:sp>
        <p:nvSpPr>
          <p:cNvPr id="8" name="Прямоугольник 7">
            <a:extLst>
              <a:ext uri="{FF2B5EF4-FFF2-40B4-BE49-F238E27FC236}">
                <a16:creationId xmlns:a16="http://schemas.microsoft.com/office/drawing/2014/main" id="{F5973ECB-A7AD-4AC9-9ED7-42B4993FBBBE}"/>
              </a:ext>
            </a:extLst>
          </p:cNvPr>
          <p:cNvSpPr/>
          <p:nvPr/>
        </p:nvSpPr>
        <p:spPr>
          <a:xfrm>
            <a:off x="5951984" y="3861048"/>
            <a:ext cx="36004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Tree>
    <p:extLst>
      <p:ext uri="{BB962C8B-B14F-4D97-AF65-F5344CB8AC3E}">
        <p14:creationId xmlns:p14="http://schemas.microsoft.com/office/powerpoint/2010/main" val="320243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308F04-60F3-492E-A7EC-9F3A895906DA}"/>
              </a:ext>
            </a:extLst>
          </p:cNvPr>
          <p:cNvSpPr>
            <a:spLocks noGrp="1"/>
          </p:cNvSpPr>
          <p:nvPr>
            <p:ph type="title"/>
          </p:nvPr>
        </p:nvSpPr>
        <p:spPr/>
        <p:txBody>
          <a:bodyPr/>
          <a:lstStyle/>
          <a:p>
            <a:r>
              <a:rPr lang="ru-RU" dirty="0"/>
              <a:t>Заметки</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A99E08B-C585-4B2A-A06D-8D71A6D73AC0}"/>
                  </a:ext>
                </a:extLst>
              </p:cNvPr>
              <p:cNvSpPr txBox="1"/>
              <p:nvPr/>
            </p:nvSpPr>
            <p:spPr>
              <a:xfrm>
                <a:off x="479376" y="1700808"/>
                <a:ext cx="11521280" cy="3970318"/>
              </a:xfrm>
              <a:prstGeom prst="rect">
                <a:avLst/>
              </a:prstGeom>
              <a:noFill/>
            </p:spPr>
            <p:txBody>
              <a:bodyPr wrap="square">
                <a:spAutoFit/>
              </a:bodyPr>
              <a:lstStyle/>
              <a:p>
                <a:r>
                  <a:rPr lang="ru-RU" dirty="0"/>
                  <a:t>В пределе малых чисел Рейнольдса, т. е.  </a:t>
                </a:r>
                <a14:m>
                  <m:oMath xmlns:m="http://schemas.openxmlformats.org/officeDocument/2006/math">
                    <m:r>
                      <a:rPr lang="en-US" b="0" i="1" smtClean="0">
                        <a:latin typeface="Cambria Math" panose="02040503050406030204" pitchFamily="18" charset="0"/>
                      </a:rPr>
                      <m:t>𝑅𝑒</m:t>
                    </m:r>
                    <m:r>
                      <a:rPr lang="en-US" b="0" i="1" smtClean="0">
                        <a:latin typeface="Cambria Math" panose="02040503050406030204" pitchFamily="18" charset="0"/>
                      </a:rPr>
                      <m:t>≪</m:t>
                    </m:r>
                    <m:r>
                      <a:rPr lang="en-US" b="0" i="1" smtClean="0">
                        <a:latin typeface="Cambria Math" panose="02040503050406030204" pitchFamily="18" charset="0"/>
                      </a:rPr>
                      <m:t>𝐾𝑛</m:t>
                    </m:r>
                    <m:r>
                      <a:rPr lang="en-US" b="0" i="1" smtClean="0">
                        <a:latin typeface="Cambria Math" panose="02040503050406030204" pitchFamily="18" charset="0"/>
                      </a:rPr>
                      <m:t>≪1</m:t>
                    </m:r>
                  </m:oMath>
                </a14:m>
                <a:r>
                  <a:rPr lang="ru-RU" dirty="0"/>
                  <a:t> асимптотический анализ уравнения Больцмана показывает, что непротиворечивая система определяющих уравнений и граничных условий вплоть до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𝐾</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ru-RU" dirty="0"/>
                  <a:t> представляет собой </a:t>
                </a:r>
                <a:r>
                  <a:rPr lang="ru-RU" dirty="0" err="1"/>
                  <a:t>системууроавнений</a:t>
                </a:r>
                <a:r>
                  <a:rPr lang="ru-RU" dirty="0"/>
                  <a:t> Стокса с краевыми условиями скольжения второго порядка (</a:t>
                </a:r>
                <a:r>
                  <a:rPr lang="ru-RU" dirty="0" err="1"/>
                  <a:t>Sone</a:t>
                </a:r>
                <a:r>
                  <a:rPr lang="ru-RU" dirty="0"/>
                  <a:t>, 2002; </a:t>
                </a:r>
                <a:r>
                  <a:rPr lang="ru-RU" dirty="0" err="1"/>
                  <a:t>Aoki</a:t>
                </a:r>
                <a:r>
                  <a:rPr lang="ru-RU" dirty="0"/>
                  <a:t>, 2001).</a:t>
                </a:r>
              </a:p>
              <a:p>
                <a:endParaRPr lang="ru-RU" dirty="0"/>
              </a:p>
              <a:p>
                <a:r>
                  <a:rPr lang="ru-RU" dirty="0"/>
                  <a:t>Эффекты разрежения как в указанном выше пределе, так и в пределе </a:t>
                </a:r>
                <a14:m>
                  <m:oMath xmlns:m="http://schemas.openxmlformats.org/officeDocument/2006/math">
                    <m:r>
                      <a:rPr lang="en-US" b="0" i="1" smtClean="0">
                        <a:latin typeface="Cambria Math" panose="02040503050406030204" pitchFamily="18" charset="0"/>
                      </a:rPr>
                      <m:t>𝑅𝑒</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𝐾𝑛</m:t>
                    </m:r>
                    <m:r>
                      <a:rPr lang="en-US" b="0" i="1" smtClean="0">
                        <a:latin typeface="Cambria Math" panose="02040503050406030204" pitchFamily="18" charset="0"/>
                        <a:ea typeface="Cambria Math" panose="02040503050406030204" pitchFamily="18" charset="0"/>
                      </a:rPr>
                      <m:t>)</m:t>
                    </m:r>
                  </m:oMath>
                </a14:m>
                <a:r>
                  <a:rPr lang="en-US" dirty="0"/>
                  <a:t> </a:t>
                </a:r>
                <a:r>
                  <a:rPr lang="ru-RU" dirty="0"/>
                  <a:t>вступают только через граничное условие. Это было строго доказано с помощью уравнения Больцмана в ( </a:t>
                </a:r>
                <a:r>
                  <a:rPr lang="en-US" dirty="0"/>
                  <a:t>Sone</a:t>
                </a:r>
                <a:r>
                  <a:rPr lang="ru-RU" dirty="0"/>
                  <a:t>, 2002).</a:t>
                </a:r>
                <a:endParaRPr lang="en-US" dirty="0"/>
              </a:p>
              <a:p>
                <a:endParaRPr lang="ru-RU" dirty="0"/>
              </a:p>
              <a:p>
                <a:r>
                  <a:rPr lang="ru-RU" dirty="0"/>
                  <a:t>Предложенные граничные условия высокого порядка включают условия скольжения Максвелла первого порядка в качестве ведущего члена порядка. Следовательно, эти результаты верны до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𝐾𝑛</m:t>
                    </m:r>
                    <m:r>
                      <a:rPr lang="en-US" b="0" i="1" smtClean="0">
                        <a:latin typeface="Cambria Math" panose="02040503050406030204" pitchFamily="18" charset="0"/>
                      </a:rPr>
                      <m:t>)</m:t>
                    </m:r>
                  </m:oMath>
                </a14:m>
                <a:r>
                  <a:rPr lang="ru-RU" dirty="0"/>
                  <a:t> в режиме проскальзывания, независимо от формального порядка используемых условий проскальзывания.</a:t>
                </a:r>
              </a:p>
              <a:p>
                <a:endParaRPr lang="en-US" dirty="0"/>
              </a:p>
              <a:p>
                <a:r>
                  <a:rPr lang="ru-RU" dirty="0"/>
                  <a:t>Общее граничное условие для скольжения сходится к конечному значению при больших </a:t>
                </a:r>
                <a:r>
                  <a:rPr lang="ru-RU" i="1" dirty="0">
                    <a:latin typeface="Cambria Math" panose="02040503050406030204" pitchFamily="18" charset="0"/>
                    <a:ea typeface="Cambria Math" panose="02040503050406030204" pitchFamily="18" charset="0"/>
                  </a:rPr>
                  <a:t>Kn</a:t>
                </a:r>
                <a:r>
                  <a:rPr lang="ru-RU" dirty="0"/>
                  <a:t> в отличие от граничного условия Максвелла первого порядка.</a:t>
                </a:r>
              </a:p>
            </p:txBody>
          </p:sp>
        </mc:Choice>
        <mc:Fallback>
          <p:sp>
            <p:nvSpPr>
              <p:cNvPr id="4" name="TextBox 3">
                <a:extLst>
                  <a:ext uri="{FF2B5EF4-FFF2-40B4-BE49-F238E27FC236}">
                    <a16:creationId xmlns:a16="http://schemas.microsoft.com/office/drawing/2014/main" id="{6A99E08B-C585-4B2A-A06D-8D71A6D73AC0}"/>
                  </a:ext>
                </a:extLst>
              </p:cNvPr>
              <p:cNvSpPr txBox="1">
                <a:spLocks noRot="1" noChangeAspect="1" noMove="1" noResize="1" noEditPoints="1" noAdjustHandles="1" noChangeArrowheads="1" noChangeShapeType="1" noTextEdit="1"/>
              </p:cNvSpPr>
              <p:nvPr/>
            </p:nvSpPr>
            <p:spPr>
              <a:xfrm>
                <a:off x="479376" y="1700808"/>
                <a:ext cx="11521280" cy="3970318"/>
              </a:xfrm>
              <a:prstGeom prst="rect">
                <a:avLst/>
              </a:prstGeom>
              <a:blipFill>
                <a:blip r:embed="rId2"/>
                <a:stretch>
                  <a:fillRect l="-476" t="-768" b="-1536"/>
                </a:stretch>
              </a:blipFill>
            </p:spPr>
            <p:txBody>
              <a:bodyPr/>
              <a:lstStyle/>
              <a:p>
                <a:r>
                  <a:rPr lang="ru-RU">
                    <a:noFill/>
                  </a:rPr>
                  <a:t> </a:t>
                </a:r>
              </a:p>
            </p:txBody>
          </p:sp>
        </mc:Fallback>
      </mc:AlternateContent>
    </p:spTree>
    <p:extLst>
      <p:ext uri="{BB962C8B-B14F-4D97-AF65-F5344CB8AC3E}">
        <p14:creationId xmlns:p14="http://schemas.microsoft.com/office/powerpoint/2010/main" val="245136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7CEFD7-4FFE-45C5-9A2A-EE4AF66AFBB9}"/>
              </a:ext>
            </a:extLst>
          </p:cNvPr>
          <p:cNvSpPr>
            <a:spLocks noGrp="1"/>
          </p:cNvSpPr>
          <p:nvPr>
            <p:ph type="title"/>
          </p:nvPr>
        </p:nvSpPr>
        <p:spPr/>
        <p:txBody>
          <a:bodyPr/>
          <a:lstStyle/>
          <a:p>
            <a:r>
              <a:rPr lang="ru-RU" dirty="0">
                <a:highlight>
                  <a:srgbClr val="FFFF00"/>
                </a:highlight>
              </a:rPr>
              <a:t>Список литературы</a:t>
            </a:r>
          </a:p>
        </p:txBody>
      </p:sp>
      <p:sp>
        <p:nvSpPr>
          <p:cNvPr id="4" name="TextBox 3">
            <a:extLst>
              <a:ext uri="{FF2B5EF4-FFF2-40B4-BE49-F238E27FC236}">
                <a16:creationId xmlns:a16="http://schemas.microsoft.com/office/drawing/2014/main" id="{5D1E701E-1201-466D-AB98-4FACF637C30A}"/>
              </a:ext>
            </a:extLst>
          </p:cNvPr>
          <p:cNvSpPr txBox="1"/>
          <p:nvPr/>
        </p:nvSpPr>
        <p:spPr>
          <a:xfrm>
            <a:off x="263352" y="1628800"/>
            <a:ext cx="11737304" cy="5078313"/>
          </a:xfrm>
          <a:prstGeom prst="rect">
            <a:avLst/>
          </a:prstGeom>
          <a:noFill/>
        </p:spPr>
        <p:txBody>
          <a:bodyPr wrap="square">
            <a:spAutoFit/>
          </a:bodyPr>
          <a:lstStyle/>
          <a:p>
            <a:r>
              <a:rPr lang="ru-RU" dirty="0"/>
              <a:t>1.</a:t>
            </a:r>
            <a:r>
              <a:rPr lang="en-US" dirty="0"/>
              <a:t> </a:t>
            </a:r>
            <a:r>
              <a:rPr lang="ru-RU" dirty="0" err="1"/>
              <a:t>Meinhart</a:t>
            </a:r>
            <a:r>
              <a:rPr lang="ru-RU" dirty="0"/>
              <a:t>, Carl &amp; </a:t>
            </a:r>
            <a:r>
              <a:rPr lang="ru-RU" dirty="0" err="1"/>
              <a:t>Wereley</a:t>
            </a:r>
            <a:r>
              <a:rPr lang="ru-RU" dirty="0"/>
              <a:t>, S. &amp; </a:t>
            </a:r>
            <a:r>
              <a:rPr lang="ru-RU" dirty="0" err="1"/>
              <a:t>Santiago</a:t>
            </a:r>
            <a:r>
              <a:rPr lang="ru-RU" dirty="0"/>
              <a:t>, </a:t>
            </a:r>
            <a:r>
              <a:rPr lang="ru-RU" dirty="0" err="1"/>
              <a:t>Juan</a:t>
            </a:r>
            <a:r>
              <a:rPr lang="ru-RU" dirty="0"/>
              <a:t>. (1999). PIV </a:t>
            </a:r>
            <a:r>
              <a:rPr lang="ru-RU" dirty="0" err="1"/>
              <a:t>measurements</a:t>
            </a:r>
            <a:r>
              <a:rPr lang="ru-RU" dirty="0"/>
              <a:t> </a:t>
            </a:r>
            <a:r>
              <a:rPr lang="ru-RU" dirty="0" err="1"/>
              <a:t>of</a:t>
            </a:r>
            <a:r>
              <a:rPr lang="ru-RU" dirty="0"/>
              <a:t> a </a:t>
            </a:r>
            <a:r>
              <a:rPr lang="ru-RU" dirty="0" err="1"/>
              <a:t>microchannel</a:t>
            </a:r>
            <a:r>
              <a:rPr lang="ru-RU" dirty="0"/>
              <a:t> </a:t>
            </a:r>
            <a:r>
              <a:rPr lang="ru-RU" dirty="0" err="1"/>
              <a:t>flow</a:t>
            </a:r>
            <a:r>
              <a:rPr lang="ru-RU" dirty="0"/>
              <a:t>. </a:t>
            </a:r>
            <a:r>
              <a:rPr lang="ru-RU" dirty="0" err="1"/>
              <a:t>Experiments</a:t>
            </a:r>
            <a:r>
              <a:rPr lang="ru-RU" dirty="0"/>
              <a:t> in </a:t>
            </a:r>
            <a:r>
              <a:rPr lang="ru-RU" dirty="0" err="1"/>
              <a:t>Fluids</a:t>
            </a:r>
            <a:r>
              <a:rPr lang="ru-RU" dirty="0"/>
              <a:t>. 27. 414-419. 10.1007/s003480050366. </a:t>
            </a:r>
            <a:endParaRPr lang="en-US" dirty="0"/>
          </a:p>
          <a:p>
            <a:r>
              <a:rPr lang="en-US" dirty="0"/>
              <a:t>2. </a:t>
            </a:r>
            <a:r>
              <a:rPr lang="en-US" dirty="0" err="1"/>
              <a:t>Bau</a:t>
            </a:r>
            <a:r>
              <a:rPr lang="en-US" dirty="0"/>
              <a:t>, Haim H. and J. </a:t>
            </a:r>
            <a:r>
              <a:rPr lang="en-US" dirty="0" err="1"/>
              <a:t>Pfahler</a:t>
            </a:r>
            <a:r>
              <a:rPr lang="en-US" dirty="0"/>
              <a:t>. “Experimental observations of liquid flow in micro conduits.”, 2001, https://doi.org/10.2514/6.2001-722</a:t>
            </a:r>
          </a:p>
          <a:p>
            <a:r>
              <a:rPr lang="en-US" dirty="0"/>
              <a:t>3. </a:t>
            </a:r>
            <a:r>
              <a:rPr lang="en-US" dirty="0">
                <a:hlinkClick r:id="rId2"/>
              </a:rPr>
              <a:t>https://opentextbc.ca/chemistry/chapter/10-6-lattice-structures-in-crystalline-solids/#:~:text=A%20face%2Dcentered%20cubic%20solid,cubic%20closest%20packing%20(CCP).</a:t>
            </a:r>
            <a:endParaRPr lang="en-US" dirty="0"/>
          </a:p>
          <a:p>
            <a:r>
              <a:rPr lang="en-US" dirty="0"/>
              <a:t>4. </a:t>
            </a:r>
            <a:r>
              <a:rPr lang="en-US" dirty="0" err="1"/>
              <a:t>Yazicioglu</a:t>
            </a:r>
            <a:r>
              <a:rPr lang="en-US" dirty="0"/>
              <a:t>, </a:t>
            </a:r>
            <a:r>
              <a:rPr lang="en-US" dirty="0" err="1"/>
              <a:t>Almila</a:t>
            </a:r>
            <a:r>
              <a:rPr lang="en-US" dirty="0"/>
              <a:t> &amp; Libera, Joseph &amp; </a:t>
            </a:r>
            <a:r>
              <a:rPr lang="en-US" dirty="0" err="1"/>
              <a:t>Megaridis</a:t>
            </a:r>
            <a:r>
              <a:rPr lang="en-US" dirty="0"/>
              <a:t>, Constantine &amp; Naguib, Nevin &amp; </a:t>
            </a:r>
            <a:r>
              <a:rPr lang="en-US" dirty="0" err="1"/>
              <a:t>Gogotsi</a:t>
            </a:r>
            <a:r>
              <a:rPr lang="en-US" dirty="0"/>
              <a:t>, </a:t>
            </a:r>
            <a:r>
              <a:rPr lang="en-US" dirty="0" err="1"/>
              <a:t>Yury</a:t>
            </a:r>
            <a:r>
              <a:rPr lang="en-US" dirty="0"/>
              <a:t> &amp; Bradley, Jean-Claude &amp; Babu, </a:t>
            </a:r>
            <a:r>
              <a:rPr lang="en-US" dirty="0" err="1"/>
              <a:t>Shumetie</a:t>
            </a:r>
            <a:r>
              <a:rPr lang="en-US" dirty="0"/>
              <a:t> &amp; </a:t>
            </a:r>
            <a:r>
              <a:rPr lang="en-US" dirty="0" err="1"/>
              <a:t>Ndungu</a:t>
            </a:r>
            <a:r>
              <a:rPr lang="en-US" dirty="0"/>
              <a:t>, Patrick &amp; Tromp, </a:t>
            </a:r>
            <a:r>
              <a:rPr lang="en-US" dirty="0" err="1"/>
              <a:t>Jorrit</a:t>
            </a:r>
            <a:r>
              <a:rPr lang="en-US" dirty="0"/>
              <a:t>. (2003). Fluid Meniscus Dynamics in a Multi-walled Carbon Nanotube. </a:t>
            </a:r>
          </a:p>
          <a:p>
            <a:r>
              <a:rPr lang="en-US" dirty="0"/>
              <a:t>5. </a:t>
            </a:r>
            <a:r>
              <a:rPr lang="en-US" dirty="0" err="1"/>
              <a:t>Yazicioglu</a:t>
            </a:r>
            <a:r>
              <a:rPr lang="en-US" dirty="0"/>
              <a:t>, </a:t>
            </a:r>
            <a:r>
              <a:rPr lang="en-US" dirty="0" err="1"/>
              <a:t>Almila</a:t>
            </a:r>
            <a:r>
              <a:rPr lang="en-US" dirty="0"/>
              <a:t> &amp; </a:t>
            </a:r>
            <a:r>
              <a:rPr lang="en-US" dirty="0" err="1"/>
              <a:t>Megaridis</a:t>
            </a:r>
            <a:r>
              <a:rPr lang="en-US" dirty="0"/>
              <a:t>, Constantine &amp; </a:t>
            </a:r>
            <a:r>
              <a:rPr lang="en-US" dirty="0" err="1"/>
              <a:t>Gogotsi</a:t>
            </a:r>
            <a:r>
              <a:rPr lang="en-US" dirty="0"/>
              <a:t>, </a:t>
            </a:r>
            <a:r>
              <a:rPr lang="en-US" dirty="0" err="1"/>
              <a:t>Yury</a:t>
            </a:r>
            <a:r>
              <a:rPr lang="en-US" dirty="0"/>
              <a:t>. (2003). Fluid Transport and Phase Transition Experiments in Closed Multiwall Carbon Nanotubes. 1. 10.1115/ICMM2003-1112.</a:t>
            </a:r>
            <a:endParaRPr lang="ru-RU" dirty="0"/>
          </a:p>
          <a:p>
            <a:r>
              <a:rPr lang="ru-RU" dirty="0"/>
              <a:t>6. </a:t>
            </a:r>
            <a:r>
              <a:rPr lang="en-US" dirty="0" err="1"/>
              <a:t>Lyklema</a:t>
            </a:r>
            <a:r>
              <a:rPr lang="en-US" dirty="0"/>
              <a:t>, J. (1995)Fundamentals of Interface and Colloid Science, Vol. 2, с. 3.208.</a:t>
            </a:r>
            <a:endParaRPr lang="ru-RU" dirty="0"/>
          </a:p>
          <a:p>
            <a:r>
              <a:rPr lang="ru-RU" dirty="0"/>
              <a:t>7. </a:t>
            </a:r>
            <a:r>
              <a:rPr lang="fr-FR" dirty="0" err="1"/>
              <a:t>Memoires</a:t>
            </a:r>
            <a:r>
              <a:rPr lang="fr-FR" dirty="0"/>
              <a:t> de la </a:t>
            </a:r>
            <a:r>
              <a:rPr lang="fr-FR" dirty="0" err="1"/>
              <a:t>Societe</a:t>
            </a:r>
            <a:r>
              <a:rPr lang="fr-FR" dirty="0"/>
              <a:t> </a:t>
            </a:r>
            <a:r>
              <a:rPr lang="fr-FR" dirty="0" err="1"/>
              <a:t>Imperiale</a:t>
            </a:r>
            <a:r>
              <a:rPr lang="fr-FR" dirty="0"/>
              <a:t> des Naturalistes de Moscou, </a:t>
            </a:r>
            <a:r>
              <a:rPr lang="fr-FR" dirty="0" err="1"/>
              <a:t>Москва</a:t>
            </a:r>
            <a:r>
              <a:rPr lang="fr-FR" dirty="0"/>
              <a:t>, 1809, т. И, </a:t>
            </a:r>
            <a:r>
              <a:rPr lang="fr-FR" dirty="0" err="1"/>
              <a:t>стр</a:t>
            </a:r>
            <a:r>
              <a:rPr lang="fr-FR" dirty="0"/>
              <a:t>. 327—337.</a:t>
            </a:r>
            <a:endParaRPr lang="ru-RU" dirty="0"/>
          </a:p>
          <a:p>
            <a:r>
              <a:rPr lang="ru-RU" dirty="0"/>
              <a:t>8.</a:t>
            </a:r>
            <a:r>
              <a:rPr lang="en-US" dirty="0"/>
              <a:t> Anderson, J L (1989-01-01). "Colloid Transport by Interfacial Forces". Annual Review of Fluid Mechanics. 21 (1): 61–99. Bibcode:1989AnRFM..21...61A. doi:10.1146/annurev.fl.21.010189.000425.</a:t>
            </a:r>
          </a:p>
          <a:p>
            <a:r>
              <a:rPr lang="en-US" dirty="0"/>
              <a:t>9. Anderson, John L. (1986-05-01). "Transport Mechanisms of Biological </a:t>
            </a:r>
            <a:r>
              <a:rPr lang="en-US" dirty="0" err="1"/>
              <a:t>Colloidsa</a:t>
            </a:r>
            <a:r>
              <a:rPr lang="en-US" dirty="0"/>
              <a:t>". Annals of the New York Academy of Sciences. 469 (1): 166–177. Bibcode:1986NYASA.469..166A. doi:10.1111/j.1749-6632.1986.tb26495.x. PMID 3460485. S2CID 30781990.</a:t>
            </a:r>
          </a:p>
        </p:txBody>
      </p:sp>
    </p:spTree>
    <p:extLst>
      <p:ext uri="{BB962C8B-B14F-4D97-AF65-F5344CB8AC3E}">
        <p14:creationId xmlns:p14="http://schemas.microsoft.com/office/powerpoint/2010/main" val="7565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EB0CBE-8963-4220-8A05-DBBB2E64295C}"/>
              </a:ext>
            </a:extLst>
          </p:cNvPr>
          <p:cNvSpPr>
            <a:spLocks noGrp="1"/>
          </p:cNvSpPr>
          <p:nvPr>
            <p:ph type="title"/>
          </p:nvPr>
        </p:nvSpPr>
        <p:spPr>
          <a:xfrm>
            <a:off x="1066800" y="78879"/>
            <a:ext cx="10058400" cy="1325563"/>
          </a:xfrm>
        </p:spPr>
        <p:txBody>
          <a:bodyPr/>
          <a:lstStyle/>
          <a:p>
            <a:r>
              <a:rPr lang="ru-RU" dirty="0"/>
              <a:t>Список литературы</a:t>
            </a:r>
          </a:p>
        </p:txBody>
      </p:sp>
      <p:sp>
        <p:nvSpPr>
          <p:cNvPr id="4" name="TextBox 3">
            <a:extLst>
              <a:ext uri="{FF2B5EF4-FFF2-40B4-BE49-F238E27FC236}">
                <a16:creationId xmlns:a16="http://schemas.microsoft.com/office/drawing/2014/main" id="{40D48C1D-BB0A-411E-94F9-E36C3C4D9F4C}"/>
              </a:ext>
            </a:extLst>
          </p:cNvPr>
          <p:cNvSpPr txBox="1"/>
          <p:nvPr/>
        </p:nvSpPr>
        <p:spPr>
          <a:xfrm>
            <a:off x="263352" y="1700808"/>
            <a:ext cx="11737304" cy="5078313"/>
          </a:xfrm>
          <a:prstGeom prst="rect">
            <a:avLst/>
          </a:prstGeom>
          <a:noFill/>
        </p:spPr>
        <p:txBody>
          <a:bodyPr wrap="square">
            <a:spAutoFit/>
          </a:bodyPr>
          <a:lstStyle/>
          <a:p>
            <a:r>
              <a:rPr lang="en-US" dirty="0"/>
              <a:t>10. </a:t>
            </a:r>
            <a:r>
              <a:rPr lang="en-US" dirty="0" err="1"/>
              <a:t>Velegol</a:t>
            </a:r>
            <a:r>
              <a:rPr lang="en-US" dirty="0"/>
              <a:t>, Darrell; Garg, </a:t>
            </a:r>
            <a:r>
              <a:rPr lang="en-US" dirty="0" err="1"/>
              <a:t>Astha</a:t>
            </a:r>
            <a:r>
              <a:rPr lang="en-US" dirty="0"/>
              <a:t>; Guha, </a:t>
            </a:r>
            <a:r>
              <a:rPr lang="en-US" dirty="0" err="1"/>
              <a:t>Rajarshi</a:t>
            </a:r>
            <a:r>
              <a:rPr lang="en-US" dirty="0"/>
              <a:t>; Kar, Abhishek; Kumar, Manish (2016-05-25). "Origins of concentration gradients for </a:t>
            </a:r>
            <a:r>
              <a:rPr lang="en-US" dirty="0" err="1"/>
              <a:t>diffusiophoresis</a:t>
            </a:r>
            <a:r>
              <a:rPr lang="en-US" dirty="0"/>
              <a:t>". Soft Matter. 12 (21): 4686–4703. Bibcode:2016SMat...12.4686V. doi:10.1039/c6sm00052e. PMID 27174044.</a:t>
            </a:r>
            <a:endParaRPr lang="ru-RU" dirty="0"/>
          </a:p>
          <a:p>
            <a:r>
              <a:rPr lang="ru-RU" dirty="0"/>
              <a:t>11.</a:t>
            </a:r>
            <a:r>
              <a:rPr lang="en-US" dirty="0"/>
              <a:t> </a:t>
            </a:r>
            <a:r>
              <a:rPr lang="en-US" dirty="0" err="1"/>
              <a:t>Lyklema</a:t>
            </a:r>
            <a:r>
              <a:rPr lang="en-US" dirty="0"/>
              <a:t>, J. (1995). Fundamentals of Interface and Colloid Science. Academic Press.</a:t>
            </a:r>
          </a:p>
          <a:p>
            <a:r>
              <a:rPr lang="ru-RU" dirty="0"/>
              <a:t>12.</a:t>
            </a:r>
            <a:r>
              <a:rPr lang="en-US" dirty="0"/>
              <a:t> Li, D. (2004). </a:t>
            </a:r>
            <a:r>
              <a:rPr lang="en-US" dirty="0" err="1"/>
              <a:t>Electrokinetics</a:t>
            </a:r>
            <a:r>
              <a:rPr lang="en-US" dirty="0"/>
              <a:t> in Microfluidics. Academic Press.</a:t>
            </a:r>
          </a:p>
          <a:p>
            <a:r>
              <a:rPr lang="ru-RU" dirty="0"/>
              <a:t>13.</a:t>
            </a:r>
            <a:r>
              <a:rPr lang="en-US" dirty="0"/>
              <a:t> Chang, H.C., Yeo, L. (2009). Electrokinetically Driven Microfluidics and </a:t>
            </a:r>
            <a:r>
              <a:rPr lang="en-US" dirty="0" err="1"/>
              <a:t>Nanofluidics</a:t>
            </a:r>
            <a:r>
              <a:rPr lang="en-US" dirty="0"/>
              <a:t>. Cambridge University Press.</a:t>
            </a:r>
            <a:endParaRPr lang="ru-RU" dirty="0"/>
          </a:p>
          <a:p>
            <a:r>
              <a:rPr lang="ru-RU" dirty="0"/>
              <a:t>14. </a:t>
            </a:r>
            <a:r>
              <a:rPr lang="en-US" dirty="0" err="1"/>
              <a:t>Duy</a:t>
            </a:r>
            <a:r>
              <a:rPr lang="en-US" dirty="0"/>
              <a:t> Thanh, Luong. (2018). Streaming Potential and Zeta Potential Measurements in Porous Rocks. Journal of Geoscience and Environment Protection. 06. 89-100. 10.4236/gep.2018.611007. </a:t>
            </a:r>
          </a:p>
          <a:p>
            <a:r>
              <a:rPr lang="en-US" dirty="0"/>
              <a:t>15. </a:t>
            </a:r>
            <a:r>
              <a:rPr lang="en-US" dirty="0" err="1"/>
              <a:t>Sourayon</a:t>
            </a:r>
            <a:r>
              <a:rPr lang="en-US" dirty="0"/>
              <a:t> Chanda </a:t>
            </a:r>
            <a:r>
              <a:rPr lang="en-US" dirty="0" err="1"/>
              <a:t>Shayandev</a:t>
            </a:r>
            <a:r>
              <a:rPr lang="en-US" dirty="0"/>
              <a:t> Sinha and Siddhartha Das  Streaming potential and </a:t>
            </a:r>
            <a:r>
              <a:rPr lang="en-US" dirty="0" err="1"/>
              <a:t>electroviscous</a:t>
            </a:r>
            <a:r>
              <a:rPr lang="en-US" dirty="0"/>
              <a:t> effects in soft nanochannels: towards designing more efficient nanofluidic </a:t>
            </a:r>
            <a:r>
              <a:rPr lang="en-US" dirty="0" err="1"/>
              <a:t>electrochemomechanical</a:t>
            </a:r>
            <a:r>
              <a:rPr lang="en-US" dirty="0"/>
              <a:t> energy converters,  https://doi.org/10.1039/C4SM01490A</a:t>
            </a:r>
          </a:p>
          <a:p>
            <a:r>
              <a:rPr lang="en-US" dirty="0"/>
              <a:t>16. ISO International Standard 13099, Parts 1,2 and 3, “Colloidal systems – Methods for Zeta potential determination", (2012)</a:t>
            </a:r>
          </a:p>
          <a:p>
            <a:r>
              <a:rPr lang="en-US" dirty="0"/>
              <a:t>17. </a:t>
            </a:r>
            <a:r>
              <a:rPr lang="en-US" dirty="0" err="1"/>
              <a:t>Dukhin</a:t>
            </a:r>
            <a:r>
              <a:rPr lang="en-US" dirty="0"/>
              <a:t>, A.S. and Goetz, P.J. "Characterization of liquids, nano- and micro- particulates and porous bodies using Ultrasound", Elsevier, 2017 ISBN 978-0-444-63908-0</a:t>
            </a:r>
          </a:p>
          <a:p>
            <a:r>
              <a:rPr lang="en-US" dirty="0"/>
              <a:t>18. </a:t>
            </a:r>
            <a:r>
              <a:rPr lang="en-US" dirty="0" err="1"/>
              <a:t>Oja</a:t>
            </a:r>
            <a:r>
              <a:rPr lang="en-US" dirty="0"/>
              <a:t>, T., Petersen, G., and Cannon, D. "Measurement of Electric-Kinetic Properties of a Solution", U.S. Patent 4,497,208 1985</a:t>
            </a:r>
          </a:p>
          <a:p>
            <a:endParaRPr lang="en-US" dirty="0"/>
          </a:p>
        </p:txBody>
      </p:sp>
    </p:spTree>
    <p:extLst>
      <p:ext uri="{BB962C8B-B14F-4D97-AF65-F5344CB8AC3E}">
        <p14:creationId xmlns:p14="http://schemas.microsoft.com/office/powerpoint/2010/main" val="314364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20B19B-7C29-4A8B-89D0-CDB8819855DD}"/>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73ADD687-F432-44F2-BEA9-9DCB87E21208}"/>
              </a:ext>
            </a:extLst>
          </p:cNvPr>
          <p:cNvSpPr txBox="1"/>
          <p:nvPr/>
        </p:nvSpPr>
        <p:spPr>
          <a:xfrm>
            <a:off x="191344" y="1628800"/>
            <a:ext cx="11809312" cy="1200329"/>
          </a:xfrm>
          <a:prstGeom prst="rect">
            <a:avLst/>
          </a:prstGeom>
          <a:noFill/>
        </p:spPr>
        <p:txBody>
          <a:bodyPr wrap="square">
            <a:spAutoFit/>
          </a:bodyPr>
          <a:lstStyle/>
          <a:p>
            <a:r>
              <a:rPr lang="en-US" dirty="0"/>
              <a:t>19. Hunter, R (1998). "Recent developments in the electroacoustic </a:t>
            </a:r>
            <a:r>
              <a:rPr lang="en-US" dirty="0" err="1"/>
              <a:t>characterisation</a:t>
            </a:r>
            <a:r>
              <a:rPr lang="en-US" dirty="0"/>
              <a:t> of colloidal suspensions and emulsions". Colloids and Surfaces A: Physicochemical and Engineering Aspects. 141: 37. doi:10.1016/S0927-7757(98)00202-7.</a:t>
            </a:r>
            <a:endParaRPr lang="ru-RU" dirty="0"/>
          </a:p>
          <a:p>
            <a:r>
              <a:rPr lang="ru-RU" dirty="0"/>
              <a:t>20. </a:t>
            </a:r>
            <a:r>
              <a:rPr lang="en-US" dirty="0" err="1"/>
              <a:t>S.Chapman</a:t>
            </a:r>
            <a:r>
              <a:rPr lang="en-US" dirty="0"/>
              <a:t> and </a:t>
            </a:r>
            <a:r>
              <a:rPr lang="en-US" dirty="0" err="1"/>
              <a:t>T.G.Cowling</a:t>
            </a:r>
            <a:r>
              <a:rPr lang="en-US" dirty="0"/>
              <a:t> The mathematical theory of non-uniform gases, 1953</a:t>
            </a:r>
            <a:endParaRPr lang="ru-RU" dirty="0"/>
          </a:p>
        </p:txBody>
      </p:sp>
    </p:spTree>
    <p:extLst>
      <p:ext uri="{BB962C8B-B14F-4D97-AF65-F5344CB8AC3E}">
        <p14:creationId xmlns:p14="http://schemas.microsoft.com/office/powerpoint/2010/main" val="20769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D45DE9-4E0B-494A-BCB2-12BC6F331C34}"/>
              </a:ext>
            </a:extLst>
          </p:cNvPr>
          <p:cNvSpPr>
            <a:spLocks noGrp="1"/>
          </p:cNvSpPr>
          <p:nvPr>
            <p:ph type="title"/>
          </p:nvPr>
        </p:nvSpPr>
        <p:spPr/>
        <p:txBody>
          <a:bodyPr/>
          <a:lstStyle/>
          <a:p>
            <a:r>
              <a:rPr lang="ru-RU" dirty="0"/>
              <a:t>10</a:t>
            </a:r>
            <a:r>
              <a:rPr lang="ru-RU" baseline="30000" dirty="0"/>
              <a:t>5</a:t>
            </a:r>
            <a:r>
              <a:rPr lang="ru-RU" dirty="0"/>
              <a:t>м</a:t>
            </a:r>
          </a:p>
        </p:txBody>
      </p:sp>
      <p:pic>
        <p:nvPicPr>
          <p:cNvPr id="7" name="Рисунок 6">
            <a:extLst>
              <a:ext uri="{FF2B5EF4-FFF2-40B4-BE49-F238E27FC236}">
                <a16:creationId xmlns:a16="http://schemas.microsoft.com/office/drawing/2014/main" id="{56CACB89-D825-4167-92A1-565AF6EB18AF}"/>
              </a:ext>
            </a:extLst>
          </p:cNvPr>
          <p:cNvPicPr>
            <a:picLocks noChangeAspect="1"/>
          </p:cNvPicPr>
          <p:nvPr/>
        </p:nvPicPr>
        <p:blipFill>
          <a:blip r:embed="rId2"/>
          <a:stretch>
            <a:fillRect/>
          </a:stretch>
        </p:blipFill>
        <p:spPr>
          <a:xfrm>
            <a:off x="2999656" y="1627276"/>
            <a:ext cx="6692076" cy="5229733"/>
          </a:xfrm>
          <a:prstGeom prst="rect">
            <a:avLst/>
          </a:prstGeom>
        </p:spPr>
      </p:pic>
      <p:sp>
        <p:nvSpPr>
          <p:cNvPr id="8" name="Прямоугольник 7">
            <a:extLst>
              <a:ext uri="{FF2B5EF4-FFF2-40B4-BE49-F238E27FC236}">
                <a16:creationId xmlns:a16="http://schemas.microsoft.com/office/drawing/2014/main" id="{B6CBF5CD-877F-4498-923D-8B0A30EB5FA1}"/>
              </a:ext>
            </a:extLst>
          </p:cNvPr>
          <p:cNvSpPr/>
          <p:nvPr/>
        </p:nvSpPr>
        <p:spPr>
          <a:xfrm>
            <a:off x="6744072" y="4293096"/>
            <a:ext cx="36004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Tree>
    <p:extLst>
      <p:ext uri="{BB962C8B-B14F-4D97-AF65-F5344CB8AC3E}">
        <p14:creationId xmlns:p14="http://schemas.microsoft.com/office/powerpoint/2010/main" val="23495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F2CBF4-F85E-47C9-8825-5922070D6439}"/>
              </a:ext>
            </a:extLst>
          </p:cNvPr>
          <p:cNvSpPr>
            <a:spLocks noGrp="1"/>
          </p:cNvSpPr>
          <p:nvPr>
            <p:ph type="title"/>
          </p:nvPr>
        </p:nvSpPr>
        <p:spPr/>
        <p:txBody>
          <a:bodyPr/>
          <a:lstStyle/>
          <a:p>
            <a:r>
              <a:rPr lang="ru-RU" dirty="0"/>
              <a:t>10</a:t>
            </a:r>
            <a:r>
              <a:rPr lang="en-US" baseline="30000" dirty="0"/>
              <a:t>3</a:t>
            </a:r>
            <a:r>
              <a:rPr lang="ru-RU" dirty="0"/>
              <a:t>м</a:t>
            </a:r>
          </a:p>
        </p:txBody>
      </p:sp>
      <p:pic>
        <p:nvPicPr>
          <p:cNvPr id="7" name="Рисунок 6">
            <a:extLst>
              <a:ext uri="{FF2B5EF4-FFF2-40B4-BE49-F238E27FC236}">
                <a16:creationId xmlns:a16="http://schemas.microsoft.com/office/drawing/2014/main" id="{7F93A5CC-3B70-4886-A5AE-10E0E6D779FB}"/>
              </a:ext>
            </a:extLst>
          </p:cNvPr>
          <p:cNvPicPr>
            <a:picLocks noChangeAspect="1"/>
          </p:cNvPicPr>
          <p:nvPr/>
        </p:nvPicPr>
        <p:blipFill>
          <a:blip r:embed="rId2"/>
          <a:stretch>
            <a:fillRect/>
          </a:stretch>
        </p:blipFill>
        <p:spPr>
          <a:xfrm>
            <a:off x="3143672" y="1601588"/>
            <a:ext cx="6032238" cy="5157192"/>
          </a:xfrm>
          <a:prstGeom prst="rect">
            <a:avLst/>
          </a:prstGeom>
        </p:spPr>
      </p:pic>
      <p:sp>
        <p:nvSpPr>
          <p:cNvPr id="8" name="Прямоугольник 7">
            <a:extLst>
              <a:ext uri="{FF2B5EF4-FFF2-40B4-BE49-F238E27FC236}">
                <a16:creationId xmlns:a16="http://schemas.microsoft.com/office/drawing/2014/main" id="{FD206877-3A0F-4A32-B8FB-11247B01B758}"/>
              </a:ext>
            </a:extLst>
          </p:cNvPr>
          <p:cNvSpPr/>
          <p:nvPr/>
        </p:nvSpPr>
        <p:spPr>
          <a:xfrm>
            <a:off x="5735960" y="3429000"/>
            <a:ext cx="36004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Tree>
    <p:extLst>
      <p:ext uri="{BB962C8B-B14F-4D97-AF65-F5344CB8AC3E}">
        <p14:creationId xmlns:p14="http://schemas.microsoft.com/office/powerpoint/2010/main" val="275897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4D5735-B715-4C25-BF0D-ACD263BAF685}"/>
              </a:ext>
            </a:extLst>
          </p:cNvPr>
          <p:cNvSpPr>
            <a:spLocks noGrp="1"/>
          </p:cNvSpPr>
          <p:nvPr>
            <p:ph type="title"/>
          </p:nvPr>
        </p:nvSpPr>
        <p:spPr/>
        <p:txBody>
          <a:bodyPr/>
          <a:lstStyle/>
          <a:p>
            <a:r>
              <a:rPr lang="en-US" dirty="0"/>
              <a:t>10</a:t>
            </a:r>
            <a:r>
              <a:rPr lang="en-US" baseline="30000" dirty="0"/>
              <a:t>2</a:t>
            </a:r>
            <a:r>
              <a:rPr lang="ru-RU" dirty="0"/>
              <a:t>м</a:t>
            </a:r>
          </a:p>
        </p:txBody>
      </p:sp>
      <p:pic>
        <p:nvPicPr>
          <p:cNvPr id="5" name="Рисунок 4">
            <a:extLst>
              <a:ext uri="{FF2B5EF4-FFF2-40B4-BE49-F238E27FC236}">
                <a16:creationId xmlns:a16="http://schemas.microsoft.com/office/drawing/2014/main" id="{1E317C87-0C55-46A1-ADB2-2DE0B4EACEF1}"/>
              </a:ext>
            </a:extLst>
          </p:cNvPr>
          <p:cNvPicPr>
            <a:picLocks noChangeAspect="1"/>
          </p:cNvPicPr>
          <p:nvPr/>
        </p:nvPicPr>
        <p:blipFill>
          <a:blip r:embed="rId2"/>
          <a:stretch>
            <a:fillRect/>
          </a:stretch>
        </p:blipFill>
        <p:spPr>
          <a:xfrm>
            <a:off x="2711624" y="1722741"/>
            <a:ext cx="7032847" cy="5023463"/>
          </a:xfrm>
          <a:prstGeom prst="rect">
            <a:avLst/>
          </a:prstGeom>
        </p:spPr>
      </p:pic>
      <p:sp>
        <p:nvSpPr>
          <p:cNvPr id="6" name="Прямоугольник 5">
            <a:extLst>
              <a:ext uri="{FF2B5EF4-FFF2-40B4-BE49-F238E27FC236}">
                <a16:creationId xmlns:a16="http://schemas.microsoft.com/office/drawing/2014/main" id="{017DA5F3-63F8-4885-A855-D6B5963554A7}"/>
              </a:ext>
            </a:extLst>
          </p:cNvPr>
          <p:cNvSpPr/>
          <p:nvPr/>
        </p:nvSpPr>
        <p:spPr>
          <a:xfrm>
            <a:off x="5951984" y="3861048"/>
            <a:ext cx="36004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Tree>
    <p:extLst>
      <p:ext uri="{BB962C8B-B14F-4D97-AF65-F5344CB8AC3E}">
        <p14:creationId xmlns:p14="http://schemas.microsoft.com/office/powerpoint/2010/main" val="425939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3C3A95-3919-464E-80F3-C54DE527CDE3}"/>
              </a:ext>
            </a:extLst>
          </p:cNvPr>
          <p:cNvSpPr>
            <a:spLocks noGrp="1"/>
          </p:cNvSpPr>
          <p:nvPr>
            <p:ph type="title"/>
          </p:nvPr>
        </p:nvSpPr>
        <p:spPr/>
        <p:txBody>
          <a:bodyPr/>
          <a:lstStyle/>
          <a:p>
            <a:r>
              <a:rPr lang="ru-RU" dirty="0"/>
              <a:t>1м</a:t>
            </a:r>
          </a:p>
        </p:txBody>
      </p:sp>
      <p:pic>
        <p:nvPicPr>
          <p:cNvPr id="5" name="Рисунок 4">
            <a:extLst>
              <a:ext uri="{FF2B5EF4-FFF2-40B4-BE49-F238E27FC236}">
                <a16:creationId xmlns:a16="http://schemas.microsoft.com/office/drawing/2014/main" id="{03F93C09-8E6D-45BC-AEAE-95D130D4F71D}"/>
              </a:ext>
            </a:extLst>
          </p:cNvPr>
          <p:cNvPicPr>
            <a:picLocks noChangeAspect="1"/>
          </p:cNvPicPr>
          <p:nvPr/>
        </p:nvPicPr>
        <p:blipFill>
          <a:blip r:embed="rId2"/>
          <a:stretch>
            <a:fillRect/>
          </a:stretch>
        </p:blipFill>
        <p:spPr>
          <a:xfrm>
            <a:off x="3791744" y="1607654"/>
            <a:ext cx="5158791" cy="5158791"/>
          </a:xfrm>
          <a:prstGeom prst="rect">
            <a:avLst/>
          </a:prstGeom>
        </p:spPr>
      </p:pic>
    </p:spTree>
    <p:extLst>
      <p:ext uri="{BB962C8B-B14F-4D97-AF65-F5344CB8AC3E}">
        <p14:creationId xmlns:p14="http://schemas.microsoft.com/office/powerpoint/2010/main" val="427210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D19DC1-F41F-45CC-917D-12ACA4F72086}"/>
              </a:ext>
            </a:extLst>
          </p:cNvPr>
          <p:cNvSpPr>
            <a:spLocks noGrp="1"/>
          </p:cNvSpPr>
          <p:nvPr>
            <p:ph type="title"/>
          </p:nvPr>
        </p:nvSpPr>
        <p:spPr/>
        <p:txBody>
          <a:bodyPr/>
          <a:lstStyle/>
          <a:p>
            <a:r>
              <a:rPr lang="ru-RU" dirty="0"/>
              <a:t>10</a:t>
            </a:r>
            <a:r>
              <a:rPr lang="ru-RU" baseline="30000" dirty="0"/>
              <a:t>-1</a:t>
            </a:r>
            <a:r>
              <a:rPr lang="ru-RU" dirty="0"/>
              <a:t>м</a:t>
            </a:r>
          </a:p>
        </p:txBody>
      </p:sp>
      <p:pic>
        <p:nvPicPr>
          <p:cNvPr id="5" name="Рисунок 4">
            <a:extLst>
              <a:ext uri="{FF2B5EF4-FFF2-40B4-BE49-F238E27FC236}">
                <a16:creationId xmlns:a16="http://schemas.microsoft.com/office/drawing/2014/main" id="{C8DF761B-5DD2-4E95-B79D-A27E81C9D1B5}"/>
              </a:ext>
            </a:extLst>
          </p:cNvPr>
          <p:cNvPicPr>
            <a:picLocks noChangeAspect="1"/>
          </p:cNvPicPr>
          <p:nvPr/>
        </p:nvPicPr>
        <p:blipFill>
          <a:blip r:embed="rId2"/>
          <a:stretch>
            <a:fillRect/>
          </a:stretch>
        </p:blipFill>
        <p:spPr>
          <a:xfrm>
            <a:off x="4223792" y="1608874"/>
            <a:ext cx="5125449" cy="4982867"/>
          </a:xfrm>
          <a:prstGeom prst="rect">
            <a:avLst/>
          </a:prstGeom>
        </p:spPr>
      </p:pic>
    </p:spTree>
    <p:extLst>
      <p:ext uri="{BB962C8B-B14F-4D97-AF65-F5344CB8AC3E}">
        <p14:creationId xmlns:p14="http://schemas.microsoft.com/office/powerpoint/2010/main" val="100081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7D5708-DAD5-49F6-8E4F-3F71C732A902}"/>
              </a:ext>
            </a:extLst>
          </p:cNvPr>
          <p:cNvSpPr>
            <a:spLocks noGrp="1"/>
          </p:cNvSpPr>
          <p:nvPr>
            <p:ph type="title"/>
          </p:nvPr>
        </p:nvSpPr>
        <p:spPr/>
        <p:txBody>
          <a:bodyPr/>
          <a:lstStyle/>
          <a:p>
            <a:r>
              <a:rPr lang="ru-RU" dirty="0"/>
              <a:t>10</a:t>
            </a:r>
            <a:r>
              <a:rPr lang="ru-RU" baseline="30000" dirty="0"/>
              <a:t>-2</a:t>
            </a:r>
            <a:r>
              <a:rPr lang="ru-RU" dirty="0"/>
              <a:t>м</a:t>
            </a:r>
          </a:p>
        </p:txBody>
      </p:sp>
      <p:pic>
        <p:nvPicPr>
          <p:cNvPr id="5" name="Рисунок 4">
            <a:extLst>
              <a:ext uri="{FF2B5EF4-FFF2-40B4-BE49-F238E27FC236}">
                <a16:creationId xmlns:a16="http://schemas.microsoft.com/office/drawing/2014/main" id="{AE28B03E-C9FA-4202-B89E-EA18FEC62C70}"/>
              </a:ext>
            </a:extLst>
          </p:cNvPr>
          <p:cNvPicPr>
            <a:picLocks noChangeAspect="1"/>
          </p:cNvPicPr>
          <p:nvPr/>
        </p:nvPicPr>
        <p:blipFill>
          <a:blip r:embed="rId2"/>
          <a:stretch>
            <a:fillRect/>
          </a:stretch>
        </p:blipFill>
        <p:spPr>
          <a:xfrm>
            <a:off x="3215680" y="1583591"/>
            <a:ext cx="5211186" cy="5181451"/>
          </a:xfrm>
          <a:prstGeom prst="rect">
            <a:avLst/>
          </a:prstGeom>
        </p:spPr>
      </p:pic>
    </p:spTree>
    <p:extLst>
      <p:ext uri="{BB962C8B-B14F-4D97-AF65-F5344CB8AC3E}">
        <p14:creationId xmlns:p14="http://schemas.microsoft.com/office/powerpoint/2010/main" val="44820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9129BD-34FE-4778-9780-2DE4843C5B4D}"/>
              </a:ext>
            </a:extLst>
          </p:cNvPr>
          <p:cNvSpPr>
            <a:spLocks noGrp="1"/>
          </p:cNvSpPr>
          <p:nvPr>
            <p:ph type="title"/>
          </p:nvPr>
        </p:nvSpPr>
        <p:spPr/>
        <p:txBody>
          <a:bodyPr/>
          <a:lstStyle/>
          <a:p>
            <a:r>
              <a:rPr lang="ru-RU" dirty="0"/>
              <a:t>ВВЕДЕНИЕ</a:t>
            </a:r>
          </a:p>
        </p:txBody>
      </p:sp>
    </p:spTree>
    <p:extLst>
      <p:ext uri="{BB962C8B-B14F-4D97-AF65-F5344CB8AC3E}">
        <p14:creationId xmlns:p14="http://schemas.microsoft.com/office/powerpoint/2010/main" val="200257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85FC3A-6752-4973-A534-62EF6B39E655}"/>
              </a:ext>
            </a:extLst>
          </p:cNvPr>
          <p:cNvSpPr>
            <a:spLocks noGrp="1"/>
          </p:cNvSpPr>
          <p:nvPr>
            <p:ph type="title"/>
          </p:nvPr>
        </p:nvSpPr>
        <p:spPr/>
        <p:txBody>
          <a:bodyPr/>
          <a:lstStyle/>
          <a:p>
            <a:r>
              <a:rPr lang="ru-RU" dirty="0"/>
              <a:t>10</a:t>
            </a:r>
            <a:r>
              <a:rPr lang="ru-RU" baseline="30000" dirty="0"/>
              <a:t>-3</a:t>
            </a:r>
            <a:r>
              <a:rPr lang="ru-RU" dirty="0"/>
              <a:t>м</a:t>
            </a:r>
          </a:p>
        </p:txBody>
      </p:sp>
      <p:pic>
        <p:nvPicPr>
          <p:cNvPr id="5" name="Рисунок 4">
            <a:extLst>
              <a:ext uri="{FF2B5EF4-FFF2-40B4-BE49-F238E27FC236}">
                <a16:creationId xmlns:a16="http://schemas.microsoft.com/office/drawing/2014/main" id="{BD0A8A71-1C11-4991-B829-96CBFA9DE692}"/>
              </a:ext>
            </a:extLst>
          </p:cNvPr>
          <p:cNvPicPr>
            <a:picLocks noChangeAspect="1"/>
          </p:cNvPicPr>
          <p:nvPr/>
        </p:nvPicPr>
        <p:blipFill>
          <a:blip r:embed="rId2"/>
          <a:stretch>
            <a:fillRect/>
          </a:stretch>
        </p:blipFill>
        <p:spPr>
          <a:xfrm>
            <a:off x="3488025" y="1631993"/>
            <a:ext cx="5215949" cy="5126787"/>
          </a:xfrm>
          <a:prstGeom prst="rect">
            <a:avLst/>
          </a:prstGeom>
        </p:spPr>
      </p:pic>
    </p:spTree>
    <p:extLst>
      <p:ext uri="{BB962C8B-B14F-4D97-AF65-F5344CB8AC3E}">
        <p14:creationId xmlns:p14="http://schemas.microsoft.com/office/powerpoint/2010/main" val="162261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59AA0-8C89-4483-B599-3247B70B267A}"/>
              </a:ext>
            </a:extLst>
          </p:cNvPr>
          <p:cNvSpPr>
            <a:spLocks noGrp="1"/>
          </p:cNvSpPr>
          <p:nvPr>
            <p:ph type="title"/>
          </p:nvPr>
        </p:nvSpPr>
        <p:spPr/>
        <p:txBody>
          <a:bodyPr/>
          <a:lstStyle/>
          <a:p>
            <a:r>
              <a:rPr lang="ru-RU" dirty="0"/>
              <a:t>10</a:t>
            </a:r>
            <a:r>
              <a:rPr lang="ru-RU" baseline="30000" dirty="0"/>
              <a:t>-4</a:t>
            </a:r>
            <a:r>
              <a:rPr lang="ru-RU" dirty="0"/>
              <a:t>м</a:t>
            </a:r>
          </a:p>
        </p:txBody>
      </p:sp>
      <p:pic>
        <p:nvPicPr>
          <p:cNvPr id="5" name="Рисунок 4">
            <a:extLst>
              <a:ext uri="{FF2B5EF4-FFF2-40B4-BE49-F238E27FC236}">
                <a16:creationId xmlns:a16="http://schemas.microsoft.com/office/drawing/2014/main" id="{DFD9A12F-8C1E-4C41-B486-50E08F0A1D5F}"/>
              </a:ext>
            </a:extLst>
          </p:cNvPr>
          <p:cNvPicPr>
            <a:picLocks noChangeAspect="1"/>
          </p:cNvPicPr>
          <p:nvPr/>
        </p:nvPicPr>
        <p:blipFill>
          <a:blip r:embed="rId2"/>
          <a:stretch>
            <a:fillRect/>
          </a:stretch>
        </p:blipFill>
        <p:spPr>
          <a:xfrm>
            <a:off x="3575334" y="1723142"/>
            <a:ext cx="5041332" cy="5019539"/>
          </a:xfrm>
          <a:prstGeom prst="rect">
            <a:avLst/>
          </a:prstGeom>
        </p:spPr>
      </p:pic>
    </p:spTree>
    <p:extLst>
      <p:ext uri="{BB962C8B-B14F-4D97-AF65-F5344CB8AC3E}">
        <p14:creationId xmlns:p14="http://schemas.microsoft.com/office/powerpoint/2010/main" val="275354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014795-18CB-450B-BB32-B112702077B0}"/>
              </a:ext>
            </a:extLst>
          </p:cNvPr>
          <p:cNvSpPr>
            <a:spLocks noGrp="1"/>
          </p:cNvSpPr>
          <p:nvPr>
            <p:ph type="title"/>
          </p:nvPr>
        </p:nvSpPr>
        <p:spPr/>
        <p:txBody>
          <a:bodyPr/>
          <a:lstStyle/>
          <a:p>
            <a:r>
              <a:rPr lang="ru-RU" dirty="0"/>
              <a:t>10</a:t>
            </a:r>
            <a:r>
              <a:rPr lang="ru-RU" baseline="30000" dirty="0"/>
              <a:t>-5</a:t>
            </a:r>
            <a:r>
              <a:rPr lang="ru-RU" dirty="0"/>
              <a:t>м</a:t>
            </a:r>
          </a:p>
        </p:txBody>
      </p:sp>
      <p:pic>
        <p:nvPicPr>
          <p:cNvPr id="5" name="Рисунок 4">
            <a:extLst>
              <a:ext uri="{FF2B5EF4-FFF2-40B4-BE49-F238E27FC236}">
                <a16:creationId xmlns:a16="http://schemas.microsoft.com/office/drawing/2014/main" id="{218670A2-54AB-41BA-9A97-E53D1E2EB944}"/>
              </a:ext>
            </a:extLst>
          </p:cNvPr>
          <p:cNvPicPr>
            <a:picLocks noChangeAspect="1"/>
          </p:cNvPicPr>
          <p:nvPr/>
        </p:nvPicPr>
        <p:blipFill>
          <a:blip r:embed="rId2"/>
          <a:stretch>
            <a:fillRect/>
          </a:stretch>
        </p:blipFill>
        <p:spPr>
          <a:xfrm>
            <a:off x="3575720" y="1581032"/>
            <a:ext cx="5192134" cy="5162336"/>
          </a:xfrm>
          <a:prstGeom prst="rect">
            <a:avLst/>
          </a:prstGeom>
        </p:spPr>
      </p:pic>
    </p:spTree>
    <p:extLst>
      <p:ext uri="{BB962C8B-B14F-4D97-AF65-F5344CB8AC3E}">
        <p14:creationId xmlns:p14="http://schemas.microsoft.com/office/powerpoint/2010/main" val="63095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F1029B-33D4-4C3D-A5CE-3A62D5F19D0C}"/>
              </a:ext>
            </a:extLst>
          </p:cNvPr>
          <p:cNvSpPr>
            <a:spLocks noGrp="1"/>
          </p:cNvSpPr>
          <p:nvPr>
            <p:ph type="title"/>
          </p:nvPr>
        </p:nvSpPr>
        <p:spPr/>
        <p:txBody>
          <a:bodyPr/>
          <a:lstStyle/>
          <a:p>
            <a:r>
              <a:rPr lang="ru-RU" dirty="0"/>
              <a:t>10</a:t>
            </a:r>
            <a:r>
              <a:rPr lang="ru-RU" baseline="30000" dirty="0"/>
              <a:t>-6</a:t>
            </a:r>
            <a:r>
              <a:rPr lang="ru-RU" dirty="0"/>
              <a:t>м - клетки</a:t>
            </a:r>
          </a:p>
        </p:txBody>
      </p:sp>
      <p:pic>
        <p:nvPicPr>
          <p:cNvPr id="5" name="Рисунок 4">
            <a:extLst>
              <a:ext uri="{FF2B5EF4-FFF2-40B4-BE49-F238E27FC236}">
                <a16:creationId xmlns:a16="http://schemas.microsoft.com/office/drawing/2014/main" id="{156E924D-BF17-4EE1-B93D-89497C922055}"/>
              </a:ext>
            </a:extLst>
          </p:cNvPr>
          <p:cNvPicPr>
            <a:picLocks noChangeAspect="1"/>
          </p:cNvPicPr>
          <p:nvPr/>
        </p:nvPicPr>
        <p:blipFill>
          <a:blip r:embed="rId2"/>
          <a:stretch>
            <a:fillRect/>
          </a:stretch>
        </p:blipFill>
        <p:spPr>
          <a:xfrm>
            <a:off x="4151784" y="1558099"/>
            <a:ext cx="5354642" cy="5152721"/>
          </a:xfrm>
          <a:prstGeom prst="rect">
            <a:avLst/>
          </a:prstGeom>
        </p:spPr>
      </p:pic>
    </p:spTree>
    <p:extLst>
      <p:ext uri="{BB962C8B-B14F-4D97-AF65-F5344CB8AC3E}">
        <p14:creationId xmlns:p14="http://schemas.microsoft.com/office/powerpoint/2010/main" val="34711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E4CFEB-E261-4276-8BB7-C4FE23D34289}"/>
              </a:ext>
            </a:extLst>
          </p:cNvPr>
          <p:cNvSpPr>
            <a:spLocks noGrp="1"/>
          </p:cNvSpPr>
          <p:nvPr>
            <p:ph type="title"/>
          </p:nvPr>
        </p:nvSpPr>
        <p:spPr/>
        <p:txBody>
          <a:bodyPr/>
          <a:lstStyle/>
          <a:p>
            <a:r>
              <a:rPr lang="ru-RU" dirty="0"/>
              <a:t>10</a:t>
            </a:r>
            <a:r>
              <a:rPr lang="ru-RU" baseline="30000" dirty="0"/>
              <a:t>-7</a:t>
            </a:r>
            <a:r>
              <a:rPr lang="ru-RU" dirty="0"/>
              <a:t>м - хромосомы</a:t>
            </a:r>
          </a:p>
        </p:txBody>
      </p:sp>
      <p:pic>
        <p:nvPicPr>
          <p:cNvPr id="5" name="Рисунок 4">
            <a:extLst>
              <a:ext uri="{FF2B5EF4-FFF2-40B4-BE49-F238E27FC236}">
                <a16:creationId xmlns:a16="http://schemas.microsoft.com/office/drawing/2014/main" id="{0B30E99F-0052-4A5F-8711-B1171947066F}"/>
              </a:ext>
            </a:extLst>
          </p:cNvPr>
          <p:cNvPicPr>
            <a:picLocks noChangeAspect="1"/>
          </p:cNvPicPr>
          <p:nvPr/>
        </p:nvPicPr>
        <p:blipFill>
          <a:blip r:embed="rId2"/>
          <a:stretch>
            <a:fillRect/>
          </a:stretch>
        </p:blipFill>
        <p:spPr>
          <a:xfrm>
            <a:off x="3359696" y="1628800"/>
            <a:ext cx="5105836" cy="5002836"/>
          </a:xfrm>
          <a:prstGeom prst="rect">
            <a:avLst/>
          </a:prstGeom>
        </p:spPr>
      </p:pic>
    </p:spTree>
    <p:extLst>
      <p:ext uri="{BB962C8B-B14F-4D97-AF65-F5344CB8AC3E}">
        <p14:creationId xmlns:p14="http://schemas.microsoft.com/office/powerpoint/2010/main" val="222326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158400-CBEF-4AB6-B4AD-F4FB22B78CBD}"/>
              </a:ext>
            </a:extLst>
          </p:cNvPr>
          <p:cNvSpPr>
            <a:spLocks noGrp="1"/>
          </p:cNvSpPr>
          <p:nvPr>
            <p:ph type="title"/>
          </p:nvPr>
        </p:nvSpPr>
        <p:spPr/>
        <p:txBody>
          <a:bodyPr/>
          <a:lstStyle/>
          <a:p>
            <a:r>
              <a:rPr lang="ru-RU" dirty="0"/>
              <a:t>10</a:t>
            </a:r>
            <a:r>
              <a:rPr lang="ru-RU" baseline="30000" dirty="0"/>
              <a:t>-8</a:t>
            </a:r>
            <a:r>
              <a:rPr lang="ru-RU" dirty="0"/>
              <a:t>м - ДНК</a:t>
            </a:r>
          </a:p>
        </p:txBody>
      </p:sp>
      <p:pic>
        <p:nvPicPr>
          <p:cNvPr id="5" name="Рисунок 4">
            <a:extLst>
              <a:ext uri="{FF2B5EF4-FFF2-40B4-BE49-F238E27FC236}">
                <a16:creationId xmlns:a16="http://schemas.microsoft.com/office/drawing/2014/main" id="{2BD65F03-2FC9-4E85-82A8-35FBAD1C5932}"/>
              </a:ext>
            </a:extLst>
          </p:cNvPr>
          <p:cNvPicPr>
            <a:picLocks noChangeAspect="1"/>
          </p:cNvPicPr>
          <p:nvPr/>
        </p:nvPicPr>
        <p:blipFill>
          <a:blip r:embed="rId2"/>
          <a:stretch>
            <a:fillRect/>
          </a:stretch>
        </p:blipFill>
        <p:spPr>
          <a:xfrm>
            <a:off x="3071664" y="1628800"/>
            <a:ext cx="5211186" cy="5025338"/>
          </a:xfrm>
          <a:prstGeom prst="rect">
            <a:avLst/>
          </a:prstGeom>
        </p:spPr>
      </p:pic>
    </p:spTree>
    <p:extLst>
      <p:ext uri="{BB962C8B-B14F-4D97-AF65-F5344CB8AC3E}">
        <p14:creationId xmlns:p14="http://schemas.microsoft.com/office/powerpoint/2010/main" val="137286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10DAA8-CE30-4C9A-A37E-0FFCF056E72F}"/>
              </a:ext>
            </a:extLst>
          </p:cNvPr>
          <p:cNvSpPr>
            <a:spLocks noGrp="1"/>
          </p:cNvSpPr>
          <p:nvPr>
            <p:ph type="title"/>
          </p:nvPr>
        </p:nvSpPr>
        <p:spPr/>
        <p:txBody>
          <a:bodyPr/>
          <a:lstStyle/>
          <a:p>
            <a:r>
              <a:rPr lang="ru-RU" dirty="0"/>
              <a:t>10</a:t>
            </a:r>
            <a:r>
              <a:rPr lang="ru-RU" baseline="30000" dirty="0"/>
              <a:t>-9</a:t>
            </a:r>
            <a:r>
              <a:rPr lang="ru-RU" dirty="0"/>
              <a:t>м - хромосомы</a:t>
            </a:r>
          </a:p>
        </p:txBody>
      </p:sp>
      <p:pic>
        <p:nvPicPr>
          <p:cNvPr id="5" name="Рисунок 4">
            <a:extLst>
              <a:ext uri="{FF2B5EF4-FFF2-40B4-BE49-F238E27FC236}">
                <a16:creationId xmlns:a16="http://schemas.microsoft.com/office/drawing/2014/main" id="{EF1856DA-0295-45D2-A556-2BFD49E0863B}"/>
              </a:ext>
            </a:extLst>
          </p:cNvPr>
          <p:cNvPicPr>
            <a:picLocks noChangeAspect="1"/>
          </p:cNvPicPr>
          <p:nvPr/>
        </p:nvPicPr>
        <p:blipFill>
          <a:blip r:embed="rId2"/>
          <a:stretch>
            <a:fillRect/>
          </a:stretch>
        </p:blipFill>
        <p:spPr>
          <a:xfrm>
            <a:off x="3647728" y="1651208"/>
            <a:ext cx="5206423" cy="5132045"/>
          </a:xfrm>
          <a:prstGeom prst="rect">
            <a:avLst/>
          </a:prstGeom>
        </p:spPr>
      </p:pic>
    </p:spTree>
    <p:extLst>
      <p:ext uri="{BB962C8B-B14F-4D97-AF65-F5344CB8AC3E}">
        <p14:creationId xmlns:p14="http://schemas.microsoft.com/office/powerpoint/2010/main" val="121365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5B26C4-1FB2-4AA5-93B2-8664DBD229FD}"/>
              </a:ext>
            </a:extLst>
          </p:cNvPr>
          <p:cNvSpPr>
            <a:spLocks noGrp="1"/>
          </p:cNvSpPr>
          <p:nvPr>
            <p:ph type="title"/>
          </p:nvPr>
        </p:nvSpPr>
        <p:spPr/>
        <p:txBody>
          <a:bodyPr/>
          <a:lstStyle/>
          <a:p>
            <a:r>
              <a:rPr lang="ru-RU" dirty="0"/>
              <a:t>10</a:t>
            </a:r>
            <a:r>
              <a:rPr lang="ru-RU" baseline="30000" dirty="0"/>
              <a:t>-10</a:t>
            </a:r>
            <a:r>
              <a:rPr lang="ru-RU" dirty="0"/>
              <a:t>м атом углерода</a:t>
            </a:r>
          </a:p>
        </p:txBody>
      </p:sp>
      <p:pic>
        <p:nvPicPr>
          <p:cNvPr id="5" name="Рисунок 4">
            <a:extLst>
              <a:ext uri="{FF2B5EF4-FFF2-40B4-BE49-F238E27FC236}">
                <a16:creationId xmlns:a16="http://schemas.microsoft.com/office/drawing/2014/main" id="{180AD972-FF99-4614-9243-24F495D204FF}"/>
              </a:ext>
            </a:extLst>
          </p:cNvPr>
          <p:cNvPicPr>
            <a:picLocks noChangeAspect="1"/>
          </p:cNvPicPr>
          <p:nvPr/>
        </p:nvPicPr>
        <p:blipFill>
          <a:blip r:embed="rId2"/>
          <a:stretch>
            <a:fillRect/>
          </a:stretch>
        </p:blipFill>
        <p:spPr>
          <a:xfrm>
            <a:off x="2999656" y="1564312"/>
            <a:ext cx="5523034" cy="5194468"/>
          </a:xfrm>
          <a:prstGeom prst="rect">
            <a:avLst/>
          </a:prstGeom>
        </p:spPr>
      </p:pic>
    </p:spTree>
    <p:extLst>
      <p:ext uri="{BB962C8B-B14F-4D97-AF65-F5344CB8AC3E}">
        <p14:creationId xmlns:p14="http://schemas.microsoft.com/office/powerpoint/2010/main" val="170494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0017E-B076-48DA-A861-ACDE9CA2FD35}"/>
              </a:ext>
            </a:extLst>
          </p:cNvPr>
          <p:cNvSpPr>
            <a:spLocks noGrp="1"/>
          </p:cNvSpPr>
          <p:nvPr>
            <p:ph type="title"/>
          </p:nvPr>
        </p:nvSpPr>
        <p:spPr/>
        <p:txBody>
          <a:bodyPr/>
          <a:lstStyle/>
          <a:p>
            <a:r>
              <a:rPr lang="ru-RU" dirty="0"/>
              <a:t>10</a:t>
            </a:r>
            <a:r>
              <a:rPr lang="ru-RU" baseline="30000" dirty="0"/>
              <a:t>-11</a:t>
            </a:r>
            <a:r>
              <a:rPr lang="ru-RU" dirty="0"/>
              <a:t>м - электрон внутри атома</a:t>
            </a:r>
          </a:p>
        </p:txBody>
      </p:sp>
      <p:pic>
        <p:nvPicPr>
          <p:cNvPr id="5" name="Рисунок 4">
            <a:extLst>
              <a:ext uri="{FF2B5EF4-FFF2-40B4-BE49-F238E27FC236}">
                <a16:creationId xmlns:a16="http://schemas.microsoft.com/office/drawing/2014/main" id="{FE061961-5C86-4DB3-BF38-4C906430EF83}"/>
              </a:ext>
            </a:extLst>
          </p:cNvPr>
          <p:cNvPicPr>
            <a:picLocks noChangeAspect="1"/>
          </p:cNvPicPr>
          <p:nvPr/>
        </p:nvPicPr>
        <p:blipFill>
          <a:blip r:embed="rId2"/>
          <a:stretch>
            <a:fillRect/>
          </a:stretch>
        </p:blipFill>
        <p:spPr>
          <a:xfrm>
            <a:off x="3287688" y="1700808"/>
            <a:ext cx="5273668" cy="4994518"/>
          </a:xfrm>
          <a:prstGeom prst="rect">
            <a:avLst/>
          </a:prstGeom>
        </p:spPr>
      </p:pic>
    </p:spTree>
    <p:extLst>
      <p:ext uri="{BB962C8B-B14F-4D97-AF65-F5344CB8AC3E}">
        <p14:creationId xmlns:p14="http://schemas.microsoft.com/office/powerpoint/2010/main" val="352440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42294C-03F3-488A-8E18-D10101B364AB}"/>
              </a:ext>
            </a:extLst>
          </p:cNvPr>
          <p:cNvSpPr>
            <a:spLocks noGrp="1"/>
          </p:cNvSpPr>
          <p:nvPr>
            <p:ph type="title"/>
          </p:nvPr>
        </p:nvSpPr>
        <p:spPr/>
        <p:txBody>
          <a:bodyPr/>
          <a:lstStyle/>
          <a:p>
            <a:r>
              <a:rPr lang="ru-RU" dirty="0"/>
              <a:t>10</a:t>
            </a:r>
            <a:r>
              <a:rPr lang="ru-RU" baseline="30000" dirty="0"/>
              <a:t>-12</a:t>
            </a:r>
            <a:r>
              <a:rPr lang="ru-RU" dirty="0"/>
              <a:t>м орбита электрона</a:t>
            </a:r>
          </a:p>
        </p:txBody>
      </p:sp>
      <p:pic>
        <p:nvPicPr>
          <p:cNvPr id="5" name="Рисунок 4">
            <a:extLst>
              <a:ext uri="{FF2B5EF4-FFF2-40B4-BE49-F238E27FC236}">
                <a16:creationId xmlns:a16="http://schemas.microsoft.com/office/drawing/2014/main" id="{13C55C87-A8F5-4BC9-BDFE-E0347502EEC8}"/>
              </a:ext>
            </a:extLst>
          </p:cNvPr>
          <p:cNvPicPr>
            <a:picLocks noChangeAspect="1"/>
          </p:cNvPicPr>
          <p:nvPr/>
        </p:nvPicPr>
        <p:blipFill>
          <a:blip r:embed="rId2"/>
          <a:stretch>
            <a:fillRect/>
          </a:stretch>
        </p:blipFill>
        <p:spPr>
          <a:xfrm>
            <a:off x="2999656" y="1666284"/>
            <a:ext cx="5409142" cy="5084129"/>
          </a:xfrm>
          <a:prstGeom prst="rect">
            <a:avLst/>
          </a:prstGeom>
        </p:spPr>
      </p:pic>
    </p:spTree>
    <p:extLst>
      <p:ext uri="{BB962C8B-B14F-4D97-AF65-F5344CB8AC3E}">
        <p14:creationId xmlns:p14="http://schemas.microsoft.com/office/powerpoint/2010/main" val="174205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C758C2-801E-4393-85F5-6ACE3DA93805}"/>
              </a:ext>
            </a:extLst>
          </p:cNvPr>
          <p:cNvSpPr>
            <a:spLocks noGrp="1"/>
          </p:cNvSpPr>
          <p:nvPr>
            <p:ph type="title"/>
          </p:nvPr>
        </p:nvSpPr>
        <p:spPr/>
        <p:txBody>
          <a:bodyPr/>
          <a:lstStyle/>
          <a:p>
            <a:r>
              <a:rPr lang="ru-RU" dirty="0"/>
              <a:t>Размерности</a:t>
            </a:r>
          </a:p>
        </p:txBody>
      </p:sp>
      <p:graphicFrame>
        <p:nvGraphicFramePr>
          <p:cNvPr id="4" name="Таблица 4">
            <a:extLst>
              <a:ext uri="{FF2B5EF4-FFF2-40B4-BE49-F238E27FC236}">
                <a16:creationId xmlns:a16="http://schemas.microsoft.com/office/drawing/2014/main" id="{20ECAA60-204B-49FC-A122-AE2625C3D3D7}"/>
              </a:ext>
            </a:extLst>
          </p:cNvPr>
          <p:cNvGraphicFramePr>
            <a:graphicFrameLocks noGrp="1"/>
          </p:cNvGraphicFramePr>
          <p:nvPr>
            <p:ph idx="1"/>
            <p:extLst>
              <p:ext uri="{D42A27DB-BD31-4B8C-83A1-F6EECF244321}">
                <p14:modId xmlns:p14="http://schemas.microsoft.com/office/powerpoint/2010/main" val="313260953"/>
              </p:ext>
            </p:extLst>
          </p:nvPr>
        </p:nvGraphicFramePr>
        <p:xfrm>
          <a:off x="1524000" y="2276872"/>
          <a:ext cx="9144000" cy="3708400"/>
        </p:xfrm>
        <a:graphic>
          <a:graphicData uri="http://schemas.openxmlformats.org/drawingml/2006/table">
            <a:tbl>
              <a:tblPr firstRow="1" bandRow="1">
                <a:tableStyleId>{21E4AEA4-8DFA-4A89-87EB-49C32662AFE0}</a:tableStyleId>
              </a:tblPr>
              <a:tblGrid>
                <a:gridCol w="4572000">
                  <a:extLst>
                    <a:ext uri="{9D8B030D-6E8A-4147-A177-3AD203B41FA5}">
                      <a16:colId xmlns:a16="http://schemas.microsoft.com/office/drawing/2014/main" val="3363375377"/>
                    </a:ext>
                  </a:extLst>
                </a:gridCol>
                <a:gridCol w="4572000">
                  <a:extLst>
                    <a:ext uri="{9D8B030D-6E8A-4147-A177-3AD203B41FA5}">
                      <a16:colId xmlns:a16="http://schemas.microsoft.com/office/drawing/2014/main" val="3541338994"/>
                    </a:ext>
                  </a:extLst>
                </a:gridCol>
              </a:tblGrid>
              <a:tr h="370840">
                <a:tc>
                  <a:txBody>
                    <a:bodyPr/>
                    <a:lstStyle/>
                    <a:p>
                      <a:endParaRPr lang="ru-RU"/>
                    </a:p>
                  </a:txBody>
                  <a:tcPr/>
                </a:tc>
                <a:tc>
                  <a:txBody>
                    <a:bodyPr/>
                    <a:lstStyle/>
                    <a:p>
                      <a:endParaRPr lang="ru-RU"/>
                    </a:p>
                  </a:txBody>
                  <a:tcPr/>
                </a:tc>
                <a:extLst>
                  <a:ext uri="{0D108BD9-81ED-4DB2-BD59-A6C34878D82A}">
                    <a16:rowId xmlns:a16="http://schemas.microsoft.com/office/drawing/2014/main" val="2006303139"/>
                  </a:ext>
                </a:extLst>
              </a:tr>
              <a:tr h="370840">
                <a:tc>
                  <a:txBody>
                    <a:bodyPr/>
                    <a:lstStyle/>
                    <a:p>
                      <a:r>
                        <a:rPr lang="ru-RU" dirty="0">
                          <a:solidFill>
                            <a:srgbClr val="FF0000"/>
                          </a:solidFill>
                        </a:rPr>
                        <a:t>10</a:t>
                      </a:r>
                      <a:r>
                        <a:rPr lang="ru-RU" baseline="30000" dirty="0">
                          <a:solidFill>
                            <a:srgbClr val="FF0000"/>
                          </a:solidFill>
                        </a:rPr>
                        <a:t>16</a:t>
                      </a:r>
                    </a:p>
                  </a:txBody>
                  <a:tcPr/>
                </a:tc>
                <a:tc>
                  <a:txBody>
                    <a:bodyPr/>
                    <a:lstStyle/>
                    <a:p>
                      <a:r>
                        <a:rPr lang="ru-RU" dirty="0"/>
                        <a:t>световой год </a:t>
                      </a:r>
                    </a:p>
                  </a:txBody>
                  <a:tcPr/>
                </a:tc>
                <a:extLst>
                  <a:ext uri="{0D108BD9-81ED-4DB2-BD59-A6C34878D82A}">
                    <a16:rowId xmlns:a16="http://schemas.microsoft.com/office/drawing/2014/main" val="2733356941"/>
                  </a:ext>
                </a:extLst>
              </a:tr>
              <a:tr h="370840">
                <a:tc>
                  <a:txBody>
                    <a:bodyPr/>
                    <a:lstStyle/>
                    <a:p>
                      <a:r>
                        <a:rPr lang="ru-RU" dirty="0"/>
                        <a:t>10</a:t>
                      </a:r>
                      <a:r>
                        <a:rPr lang="ru-RU" baseline="30000" dirty="0"/>
                        <a:t>3</a:t>
                      </a:r>
                    </a:p>
                  </a:txBody>
                  <a:tcPr/>
                </a:tc>
                <a:tc>
                  <a:txBody>
                    <a:bodyPr/>
                    <a:lstStyle/>
                    <a:p>
                      <a:r>
                        <a:rPr lang="ru-RU" dirty="0"/>
                        <a:t>км (километр)</a:t>
                      </a:r>
                    </a:p>
                  </a:txBody>
                  <a:tcPr/>
                </a:tc>
                <a:extLst>
                  <a:ext uri="{0D108BD9-81ED-4DB2-BD59-A6C34878D82A}">
                    <a16:rowId xmlns:a16="http://schemas.microsoft.com/office/drawing/2014/main" val="3858154907"/>
                  </a:ext>
                </a:extLst>
              </a:tr>
              <a:tr h="370840">
                <a:tc>
                  <a:txBody>
                    <a:bodyPr/>
                    <a:lstStyle/>
                    <a:p>
                      <a:r>
                        <a:rPr lang="ru-RU" dirty="0"/>
                        <a:t>10</a:t>
                      </a:r>
                      <a:r>
                        <a:rPr lang="ru-RU" baseline="30000" dirty="0"/>
                        <a:t>-3</a:t>
                      </a:r>
                    </a:p>
                  </a:txBody>
                  <a:tcPr/>
                </a:tc>
                <a:tc>
                  <a:txBody>
                    <a:bodyPr/>
                    <a:lstStyle/>
                    <a:p>
                      <a:r>
                        <a:rPr lang="ru-RU" dirty="0"/>
                        <a:t>мм (миллиметр)</a:t>
                      </a:r>
                    </a:p>
                  </a:txBody>
                  <a:tcPr/>
                </a:tc>
                <a:extLst>
                  <a:ext uri="{0D108BD9-81ED-4DB2-BD59-A6C34878D82A}">
                    <a16:rowId xmlns:a16="http://schemas.microsoft.com/office/drawing/2014/main" val="116645057"/>
                  </a:ext>
                </a:extLst>
              </a:tr>
              <a:tr h="370840">
                <a:tc>
                  <a:txBody>
                    <a:bodyPr/>
                    <a:lstStyle/>
                    <a:p>
                      <a:r>
                        <a:rPr lang="ru-RU" dirty="0">
                          <a:solidFill>
                            <a:srgbClr val="00B050"/>
                          </a:solidFill>
                        </a:rPr>
                        <a:t>10</a:t>
                      </a:r>
                      <a:r>
                        <a:rPr lang="ru-RU" baseline="30000" dirty="0">
                          <a:solidFill>
                            <a:srgbClr val="00B050"/>
                          </a:solidFill>
                        </a:rPr>
                        <a:t>-6</a:t>
                      </a:r>
                    </a:p>
                  </a:txBody>
                  <a:tcPr/>
                </a:tc>
                <a:tc>
                  <a:txBody>
                    <a:bodyPr/>
                    <a:lstStyle/>
                    <a:p>
                      <a:r>
                        <a:rPr lang="ru-RU" dirty="0"/>
                        <a:t>мкм (микрометр)</a:t>
                      </a:r>
                    </a:p>
                  </a:txBody>
                  <a:tcPr/>
                </a:tc>
                <a:extLst>
                  <a:ext uri="{0D108BD9-81ED-4DB2-BD59-A6C34878D82A}">
                    <a16:rowId xmlns:a16="http://schemas.microsoft.com/office/drawing/2014/main" val="4137970430"/>
                  </a:ext>
                </a:extLst>
              </a:tr>
              <a:tr h="370840">
                <a:tc>
                  <a:txBody>
                    <a:bodyPr/>
                    <a:lstStyle/>
                    <a:p>
                      <a:r>
                        <a:rPr lang="ru-RU" dirty="0">
                          <a:solidFill>
                            <a:srgbClr val="00B050"/>
                          </a:solidFill>
                        </a:rPr>
                        <a:t>10</a:t>
                      </a:r>
                      <a:r>
                        <a:rPr lang="ru-RU" baseline="30000" dirty="0">
                          <a:solidFill>
                            <a:srgbClr val="00B050"/>
                          </a:solidFill>
                        </a:rPr>
                        <a:t>-9</a:t>
                      </a:r>
                    </a:p>
                  </a:txBody>
                  <a:tcPr/>
                </a:tc>
                <a:tc>
                  <a:txBody>
                    <a:bodyPr/>
                    <a:lstStyle/>
                    <a:p>
                      <a:r>
                        <a:rPr lang="ru-RU" dirty="0" err="1"/>
                        <a:t>нм</a:t>
                      </a:r>
                      <a:r>
                        <a:rPr lang="ru-RU" dirty="0"/>
                        <a:t> (нанометр)</a:t>
                      </a:r>
                    </a:p>
                  </a:txBody>
                  <a:tcPr/>
                </a:tc>
                <a:extLst>
                  <a:ext uri="{0D108BD9-81ED-4DB2-BD59-A6C34878D82A}">
                    <a16:rowId xmlns:a16="http://schemas.microsoft.com/office/drawing/2014/main" val="2672172665"/>
                  </a:ext>
                </a:extLst>
              </a:tr>
              <a:tr h="370840">
                <a:tc>
                  <a:txBody>
                    <a:bodyPr/>
                    <a:lstStyle/>
                    <a:p>
                      <a:r>
                        <a:rPr lang="ru-RU" dirty="0"/>
                        <a:t>10</a:t>
                      </a:r>
                      <a:r>
                        <a:rPr lang="ru-RU" baseline="30000" dirty="0"/>
                        <a:t>-10</a:t>
                      </a:r>
                    </a:p>
                  </a:txBody>
                  <a:tcPr/>
                </a:tc>
                <a:tc>
                  <a:txBody>
                    <a:bodyPr/>
                    <a:lstStyle/>
                    <a:p>
                      <a:r>
                        <a:rPr lang="ru-RU" dirty="0"/>
                        <a:t>ангстрем</a:t>
                      </a:r>
                    </a:p>
                  </a:txBody>
                  <a:tcPr/>
                </a:tc>
                <a:extLst>
                  <a:ext uri="{0D108BD9-81ED-4DB2-BD59-A6C34878D82A}">
                    <a16:rowId xmlns:a16="http://schemas.microsoft.com/office/drawing/2014/main" val="1961739873"/>
                  </a:ext>
                </a:extLst>
              </a:tr>
              <a:tr h="370840">
                <a:tc>
                  <a:txBody>
                    <a:bodyPr/>
                    <a:lstStyle/>
                    <a:p>
                      <a:r>
                        <a:rPr lang="ru-RU" dirty="0"/>
                        <a:t>10</a:t>
                      </a:r>
                      <a:r>
                        <a:rPr lang="ru-RU" baseline="30000" dirty="0"/>
                        <a:t>-12</a:t>
                      </a:r>
                    </a:p>
                  </a:txBody>
                  <a:tcPr/>
                </a:tc>
                <a:tc>
                  <a:txBody>
                    <a:bodyPr/>
                    <a:lstStyle/>
                    <a:p>
                      <a:r>
                        <a:rPr lang="ru-RU" dirty="0"/>
                        <a:t>пм (</a:t>
                      </a:r>
                      <a:r>
                        <a:rPr lang="ru-RU" dirty="0" err="1"/>
                        <a:t>пикометр</a:t>
                      </a:r>
                      <a:r>
                        <a:rPr lang="ru-RU" dirty="0"/>
                        <a:t>)</a:t>
                      </a:r>
                    </a:p>
                  </a:txBody>
                  <a:tcPr/>
                </a:tc>
                <a:extLst>
                  <a:ext uri="{0D108BD9-81ED-4DB2-BD59-A6C34878D82A}">
                    <a16:rowId xmlns:a16="http://schemas.microsoft.com/office/drawing/2014/main" val="929953945"/>
                  </a:ext>
                </a:extLst>
              </a:tr>
              <a:tr h="370840">
                <a:tc>
                  <a:txBody>
                    <a:bodyPr/>
                    <a:lstStyle/>
                    <a:p>
                      <a:r>
                        <a:rPr lang="ru-RU" dirty="0"/>
                        <a:t>10</a:t>
                      </a:r>
                      <a:r>
                        <a:rPr lang="ru-RU" baseline="30000" dirty="0"/>
                        <a:t>-15</a:t>
                      </a:r>
                    </a:p>
                  </a:txBody>
                  <a:tcPr/>
                </a:tc>
                <a:tc>
                  <a:txBody>
                    <a:bodyPr/>
                    <a:lstStyle/>
                    <a:p>
                      <a:r>
                        <a:rPr lang="ru-RU" dirty="0" err="1"/>
                        <a:t>фм</a:t>
                      </a:r>
                      <a:r>
                        <a:rPr lang="ru-RU" dirty="0"/>
                        <a:t> (</a:t>
                      </a:r>
                      <a:r>
                        <a:rPr lang="ru-RU" dirty="0" err="1"/>
                        <a:t>фумтометр</a:t>
                      </a:r>
                      <a:r>
                        <a:rPr lang="ru-RU" dirty="0"/>
                        <a:t>)</a:t>
                      </a:r>
                    </a:p>
                  </a:txBody>
                  <a:tcPr/>
                </a:tc>
                <a:extLst>
                  <a:ext uri="{0D108BD9-81ED-4DB2-BD59-A6C34878D82A}">
                    <a16:rowId xmlns:a16="http://schemas.microsoft.com/office/drawing/2014/main" val="185843189"/>
                  </a:ext>
                </a:extLst>
              </a:tr>
              <a:tr h="370840">
                <a:tc>
                  <a:txBody>
                    <a:bodyPr/>
                    <a:lstStyle/>
                    <a:p>
                      <a:r>
                        <a:rPr lang="ru-RU" dirty="0">
                          <a:solidFill>
                            <a:srgbClr val="FF0000"/>
                          </a:solidFill>
                        </a:rPr>
                        <a:t>10</a:t>
                      </a:r>
                      <a:r>
                        <a:rPr lang="ru-RU" baseline="30000" dirty="0">
                          <a:solidFill>
                            <a:srgbClr val="FF0000"/>
                          </a:solidFill>
                        </a:rPr>
                        <a:t>-18</a:t>
                      </a:r>
                    </a:p>
                  </a:txBody>
                  <a:tcPr/>
                </a:tc>
                <a:tc>
                  <a:txBody>
                    <a:bodyPr/>
                    <a:lstStyle/>
                    <a:p>
                      <a:r>
                        <a:rPr lang="ru-RU" dirty="0" err="1"/>
                        <a:t>ам</a:t>
                      </a:r>
                      <a:r>
                        <a:rPr lang="ru-RU" dirty="0"/>
                        <a:t> (</a:t>
                      </a:r>
                      <a:r>
                        <a:rPr lang="ru-RU" dirty="0" err="1"/>
                        <a:t>аттометр</a:t>
                      </a:r>
                      <a:r>
                        <a:rPr lang="ru-RU" dirty="0"/>
                        <a:t>)</a:t>
                      </a:r>
                    </a:p>
                  </a:txBody>
                  <a:tcPr/>
                </a:tc>
                <a:extLst>
                  <a:ext uri="{0D108BD9-81ED-4DB2-BD59-A6C34878D82A}">
                    <a16:rowId xmlns:a16="http://schemas.microsoft.com/office/drawing/2014/main" val="63291586"/>
                  </a:ext>
                </a:extLst>
              </a:tr>
            </a:tbl>
          </a:graphicData>
        </a:graphic>
      </p:graphicFrame>
    </p:spTree>
    <p:extLst>
      <p:ext uri="{BB962C8B-B14F-4D97-AF65-F5344CB8AC3E}">
        <p14:creationId xmlns:p14="http://schemas.microsoft.com/office/powerpoint/2010/main" val="32343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7FD3D4-CC15-4725-A539-DAF86B5221CC}"/>
              </a:ext>
            </a:extLst>
          </p:cNvPr>
          <p:cNvSpPr>
            <a:spLocks noGrp="1"/>
          </p:cNvSpPr>
          <p:nvPr>
            <p:ph type="title"/>
          </p:nvPr>
        </p:nvSpPr>
        <p:spPr/>
        <p:txBody>
          <a:bodyPr/>
          <a:lstStyle/>
          <a:p>
            <a:r>
              <a:rPr lang="ru-RU" dirty="0"/>
              <a:t>10</a:t>
            </a:r>
            <a:r>
              <a:rPr lang="ru-RU" baseline="30000" dirty="0"/>
              <a:t>-13</a:t>
            </a:r>
            <a:r>
              <a:rPr lang="ru-RU" dirty="0"/>
              <a:t>м внутреннее строение атома</a:t>
            </a:r>
          </a:p>
        </p:txBody>
      </p:sp>
      <p:pic>
        <p:nvPicPr>
          <p:cNvPr id="5" name="Рисунок 4">
            <a:extLst>
              <a:ext uri="{FF2B5EF4-FFF2-40B4-BE49-F238E27FC236}">
                <a16:creationId xmlns:a16="http://schemas.microsoft.com/office/drawing/2014/main" id="{BF2C975B-7B0E-4CB8-8C98-71227F4F6599}"/>
              </a:ext>
            </a:extLst>
          </p:cNvPr>
          <p:cNvPicPr>
            <a:picLocks noChangeAspect="1"/>
          </p:cNvPicPr>
          <p:nvPr/>
        </p:nvPicPr>
        <p:blipFill>
          <a:blip r:embed="rId2"/>
          <a:stretch>
            <a:fillRect/>
          </a:stretch>
        </p:blipFill>
        <p:spPr>
          <a:xfrm>
            <a:off x="3370905" y="1586662"/>
            <a:ext cx="5450190" cy="5172118"/>
          </a:xfrm>
          <a:prstGeom prst="rect">
            <a:avLst/>
          </a:prstGeom>
        </p:spPr>
      </p:pic>
    </p:spTree>
    <p:extLst>
      <p:ext uri="{BB962C8B-B14F-4D97-AF65-F5344CB8AC3E}">
        <p14:creationId xmlns:p14="http://schemas.microsoft.com/office/powerpoint/2010/main" val="326590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DDB483-BC9B-4083-BD05-5C5E811B1741}"/>
              </a:ext>
            </a:extLst>
          </p:cNvPr>
          <p:cNvSpPr>
            <a:spLocks noGrp="1"/>
          </p:cNvSpPr>
          <p:nvPr>
            <p:ph type="title"/>
          </p:nvPr>
        </p:nvSpPr>
        <p:spPr/>
        <p:txBody>
          <a:bodyPr/>
          <a:lstStyle/>
          <a:p>
            <a:r>
              <a:rPr lang="ru-RU" dirty="0"/>
              <a:t>10</a:t>
            </a:r>
            <a:r>
              <a:rPr lang="ru-RU" baseline="30000" dirty="0"/>
              <a:t>-14</a:t>
            </a:r>
            <a:r>
              <a:rPr lang="ru-RU" dirty="0"/>
              <a:t>м</a:t>
            </a:r>
          </a:p>
        </p:txBody>
      </p:sp>
      <p:pic>
        <p:nvPicPr>
          <p:cNvPr id="5" name="Рисунок 4">
            <a:extLst>
              <a:ext uri="{FF2B5EF4-FFF2-40B4-BE49-F238E27FC236}">
                <a16:creationId xmlns:a16="http://schemas.microsoft.com/office/drawing/2014/main" id="{2248F86D-D8D2-4615-A2C3-04549CBE04B0}"/>
              </a:ext>
            </a:extLst>
          </p:cNvPr>
          <p:cNvPicPr>
            <a:picLocks noChangeAspect="1"/>
          </p:cNvPicPr>
          <p:nvPr/>
        </p:nvPicPr>
        <p:blipFill>
          <a:blip r:embed="rId2"/>
          <a:stretch>
            <a:fillRect/>
          </a:stretch>
        </p:blipFill>
        <p:spPr>
          <a:xfrm>
            <a:off x="3215680" y="1627799"/>
            <a:ext cx="5168318" cy="5130974"/>
          </a:xfrm>
          <a:prstGeom prst="rect">
            <a:avLst/>
          </a:prstGeom>
        </p:spPr>
      </p:pic>
    </p:spTree>
    <p:extLst>
      <p:ext uri="{BB962C8B-B14F-4D97-AF65-F5344CB8AC3E}">
        <p14:creationId xmlns:p14="http://schemas.microsoft.com/office/powerpoint/2010/main" val="26672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62D1EC-CFAA-4F07-B569-24BFF867A5D7}"/>
              </a:ext>
            </a:extLst>
          </p:cNvPr>
          <p:cNvSpPr>
            <a:spLocks noGrp="1"/>
          </p:cNvSpPr>
          <p:nvPr>
            <p:ph type="title"/>
          </p:nvPr>
        </p:nvSpPr>
        <p:spPr/>
        <p:txBody>
          <a:bodyPr/>
          <a:lstStyle/>
          <a:p>
            <a:r>
              <a:rPr lang="ru-RU" dirty="0"/>
              <a:t>10</a:t>
            </a:r>
            <a:r>
              <a:rPr lang="ru-RU" baseline="30000" dirty="0"/>
              <a:t>-15</a:t>
            </a:r>
            <a:r>
              <a:rPr lang="ru-RU" dirty="0"/>
              <a:t>м поверхность нейтрона</a:t>
            </a:r>
          </a:p>
        </p:txBody>
      </p:sp>
      <p:pic>
        <p:nvPicPr>
          <p:cNvPr id="5" name="Рисунок 4">
            <a:extLst>
              <a:ext uri="{FF2B5EF4-FFF2-40B4-BE49-F238E27FC236}">
                <a16:creationId xmlns:a16="http://schemas.microsoft.com/office/drawing/2014/main" id="{2B247A0A-E422-499D-9C1B-DF6E01189C23}"/>
              </a:ext>
            </a:extLst>
          </p:cNvPr>
          <p:cNvPicPr>
            <a:picLocks noChangeAspect="1"/>
          </p:cNvPicPr>
          <p:nvPr/>
        </p:nvPicPr>
        <p:blipFill>
          <a:blip r:embed="rId2"/>
          <a:stretch>
            <a:fillRect/>
          </a:stretch>
        </p:blipFill>
        <p:spPr>
          <a:xfrm>
            <a:off x="3431704" y="1700808"/>
            <a:ext cx="5008065" cy="4986196"/>
          </a:xfrm>
          <a:prstGeom prst="rect">
            <a:avLst/>
          </a:prstGeom>
        </p:spPr>
      </p:pic>
    </p:spTree>
    <p:extLst>
      <p:ext uri="{BB962C8B-B14F-4D97-AF65-F5344CB8AC3E}">
        <p14:creationId xmlns:p14="http://schemas.microsoft.com/office/powerpoint/2010/main" val="7332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B81D16-7C61-43F6-97C9-EE9C20944998}"/>
              </a:ext>
            </a:extLst>
          </p:cNvPr>
          <p:cNvSpPr>
            <a:spLocks noGrp="1"/>
          </p:cNvSpPr>
          <p:nvPr>
            <p:ph type="title"/>
          </p:nvPr>
        </p:nvSpPr>
        <p:spPr/>
        <p:txBody>
          <a:bodyPr/>
          <a:lstStyle/>
          <a:p>
            <a:r>
              <a:rPr lang="ru-RU" dirty="0"/>
              <a:t>10</a:t>
            </a:r>
            <a:r>
              <a:rPr lang="ru-RU" baseline="30000" dirty="0"/>
              <a:t>-15</a:t>
            </a:r>
            <a:r>
              <a:rPr lang="ru-RU" dirty="0"/>
              <a:t>м - кварки</a:t>
            </a:r>
          </a:p>
        </p:txBody>
      </p:sp>
      <p:pic>
        <p:nvPicPr>
          <p:cNvPr id="5" name="Рисунок 4">
            <a:extLst>
              <a:ext uri="{FF2B5EF4-FFF2-40B4-BE49-F238E27FC236}">
                <a16:creationId xmlns:a16="http://schemas.microsoft.com/office/drawing/2014/main" id="{63EF8C91-DB03-465B-B87F-0DCF73622AA1}"/>
              </a:ext>
            </a:extLst>
          </p:cNvPr>
          <p:cNvPicPr>
            <a:picLocks noChangeAspect="1"/>
          </p:cNvPicPr>
          <p:nvPr/>
        </p:nvPicPr>
        <p:blipFill>
          <a:blip r:embed="rId2"/>
          <a:stretch>
            <a:fillRect/>
          </a:stretch>
        </p:blipFill>
        <p:spPr>
          <a:xfrm>
            <a:off x="3287688" y="1662888"/>
            <a:ext cx="5110599" cy="5095892"/>
          </a:xfrm>
          <a:prstGeom prst="rect">
            <a:avLst/>
          </a:prstGeom>
        </p:spPr>
      </p:pic>
    </p:spTree>
    <p:extLst>
      <p:ext uri="{BB962C8B-B14F-4D97-AF65-F5344CB8AC3E}">
        <p14:creationId xmlns:p14="http://schemas.microsoft.com/office/powerpoint/2010/main" val="176903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DCE804-B44D-4FE3-B159-29A14EF4F0C1}"/>
              </a:ext>
            </a:extLst>
          </p:cNvPr>
          <p:cNvSpPr>
            <a:spLocks noGrp="1"/>
          </p:cNvSpPr>
          <p:nvPr>
            <p:ph type="title"/>
          </p:nvPr>
        </p:nvSpPr>
        <p:spPr/>
        <p:txBody>
          <a:bodyPr/>
          <a:lstStyle/>
          <a:p>
            <a:r>
              <a:rPr lang="ru-RU" dirty="0"/>
              <a:t>Определение</a:t>
            </a:r>
          </a:p>
        </p:txBody>
      </p:sp>
      <p:sp>
        <p:nvSpPr>
          <p:cNvPr id="7" name="TextBox 6">
            <a:extLst>
              <a:ext uri="{FF2B5EF4-FFF2-40B4-BE49-F238E27FC236}">
                <a16:creationId xmlns:a16="http://schemas.microsoft.com/office/drawing/2014/main" id="{2B8B4B75-0F02-4F09-8CD6-F3B15AC187DD}"/>
              </a:ext>
            </a:extLst>
          </p:cNvPr>
          <p:cNvSpPr txBox="1"/>
          <p:nvPr/>
        </p:nvSpPr>
        <p:spPr>
          <a:xfrm>
            <a:off x="3647728" y="1722937"/>
            <a:ext cx="8424936" cy="3139321"/>
          </a:xfrm>
          <a:prstGeom prst="rect">
            <a:avLst/>
          </a:prstGeom>
          <a:noFill/>
        </p:spPr>
        <p:txBody>
          <a:bodyPr wrap="square">
            <a:spAutoFit/>
          </a:bodyPr>
          <a:lstStyle/>
          <a:p>
            <a:r>
              <a:rPr lang="ru-RU" dirty="0"/>
              <a:t>Микрофлюидика имеет дело с поведением, точным контролем и манипулированием жидкостями , которые геометрически ограничены небольшим, обычно субмиллиметровым, масштабом.</a:t>
            </a:r>
          </a:p>
          <a:p>
            <a:endParaRPr lang="ru-RU" dirty="0"/>
          </a:p>
          <a:p>
            <a:r>
              <a:rPr lang="ru-RU" dirty="0"/>
              <a:t>Как правило, микро означает одну из следующих функций:</a:t>
            </a:r>
          </a:p>
          <a:p>
            <a:r>
              <a:rPr lang="ru-RU" dirty="0"/>
              <a:t>•небольшие объемы (нл, пл , фл) </a:t>
            </a:r>
            <a:endParaRPr lang="en-US" dirty="0"/>
          </a:p>
          <a:p>
            <a:r>
              <a:rPr lang="ru-RU" dirty="0"/>
              <a:t>•небольшой размер</a:t>
            </a:r>
          </a:p>
          <a:p>
            <a:r>
              <a:rPr lang="ru-RU" dirty="0"/>
              <a:t>•низкое энергопотребление</a:t>
            </a:r>
          </a:p>
          <a:p>
            <a:endParaRPr lang="en-US" dirty="0"/>
          </a:p>
          <a:p>
            <a:r>
              <a:rPr lang="ru-RU" dirty="0"/>
              <a:t>Это междисциплинарная область, пересекающая инженерию, физику, химию, </a:t>
            </a:r>
            <a:r>
              <a:rPr lang="ru-RU" dirty="0" err="1"/>
              <a:t>микротехнологию</a:t>
            </a:r>
            <a:r>
              <a:rPr lang="ru-RU" dirty="0"/>
              <a:t> и биотехнологию</a:t>
            </a:r>
          </a:p>
        </p:txBody>
      </p:sp>
      <p:pic>
        <p:nvPicPr>
          <p:cNvPr id="9" name="Рисунок 8">
            <a:extLst>
              <a:ext uri="{FF2B5EF4-FFF2-40B4-BE49-F238E27FC236}">
                <a16:creationId xmlns:a16="http://schemas.microsoft.com/office/drawing/2014/main" id="{6A68BD82-18F0-47E1-B652-5932663F2C9E}"/>
              </a:ext>
            </a:extLst>
          </p:cNvPr>
          <p:cNvPicPr>
            <a:picLocks noChangeAspect="1"/>
          </p:cNvPicPr>
          <p:nvPr/>
        </p:nvPicPr>
        <p:blipFill>
          <a:blip r:embed="rId2"/>
          <a:stretch>
            <a:fillRect/>
          </a:stretch>
        </p:blipFill>
        <p:spPr>
          <a:xfrm>
            <a:off x="248742" y="1628800"/>
            <a:ext cx="3152157" cy="5129980"/>
          </a:xfrm>
          <a:prstGeom prst="rect">
            <a:avLst/>
          </a:prstGeom>
        </p:spPr>
      </p:pic>
    </p:spTree>
    <p:extLst>
      <p:ext uri="{BB962C8B-B14F-4D97-AF65-F5344CB8AC3E}">
        <p14:creationId xmlns:p14="http://schemas.microsoft.com/office/powerpoint/2010/main" val="156622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4D3B7B-957A-4151-AF83-FD4CA7909A73}"/>
              </a:ext>
            </a:extLst>
          </p:cNvPr>
          <p:cNvSpPr>
            <a:spLocks noGrp="1"/>
          </p:cNvSpPr>
          <p:nvPr>
            <p:ph type="title"/>
          </p:nvPr>
        </p:nvSpPr>
        <p:spPr/>
        <p:txBody>
          <a:bodyPr/>
          <a:lstStyle/>
          <a:p>
            <a:r>
              <a:rPr lang="ru-RU" dirty="0" err="1"/>
              <a:t>Междисциплинарность</a:t>
            </a:r>
            <a:endParaRPr lang="ru-RU" dirty="0"/>
          </a:p>
        </p:txBody>
      </p:sp>
      <p:sp>
        <p:nvSpPr>
          <p:cNvPr id="6" name="TextBox 5">
            <a:extLst>
              <a:ext uri="{FF2B5EF4-FFF2-40B4-BE49-F238E27FC236}">
                <a16:creationId xmlns:a16="http://schemas.microsoft.com/office/drawing/2014/main" id="{3ECE0120-9AB0-4D17-A298-2467A83F3820}"/>
              </a:ext>
            </a:extLst>
          </p:cNvPr>
          <p:cNvSpPr txBox="1"/>
          <p:nvPr/>
        </p:nvSpPr>
        <p:spPr>
          <a:xfrm>
            <a:off x="5303912" y="3619459"/>
            <a:ext cx="6094602" cy="3139321"/>
          </a:xfrm>
          <a:prstGeom prst="rect">
            <a:avLst/>
          </a:prstGeom>
          <a:noFill/>
        </p:spPr>
        <p:txBody>
          <a:bodyPr wrap="square">
            <a:spAutoFit/>
          </a:bodyPr>
          <a:lstStyle/>
          <a:p>
            <a:r>
              <a:rPr lang="ru-RU" dirty="0"/>
              <a:t>•	</a:t>
            </a:r>
            <a:r>
              <a:rPr lang="ru-RU" dirty="0" err="1"/>
              <a:t>Микропроизводство</a:t>
            </a:r>
            <a:endParaRPr lang="ru-RU" dirty="0"/>
          </a:p>
          <a:p>
            <a:r>
              <a:rPr lang="ru-RU" dirty="0"/>
              <a:t>•	Химия</a:t>
            </a:r>
          </a:p>
          <a:p>
            <a:r>
              <a:rPr lang="ru-RU" dirty="0"/>
              <a:t>•	Биология</a:t>
            </a:r>
          </a:p>
          <a:p>
            <a:r>
              <a:rPr lang="ru-RU" dirty="0"/>
              <a:t>•	Механика</a:t>
            </a:r>
          </a:p>
          <a:p>
            <a:r>
              <a:rPr lang="ru-RU" dirty="0"/>
              <a:t>•	Системы контроля</a:t>
            </a:r>
          </a:p>
          <a:p>
            <a:r>
              <a:rPr lang="ru-RU" dirty="0"/>
              <a:t>•	Микрофизика и тепловой/жидкостный транспорт</a:t>
            </a:r>
          </a:p>
          <a:p>
            <a:r>
              <a:rPr lang="ru-RU" dirty="0"/>
              <a:t>•	Численное моделирование</a:t>
            </a:r>
          </a:p>
          <a:p>
            <a:r>
              <a:rPr lang="ru-RU" dirty="0"/>
              <a:t>•	Материаловедение</a:t>
            </a:r>
          </a:p>
          <a:p>
            <a:r>
              <a:rPr lang="ru-RU" dirty="0"/>
              <a:t>•	Системная интеграция и упаковка</a:t>
            </a:r>
          </a:p>
          <a:p>
            <a:r>
              <a:rPr lang="ru-RU" dirty="0"/>
              <a:t>•	Проверка и эксперименты</a:t>
            </a:r>
          </a:p>
          <a:p>
            <a:r>
              <a:rPr lang="ru-RU" dirty="0"/>
              <a:t>•	Проектирование надежности</a:t>
            </a:r>
          </a:p>
        </p:txBody>
      </p:sp>
      <p:sp>
        <p:nvSpPr>
          <p:cNvPr id="10" name="TextBox 9">
            <a:extLst>
              <a:ext uri="{FF2B5EF4-FFF2-40B4-BE49-F238E27FC236}">
                <a16:creationId xmlns:a16="http://schemas.microsoft.com/office/drawing/2014/main" id="{E53229F2-E166-4BF6-8083-7C52E7F9BF64}"/>
              </a:ext>
            </a:extLst>
          </p:cNvPr>
          <p:cNvSpPr txBox="1"/>
          <p:nvPr/>
        </p:nvSpPr>
        <p:spPr>
          <a:xfrm>
            <a:off x="5234543" y="1628800"/>
            <a:ext cx="6766113" cy="1477328"/>
          </a:xfrm>
          <a:prstGeom prst="rect">
            <a:avLst/>
          </a:prstGeom>
          <a:noFill/>
        </p:spPr>
        <p:txBody>
          <a:bodyPr wrap="square">
            <a:spAutoFit/>
          </a:bodyPr>
          <a:lstStyle/>
          <a:p>
            <a:r>
              <a:rPr lang="ru-RU" dirty="0"/>
              <a:t>Новые технологии , которые позволяют разрабатывать новые подходы к синтезу, очистке и быстрому скринингу химических веществ, биологических препаратов и материалов с использованием интегрированных, массово параллельных миниатюрных платформ.</a:t>
            </a:r>
          </a:p>
        </p:txBody>
      </p:sp>
      <p:pic>
        <p:nvPicPr>
          <p:cNvPr id="11" name="Picture 2" descr="Introduction to Nanoscience">
            <a:extLst>
              <a:ext uri="{FF2B5EF4-FFF2-40B4-BE49-F238E27FC236}">
                <a16:creationId xmlns:a16="http://schemas.microsoft.com/office/drawing/2014/main" id="{CF67524E-D39C-4AE4-8C6D-D9AD03EDF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700808"/>
            <a:ext cx="3888432" cy="502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70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F6CEC-BD10-4642-8BAC-2159E6149E8B}"/>
              </a:ext>
            </a:extLst>
          </p:cNvPr>
          <p:cNvSpPr>
            <a:spLocks noGrp="1"/>
          </p:cNvSpPr>
          <p:nvPr>
            <p:ph type="title"/>
          </p:nvPr>
        </p:nvSpPr>
        <p:spPr/>
        <p:txBody>
          <a:bodyPr/>
          <a:lstStyle/>
          <a:p>
            <a:r>
              <a:rPr lang="ru-RU" dirty="0"/>
              <a:t>Микрожидкостные устройства</a:t>
            </a:r>
          </a:p>
        </p:txBody>
      </p:sp>
      <p:sp>
        <p:nvSpPr>
          <p:cNvPr id="6" name="TextBox 5">
            <a:extLst>
              <a:ext uri="{FF2B5EF4-FFF2-40B4-BE49-F238E27FC236}">
                <a16:creationId xmlns:a16="http://schemas.microsoft.com/office/drawing/2014/main" id="{4149C9C5-5088-4683-87C8-E9CE1804B670}"/>
              </a:ext>
            </a:extLst>
          </p:cNvPr>
          <p:cNvSpPr txBox="1"/>
          <p:nvPr/>
        </p:nvSpPr>
        <p:spPr>
          <a:xfrm>
            <a:off x="479376" y="1582340"/>
            <a:ext cx="5112568" cy="4801314"/>
          </a:xfrm>
          <a:prstGeom prst="rect">
            <a:avLst/>
          </a:prstGeom>
          <a:noFill/>
        </p:spPr>
        <p:txBody>
          <a:bodyPr wrap="square">
            <a:spAutoFit/>
          </a:bodyPr>
          <a:lstStyle/>
          <a:p>
            <a:pPr marL="285750" indent="-285750">
              <a:buFont typeface="Arial" panose="020B0604020202020204" pitchFamily="34" charset="0"/>
              <a:buChar char="•"/>
            </a:pPr>
            <a:r>
              <a:rPr lang="ru-RU" dirty="0"/>
              <a:t>Датчики и приводы:</a:t>
            </a:r>
          </a:p>
          <a:p>
            <a:pPr marL="742950" lvl="1" indent="-285750">
              <a:buFont typeface="Arial" panose="020B0604020202020204" pitchFamily="34" charset="0"/>
              <a:buChar char="•"/>
            </a:pPr>
            <a:r>
              <a:rPr lang="ru-RU" dirty="0"/>
              <a:t>Давление, температура, напряжение сдвига,</a:t>
            </a:r>
          </a:p>
          <a:p>
            <a:pPr marL="742950" lvl="1" indent="-285750">
              <a:buFont typeface="Arial" panose="020B0604020202020204" pitchFamily="34" charset="0"/>
              <a:buChar char="•"/>
            </a:pPr>
            <a:r>
              <a:rPr lang="ru-RU" dirty="0"/>
              <a:t>Биологические и химические датчики</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Жидкие компоненты:</a:t>
            </a:r>
          </a:p>
          <a:p>
            <a:pPr marL="742950" lvl="1" indent="-285750">
              <a:buFont typeface="Arial" panose="020B0604020202020204" pitchFamily="34" charset="0"/>
              <a:buChar char="•"/>
            </a:pPr>
            <a:r>
              <a:rPr lang="ru-RU" dirty="0"/>
              <a:t>Каналы, Насосы, Мембраны</a:t>
            </a:r>
          </a:p>
          <a:p>
            <a:pPr marL="742950" lvl="1" indent="-285750">
              <a:buFont typeface="Arial" panose="020B0604020202020204" pitchFamily="34" charset="0"/>
              <a:buChar char="•"/>
            </a:pPr>
            <a:r>
              <a:rPr lang="ru-RU" dirty="0"/>
              <a:t>Клапаны, сопла, диффузоры и</a:t>
            </a:r>
          </a:p>
          <a:p>
            <a:pPr marL="742950" lvl="1" indent="-285750">
              <a:buFont typeface="Arial" panose="020B0604020202020204" pitchFamily="34" charset="0"/>
              <a:buChar char="•"/>
            </a:pPr>
            <a:r>
              <a:rPr lang="ru-RU" dirty="0"/>
              <a:t>Смесители</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Генерация движения</a:t>
            </a:r>
          </a:p>
          <a:p>
            <a:pPr marL="742950" lvl="1" indent="-285750">
              <a:buFont typeface="Arial" panose="020B0604020202020204" pitchFamily="34" charset="0"/>
              <a:buChar char="•"/>
            </a:pPr>
            <a:r>
              <a:rPr lang="ru-RU" dirty="0"/>
              <a:t>Микродвигатели, Турбины,</a:t>
            </a:r>
          </a:p>
          <a:p>
            <a:pPr marL="742950" lvl="1" indent="-285750">
              <a:buFont typeface="Arial" panose="020B0604020202020204" pitchFamily="34" charset="0"/>
              <a:buChar char="•"/>
            </a:pPr>
            <a:r>
              <a:rPr lang="ru-RU" dirty="0"/>
              <a:t>Паровые двигатели, Шестерни, Поршни, Звенья</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Защитные приложения:</a:t>
            </a:r>
          </a:p>
          <a:p>
            <a:pPr marL="742950" lvl="1" indent="-285750">
              <a:buFont typeface="Arial" panose="020B0604020202020204" pitchFamily="34" charset="0"/>
              <a:buChar char="•"/>
            </a:pPr>
            <a:r>
              <a:rPr lang="ru-RU" dirty="0"/>
              <a:t>Лаборатория на чипе: </a:t>
            </a:r>
            <a:r>
              <a:rPr lang="en-US" dirty="0"/>
              <a:t>m-TAS</a:t>
            </a:r>
            <a:endParaRPr lang="ru-RU" dirty="0"/>
          </a:p>
        </p:txBody>
      </p:sp>
      <p:sp>
        <p:nvSpPr>
          <p:cNvPr id="10" name="TextBox 9">
            <a:extLst>
              <a:ext uri="{FF2B5EF4-FFF2-40B4-BE49-F238E27FC236}">
                <a16:creationId xmlns:a16="http://schemas.microsoft.com/office/drawing/2014/main" id="{A7E7BEF9-A930-4096-AA73-2FE7D3794249}"/>
              </a:ext>
            </a:extLst>
          </p:cNvPr>
          <p:cNvSpPr txBox="1"/>
          <p:nvPr/>
        </p:nvSpPr>
        <p:spPr>
          <a:xfrm>
            <a:off x="6096000" y="1582340"/>
            <a:ext cx="5446530" cy="4524315"/>
          </a:xfrm>
          <a:prstGeom prst="rect">
            <a:avLst/>
          </a:prstGeom>
          <a:noFill/>
        </p:spPr>
        <p:txBody>
          <a:bodyPr wrap="square">
            <a:spAutoFit/>
          </a:bodyPr>
          <a:lstStyle/>
          <a:p>
            <a:pPr marL="285750" indent="-285750">
              <a:buFont typeface="Arial" panose="020B0604020202020204" pitchFamily="34" charset="0"/>
              <a:buChar char="•"/>
            </a:pPr>
            <a:r>
              <a:rPr lang="ru-RU" dirty="0"/>
              <a:t>Биомедицинские приложения:	</a:t>
            </a:r>
          </a:p>
          <a:p>
            <a:pPr marL="742950" lvl="1" indent="-285750">
              <a:buFont typeface="Arial" panose="020B0604020202020204" pitchFamily="34" charset="0"/>
              <a:buChar char="•"/>
            </a:pPr>
            <a:r>
              <a:rPr lang="ru-RU" dirty="0"/>
              <a:t>Системы доставки лекарств</a:t>
            </a:r>
          </a:p>
          <a:p>
            <a:pPr marL="742950" lvl="1" indent="-285750">
              <a:buFont typeface="Arial" panose="020B0604020202020204" pitchFamily="34" charset="0"/>
              <a:buChar char="•"/>
            </a:pPr>
            <a:r>
              <a:rPr lang="ru-RU" dirty="0"/>
              <a:t>Анализаторы ДНК</a:t>
            </a:r>
          </a:p>
          <a:p>
            <a:pPr marL="742950" lvl="1" indent="-285750">
              <a:buFont typeface="Arial" panose="020B0604020202020204" pitchFamily="34" charset="0"/>
              <a:buChar char="•"/>
            </a:pPr>
            <a:r>
              <a:rPr lang="ru-RU" dirty="0"/>
              <a:t>Мониторинг здоровья человека</a:t>
            </a:r>
          </a:p>
          <a:p>
            <a:pPr marL="742950" lvl="1" indent="-285750">
              <a:buFont typeface="Arial" panose="020B0604020202020204" pitchFamily="34" charset="0"/>
              <a:buChar char="•"/>
            </a:pPr>
            <a:r>
              <a:rPr lang="ru-RU" dirty="0"/>
              <a:t>Искусственные органы</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Мониторинг окружающей среды:	</a:t>
            </a:r>
          </a:p>
          <a:p>
            <a:pPr marL="742950" lvl="1" indent="-285750">
              <a:buFont typeface="Arial" panose="020B0604020202020204" pitchFamily="34" charset="0"/>
              <a:buChar char="•"/>
            </a:pPr>
            <a:r>
              <a:rPr lang="ru-RU" dirty="0"/>
              <a:t>Датчик загрязнения воды и воздуха</a:t>
            </a:r>
          </a:p>
          <a:p>
            <a:pPr marL="742950" lvl="1" indent="-285750">
              <a:buFont typeface="Arial" panose="020B0604020202020204" pitchFamily="34" charset="0"/>
              <a:buChar char="•"/>
            </a:pPr>
            <a:r>
              <a:rPr lang="ru-RU" dirty="0"/>
              <a:t>Системы фильтрации газа/жидкости</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Микроэлектроника:</a:t>
            </a:r>
          </a:p>
          <a:p>
            <a:pPr marL="742950" lvl="1" indent="-285750">
              <a:buFont typeface="Arial" panose="020B0604020202020204" pitchFamily="34" charset="0"/>
              <a:buChar char="•"/>
            </a:pPr>
            <a:r>
              <a:rPr lang="ru-RU" dirty="0"/>
              <a:t>Управление температурным режимом</a:t>
            </a:r>
          </a:p>
          <a:p>
            <a:pPr marL="742950" lvl="1" indent="-285750">
              <a:buFont typeface="Arial" panose="020B0604020202020204" pitchFamily="34" charset="0"/>
              <a:buChar char="•"/>
            </a:pPr>
            <a:r>
              <a:rPr lang="ru-RU" dirty="0"/>
              <a:t>Пузырьково-струйные принтеры </a:t>
            </a:r>
          </a:p>
          <a:p>
            <a:endParaRPr lang="ru-RU" dirty="0"/>
          </a:p>
          <a:p>
            <a:pPr marL="285750" indent="-285750">
              <a:buFont typeface="Arial" panose="020B0604020202020204" pitchFamily="34" charset="0"/>
              <a:buChar char="•"/>
            </a:pPr>
            <a:r>
              <a:rPr lang="ru-RU" dirty="0"/>
              <a:t>Аэрокосмическая промышленность:</a:t>
            </a:r>
          </a:p>
          <a:p>
            <a:pPr marL="742950" lvl="1" indent="-285750">
              <a:buFont typeface="Arial" panose="020B0604020202020204" pitchFamily="34" charset="0"/>
              <a:buChar char="•"/>
            </a:pPr>
            <a:r>
              <a:rPr lang="ru-RU" dirty="0"/>
              <a:t>Управление сваливанием и тангажом</a:t>
            </a:r>
          </a:p>
        </p:txBody>
      </p:sp>
    </p:spTree>
    <p:extLst>
      <p:ext uri="{BB962C8B-B14F-4D97-AF65-F5344CB8AC3E}">
        <p14:creationId xmlns:p14="http://schemas.microsoft.com/office/powerpoint/2010/main" val="193315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B4835F-B49F-4949-8D1F-BCA23B06AD88}"/>
              </a:ext>
            </a:extLst>
          </p:cNvPr>
          <p:cNvSpPr>
            <a:spLocks noGrp="1"/>
          </p:cNvSpPr>
          <p:nvPr>
            <p:ph type="title"/>
          </p:nvPr>
        </p:nvSpPr>
        <p:spPr/>
        <p:txBody>
          <a:bodyPr/>
          <a:lstStyle/>
          <a:p>
            <a:r>
              <a:rPr lang="ru-RU" dirty="0"/>
              <a:t>чип генератора градиента</a:t>
            </a:r>
          </a:p>
        </p:txBody>
      </p:sp>
      <p:pic>
        <p:nvPicPr>
          <p:cNvPr id="3" name="Мультимедиа в Интернете 2" title="Bioprinting 101: How to make Microfluidic Chips">
            <a:hlinkClick r:id="" action="ppaction://media"/>
            <a:extLst>
              <a:ext uri="{FF2B5EF4-FFF2-40B4-BE49-F238E27FC236}">
                <a16:creationId xmlns:a16="http://schemas.microsoft.com/office/drawing/2014/main" id="{8EC1D087-18F9-4A96-A421-C5727ADF2FDF}"/>
              </a:ext>
            </a:extLst>
          </p:cNvPr>
          <p:cNvPicPr>
            <a:picLocks noRot="1" noChangeAspect="1"/>
          </p:cNvPicPr>
          <p:nvPr>
            <a:videoFile r:link="rId1"/>
          </p:nvPr>
        </p:nvPicPr>
        <p:blipFill>
          <a:blip r:embed="rId3"/>
          <a:stretch>
            <a:fillRect/>
          </a:stretch>
        </p:blipFill>
        <p:spPr>
          <a:xfrm>
            <a:off x="1492471" y="1621281"/>
            <a:ext cx="9207058" cy="5201988"/>
          </a:xfrm>
          <a:prstGeom prst="rect">
            <a:avLst/>
          </a:prstGeom>
        </p:spPr>
      </p:pic>
    </p:spTree>
    <p:extLst>
      <p:ext uri="{BB962C8B-B14F-4D97-AF65-F5344CB8AC3E}">
        <p14:creationId xmlns:p14="http://schemas.microsoft.com/office/powerpoint/2010/main" val="152087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6B40CD-CA24-4224-AAFD-5FBB95E1357C}"/>
              </a:ext>
            </a:extLst>
          </p:cNvPr>
          <p:cNvSpPr>
            <a:spLocks noGrp="1"/>
          </p:cNvSpPr>
          <p:nvPr>
            <p:ph type="title"/>
          </p:nvPr>
        </p:nvSpPr>
        <p:spPr/>
        <p:txBody>
          <a:bodyPr/>
          <a:lstStyle/>
          <a:p>
            <a:r>
              <a:rPr lang="ru-RU" dirty="0"/>
              <a:t> </a:t>
            </a:r>
            <a:r>
              <a:rPr lang="ru-RU" dirty="0" err="1"/>
              <a:t>Микрожидкостный</a:t>
            </a:r>
            <a:r>
              <a:rPr lang="ru-RU" dirty="0"/>
              <a:t> чип </a:t>
            </a:r>
            <a:r>
              <a:rPr lang="en-US" dirty="0" err="1"/>
              <a:t>SynVivo</a:t>
            </a:r>
            <a:endParaRPr lang="ru-RU" dirty="0"/>
          </a:p>
        </p:txBody>
      </p:sp>
      <p:pic>
        <p:nvPicPr>
          <p:cNvPr id="3" name="Мультимедиа в Интернете 2" title="Real-time Leukocyte Rolling-Adhesion-Migration Assay">
            <a:hlinkClick r:id="" action="ppaction://media"/>
            <a:extLst>
              <a:ext uri="{FF2B5EF4-FFF2-40B4-BE49-F238E27FC236}">
                <a16:creationId xmlns:a16="http://schemas.microsoft.com/office/drawing/2014/main" id="{FEC87734-7093-490A-A5D8-E0BCCD7E9F14}"/>
              </a:ext>
            </a:extLst>
          </p:cNvPr>
          <p:cNvPicPr>
            <a:picLocks noRot="1" noChangeAspect="1"/>
          </p:cNvPicPr>
          <p:nvPr>
            <a:videoFile r:link="rId1"/>
          </p:nvPr>
        </p:nvPicPr>
        <p:blipFill>
          <a:blip r:embed="rId3"/>
          <a:stretch>
            <a:fillRect/>
          </a:stretch>
        </p:blipFill>
        <p:spPr>
          <a:xfrm>
            <a:off x="191344" y="1608721"/>
            <a:ext cx="6832264" cy="5124198"/>
          </a:xfrm>
          <a:prstGeom prst="rect">
            <a:avLst/>
          </a:prstGeom>
        </p:spPr>
      </p:pic>
      <p:sp>
        <p:nvSpPr>
          <p:cNvPr id="7" name="TextBox 6">
            <a:extLst>
              <a:ext uri="{FF2B5EF4-FFF2-40B4-BE49-F238E27FC236}">
                <a16:creationId xmlns:a16="http://schemas.microsoft.com/office/drawing/2014/main" id="{9F916AE3-555E-46FF-B922-2E622DC29A9B}"/>
              </a:ext>
            </a:extLst>
          </p:cNvPr>
          <p:cNvSpPr txBox="1"/>
          <p:nvPr/>
        </p:nvSpPr>
        <p:spPr>
          <a:xfrm>
            <a:off x="7176120" y="1720840"/>
            <a:ext cx="4824536" cy="5078313"/>
          </a:xfrm>
          <a:prstGeom prst="rect">
            <a:avLst/>
          </a:prstGeom>
          <a:noFill/>
        </p:spPr>
        <p:txBody>
          <a:bodyPr wrap="square">
            <a:spAutoFit/>
          </a:bodyPr>
          <a:lstStyle/>
          <a:p>
            <a:r>
              <a:rPr lang="ru-RU" dirty="0"/>
              <a:t>Увеличенное изображение </a:t>
            </a:r>
            <a:r>
              <a:rPr lang="ru-RU" dirty="0" err="1"/>
              <a:t>микрожидкостного</a:t>
            </a:r>
            <a:r>
              <a:rPr lang="ru-RU" dirty="0"/>
              <a:t> чипа </a:t>
            </a:r>
            <a:r>
              <a:rPr lang="ru-RU" dirty="0" err="1"/>
              <a:t>SynVivo</a:t>
            </a:r>
            <a:r>
              <a:rPr lang="ru-RU" dirty="0"/>
              <a:t>, показывающее лейкоциты, взаимодействующие с эндотелиальными клетками в канале размером с микроциркуляторный русло, примыкающем к </a:t>
            </a:r>
            <a:r>
              <a:rPr lang="ru-RU" dirty="0" err="1"/>
              <a:t>перфузируемой</a:t>
            </a:r>
            <a:r>
              <a:rPr lang="ru-RU" dirty="0"/>
              <a:t> камере с </a:t>
            </a:r>
            <a:r>
              <a:rPr lang="ru-RU" dirty="0" err="1"/>
              <a:t>химиоаттрактантом</a:t>
            </a:r>
            <a:r>
              <a:rPr lang="ru-RU" dirty="0"/>
              <a:t> (левая часть изображения). Разделение эндотелиального канала и камеры представляет собой пористый барьер для наблюдения за миграцией лейкоцитов. Эндотелиальные клетки были активированы с помощью TNF-альфа, чтобы инициировать воспалительную реакцию. Скатывание, прилипание и миграцию лейкоцитов через эндотелий можно наблюдать в режиме реального времени. </a:t>
            </a:r>
          </a:p>
        </p:txBody>
      </p:sp>
    </p:spTree>
    <p:extLst>
      <p:ext uri="{BB962C8B-B14F-4D97-AF65-F5344CB8AC3E}">
        <p14:creationId xmlns:p14="http://schemas.microsoft.com/office/powerpoint/2010/main" val="282039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64645C-1332-4DE5-ACDD-E5432D457067}"/>
              </a:ext>
            </a:extLst>
          </p:cNvPr>
          <p:cNvSpPr>
            <a:spLocks noGrp="1"/>
          </p:cNvSpPr>
          <p:nvPr>
            <p:ph type="title"/>
          </p:nvPr>
        </p:nvSpPr>
        <p:spPr/>
        <p:txBody>
          <a:bodyPr/>
          <a:lstStyle/>
          <a:p>
            <a:r>
              <a:rPr lang="ru-RU" dirty="0"/>
              <a:t>Задачи </a:t>
            </a:r>
            <a:r>
              <a:rPr lang="ru-RU" dirty="0" err="1"/>
              <a:t>микрофлюидики</a:t>
            </a:r>
            <a:endParaRPr lang="ru-RU" dirty="0"/>
          </a:p>
        </p:txBody>
      </p:sp>
      <p:sp>
        <p:nvSpPr>
          <p:cNvPr id="6" name="TextBox 5">
            <a:extLst>
              <a:ext uri="{FF2B5EF4-FFF2-40B4-BE49-F238E27FC236}">
                <a16:creationId xmlns:a16="http://schemas.microsoft.com/office/drawing/2014/main" id="{5BC428B6-4753-4B67-8603-C1BEE71DF953}"/>
              </a:ext>
            </a:extLst>
          </p:cNvPr>
          <p:cNvSpPr txBox="1"/>
          <p:nvPr/>
        </p:nvSpPr>
        <p:spPr>
          <a:xfrm>
            <a:off x="5375920" y="2276872"/>
            <a:ext cx="6094602" cy="2031325"/>
          </a:xfrm>
          <a:prstGeom prst="rect">
            <a:avLst/>
          </a:prstGeom>
          <a:noFill/>
        </p:spPr>
        <p:txBody>
          <a:bodyPr wrap="square">
            <a:spAutoFit/>
          </a:bodyPr>
          <a:lstStyle/>
          <a:p>
            <a:r>
              <a:rPr lang="ru-RU" dirty="0"/>
              <a:t>Разработка новых концепций, специально предназначенных для использования преимуществ небольших микрожидкостных устройств</a:t>
            </a:r>
          </a:p>
          <a:p>
            <a:endParaRPr lang="ru-RU" dirty="0"/>
          </a:p>
          <a:p>
            <a:r>
              <a:rPr lang="ru-RU" dirty="0"/>
              <a:t>Придать уникальные новые функции, которые являются не просто миниатюрными версиями существующих систем и компонентов.</a:t>
            </a:r>
          </a:p>
        </p:txBody>
      </p:sp>
      <p:pic>
        <p:nvPicPr>
          <p:cNvPr id="8" name="Picture 2" descr="Modeling Life">
            <a:extLst>
              <a:ext uri="{FF2B5EF4-FFF2-40B4-BE49-F238E27FC236}">
                <a16:creationId xmlns:a16="http://schemas.microsoft.com/office/drawing/2014/main" id="{851823A5-E0C7-4798-BEBE-466BB2C70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628799"/>
            <a:ext cx="3600400" cy="5106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5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CBB27B-A305-445F-8568-710FECEC79CB}"/>
              </a:ext>
            </a:extLst>
          </p:cNvPr>
          <p:cNvSpPr>
            <a:spLocks noGrp="1"/>
          </p:cNvSpPr>
          <p:nvPr>
            <p:ph type="title"/>
          </p:nvPr>
        </p:nvSpPr>
        <p:spPr/>
        <p:txBody>
          <a:bodyPr/>
          <a:lstStyle/>
          <a:p>
            <a:r>
              <a:rPr lang="ru-RU" dirty="0"/>
              <a:t>10 световых лет</a:t>
            </a:r>
          </a:p>
        </p:txBody>
      </p:sp>
      <p:pic>
        <p:nvPicPr>
          <p:cNvPr id="5" name="Рисунок 4">
            <a:extLst>
              <a:ext uri="{FF2B5EF4-FFF2-40B4-BE49-F238E27FC236}">
                <a16:creationId xmlns:a16="http://schemas.microsoft.com/office/drawing/2014/main" id="{D53ABCA3-9225-4737-AF7E-5DAA01F440C2}"/>
              </a:ext>
            </a:extLst>
          </p:cNvPr>
          <p:cNvPicPr>
            <a:picLocks noChangeAspect="1"/>
          </p:cNvPicPr>
          <p:nvPr/>
        </p:nvPicPr>
        <p:blipFill>
          <a:blip r:embed="rId2"/>
          <a:stretch>
            <a:fillRect/>
          </a:stretch>
        </p:blipFill>
        <p:spPr>
          <a:xfrm>
            <a:off x="3478501" y="1738247"/>
            <a:ext cx="5234997" cy="4994702"/>
          </a:xfrm>
          <a:prstGeom prst="rect">
            <a:avLst/>
          </a:prstGeom>
        </p:spPr>
      </p:pic>
    </p:spTree>
    <p:extLst>
      <p:ext uri="{BB962C8B-B14F-4D97-AF65-F5344CB8AC3E}">
        <p14:creationId xmlns:p14="http://schemas.microsoft.com/office/powerpoint/2010/main" val="393501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37DEB0-89E9-4E68-9639-DEC5AC41513E}"/>
              </a:ext>
            </a:extLst>
          </p:cNvPr>
          <p:cNvSpPr>
            <a:spLocks noGrp="1"/>
          </p:cNvSpPr>
          <p:nvPr>
            <p:ph type="title"/>
          </p:nvPr>
        </p:nvSpPr>
        <p:spPr/>
        <p:txBody>
          <a:bodyPr/>
          <a:lstStyle/>
          <a:p>
            <a:r>
              <a:rPr lang="ru-RU" dirty="0"/>
              <a:t>Физические проблемы микро</a:t>
            </a:r>
            <a:r>
              <a:rPr lang="en-US" dirty="0"/>
              <a:t> </a:t>
            </a:r>
            <a:r>
              <a:rPr lang="ru-RU" dirty="0"/>
              <a:t>масштабного</a:t>
            </a:r>
            <a:r>
              <a:rPr lang="en-US" dirty="0"/>
              <a:t> </a:t>
            </a:r>
            <a:r>
              <a:rPr lang="ru-RU" dirty="0"/>
              <a:t>транспорта</a:t>
            </a:r>
          </a:p>
        </p:txBody>
      </p:sp>
      <p:sp>
        <p:nvSpPr>
          <p:cNvPr id="6" name="TextBox 5">
            <a:extLst>
              <a:ext uri="{FF2B5EF4-FFF2-40B4-BE49-F238E27FC236}">
                <a16:creationId xmlns:a16="http://schemas.microsoft.com/office/drawing/2014/main" id="{A47F1059-7756-454A-99DF-C820D99B6D6F}"/>
              </a:ext>
            </a:extLst>
          </p:cNvPr>
          <p:cNvSpPr txBox="1"/>
          <p:nvPr/>
        </p:nvSpPr>
        <p:spPr>
          <a:xfrm>
            <a:off x="911424" y="2060848"/>
            <a:ext cx="3984803" cy="2585323"/>
          </a:xfrm>
          <a:prstGeom prst="rect">
            <a:avLst/>
          </a:prstGeom>
          <a:noFill/>
        </p:spPr>
        <p:txBody>
          <a:bodyPr wrap="square">
            <a:spAutoFit/>
          </a:bodyPr>
          <a:lstStyle/>
          <a:p>
            <a:pPr marL="285750" indent="-285750">
              <a:buFont typeface="Arial" panose="020B0604020202020204" pitchFamily="34" charset="0"/>
              <a:buChar char="•"/>
            </a:pPr>
            <a:r>
              <a:rPr lang="ru-RU" dirty="0"/>
              <a:t>Потоки газа</a:t>
            </a:r>
          </a:p>
          <a:p>
            <a:pPr marL="742950" lvl="1" indent="-285750">
              <a:buFont typeface="Arial" panose="020B0604020202020204" pitchFamily="34" charset="0"/>
              <a:buChar char="•"/>
            </a:pPr>
            <a:r>
              <a:rPr lang="ru-RU" dirty="0"/>
              <a:t>Сжимаемость</a:t>
            </a:r>
          </a:p>
          <a:p>
            <a:pPr marL="742950" lvl="1" indent="-285750">
              <a:buFont typeface="Arial" panose="020B0604020202020204" pitchFamily="34" charset="0"/>
              <a:buChar char="•"/>
            </a:pPr>
            <a:r>
              <a:rPr lang="ru-RU" dirty="0"/>
              <a:t>Разрежение</a:t>
            </a:r>
          </a:p>
          <a:p>
            <a:pPr marL="1200150" lvl="2" indent="-285750">
              <a:buFont typeface="Arial" panose="020B0604020202020204" pitchFamily="34" charset="0"/>
              <a:buChar char="•"/>
            </a:pPr>
            <a:r>
              <a:rPr lang="ru-RU" dirty="0"/>
              <a:t>Скольжение</a:t>
            </a:r>
          </a:p>
          <a:p>
            <a:pPr marL="1200150" lvl="2" indent="-285750">
              <a:buFont typeface="Arial" panose="020B0604020202020204" pitchFamily="34" charset="0"/>
              <a:buChar char="•"/>
            </a:pPr>
            <a:r>
              <a:rPr lang="ru-RU" dirty="0"/>
              <a:t>Переход</a:t>
            </a:r>
          </a:p>
          <a:p>
            <a:pPr marL="1200150" lvl="2" indent="-285750">
              <a:buFont typeface="Arial" panose="020B0604020202020204" pitchFamily="34" charset="0"/>
              <a:buChar char="•"/>
            </a:pPr>
            <a:r>
              <a:rPr lang="ru-RU" dirty="0"/>
              <a:t>Свободное молекулярное</a:t>
            </a:r>
          </a:p>
          <a:p>
            <a:pPr marL="1200150" lvl="2" indent="-285750">
              <a:buFont typeface="Arial" panose="020B0604020202020204" pitchFamily="34" charset="0"/>
              <a:buChar char="•"/>
            </a:pPr>
            <a:r>
              <a:rPr lang="ru-RU" dirty="0"/>
              <a:t>Термическое движение</a:t>
            </a:r>
          </a:p>
          <a:p>
            <a:pPr marL="742950" lvl="1" indent="-285750">
              <a:buFont typeface="Arial" panose="020B0604020202020204" pitchFamily="34" charset="0"/>
              <a:buChar char="•"/>
            </a:pPr>
            <a:r>
              <a:rPr lang="ru-RU" dirty="0"/>
              <a:t>Шероховатость поверхности</a:t>
            </a:r>
          </a:p>
          <a:p>
            <a:pPr marL="742950" lvl="1" indent="-285750">
              <a:buFont typeface="Arial" panose="020B0604020202020204" pitchFamily="34" charset="0"/>
              <a:buChar char="•"/>
            </a:pPr>
            <a:r>
              <a:rPr lang="ru-RU" dirty="0"/>
              <a:t>Вязкостное нагревание</a:t>
            </a:r>
          </a:p>
        </p:txBody>
      </p:sp>
      <p:sp>
        <p:nvSpPr>
          <p:cNvPr id="10" name="TextBox 9">
            <a:extLst>
              <a:ext uri="{FF2B5EF4-FFF2-40B4-BE49-F238E27FC236}">
                <a16:creationId xmlns:a16="http://schemas.microsoft.com/office/drawing/2014/main" id="{E1D0B831-2CB4-472D-BCC7-3D304C238349}"/>
              </a:ext>
            </a:extLst>
          </p:cNvPr>
          <p:cNvSpPr txBox="1"/>
          <p:nvPr/>
        </p:nvSpPr>
        <p:spPr>
          <a:xfrm>
            <a:off x="6096000" y="2054601"/>
            <a:ext cx="6094602" cy="2585323"/>
          </a:xfrm>
          <a:prstGeom prst="rect">
            <a:avLst/>
          </a:prstGeom>
          <a:noFill/>
        </p:spPr>
        <p:txBody>
          <a:bodyPr wrap="square">
            <a:spAutoFit/>
          </a:bodyPr>
          <a:lstStyle/>
          <a:p>
            <a:pPr marL="285750" indent="-285750">
              <a:buFont typeface="Arial" panose="020B0604020202020204" pitchFamily="34" charset="0"/>
              <a:buChar char="•"/>
            </a:pPr>
            <a:r>
              <a:rPr lang="ru-RU" dirty="0"/>
              <a:t>Жидкие потоки</a:t>
            </a:r>
          </a:p>
          <a:p>
            <a:pPr marL="742950" lvl="1" indent="-285750">
              <a:buFont typeface="Arial" panose="020B0604020202020204" pitchFamily="34" charset="0"/>
              <a:buChar char="•"/>
            </a:pPr>
            <a:r>
              <a:rPr lang="ru-RU" dirty="0"/>
              <a:t>Смачивание</a:t>
            </a:r>
          </a:p>
          <a:p>
            <a:pPr marL="742950" lvl="1" indent="-285750">
              <a:buFont typeface="Arial" panose="020B0604020202020204" pitchFamily="34" charset="0"/>
              <a:buChar char="•"/>
            </a:pPr>
            <a:r>
              <a:rPr lang="ru-RU" dirty="0"/>
              <a:t>Адсорбция</a:t>
            </a:r>
          </a:p>
          <a:p>
            <a:pPr marL="742950" lvl="1" indent="-285750">
              <a:buFont typeface="Arial" panose="020B0604020202020204" pitchFamily="34" charset="0"/>
              <a:buChar char="•"/>
            </a:pPr>
            <a:r>
              <a:rPr lang="ru-RU" dirty="0"/>
              <a:t>Скольжение</a:t>
            </a:r>
          </a:p>
          <a:p>
            <a:pPr marL="742950" lvl="1" indent="-285750">
              <a:buFont typeface="Arial" panose="020B0604020202020204" pitchFamily="34" charset="0"/>
              <a:buChar char="•"/>
            </a:pPr>
            <a:r>
              <a:rPr lang="ru-RU" dirty="0"/>
              <a:t>Электрокинетика</a:t>
            </a:r>
          </a:p>
          <a:p>
            <a:pPr marL="742950" lvl="1" indent="-285750">
              <a:buFont typeface="Arial" panose="020B0604020202020204" pitchFamily="34" charset="0"/>
              <a:buChar char="•"/>
            </a:pPr>
            <a:r>
              <a:rPr lang="ru-RU" dirty="0"/>
              <a:t>Полярность</a:t>
            </a:r>
          </a:p>
          <a:p>
            <a:pPr marL="742950" lvl="1" indent="-285750">
              <a:buFont typeface="Arial" panose="020B0604020202020204" pitchFamily="34" charset="0"/>
              <a:buChar char="•"/>
            </a:pPr>
            <a:r>
              <a:rPr lang="ru-RU" dirty="0"/>
              <a:t>Кулоновские и ван-дер-ваальсовые силы</a:t>
            </a:r>
          </a:p>
          <a:p>
            <a:pPr marL="742950" lvl="1" indent="-285750">
              <a:buFont typeface="Arial" panose="020B0604020202020204" pitchFamily="34" charset="0"/>
              <a:buChar char="•"/>
            </a:pPr>
            <a:r>
              <a:rPr lang="ru-RU" dirty="0"/>
              <a:t>Капиллярные силы</a:t>
            </a:r>
          </a:p>
          <a:p>
            <a:pPr marL="742950" lvl="1" indent="-285750">
              <a:buFont typeface="Arial" panose="020B0604020202020204" pitchFamily="34" charset="0"/>
              <a:buChar char="•"/>
            </a:pPr>
            <a:r>
              <a:rPr lang="ru-RU" dirty="0"/>
              <a:t>Шероховатость</a:t>
            </a:r>
          </a:p>
        </p:txBody>
      </p:sp>
    </p:spTree>
    <p:extLst>
      <p:ext uri="{BB962C8B-B14F-4D97-AF65-F5344CB8AC3E}">
        <p14:creationId xmlns:p14="http://schemas.microsoft.com/office/powerpoint/2010/main" val="20343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7B161C-8254-4430-99DD-CDB9323537C3}"/>
              </a:ext>
            </a:extLst>
          </p:cNvPr>
          <p:cNvSpPr>
            <a:spLocks noGrp="1"/>
          </p:cNvSpPr>
          <p:nvPr>
            <p:ph type="title"/>
          </p:nvPr>
        </p:nvSpPr>
        <p:spPr/>
        <p:txBody>
          <a:bodyPr/>
          <a:lstStyle/>
          <a:p>
            <a:r>
              <a:rPr lang="ru-RU" dirty="0" err="1"/>
              <a:t>Нанофлюидика</a:t>
            </a:r>
            <a:endParaRPr lang="ru-RU" dirty="0"/>
          </a:p>
        </p:txBody>
      </p:sp>
      <p:sp>
        <p:nvSpPr>
          <p:cNvPr id="6" name="TextBox 5">
            <a:extLst>
              <a:ext uri="{FF2B5EF4-FFF2-40B4-BE49-F238E27FC236}">
                <a16:creationId xmlns:a16="http://schemas.microsoft.com/office/drawing/2014/main" id="{4246E32E-C996-4CA4-AAE6-E08F65851716}"/>
              </a:ext>
            </a:extLst>
          </p:cNvPr>
          <p:cNvSpPr txBox="1"/>
          <p:nvPr/>
        </p:nvSpPr>
        <p:spPr>
          <a:xfrm>
            <a:off x="4295800" y="1988840"/>
            <a:ext cx="7462754" cy="2585323"/>
          </a:xfrm>
          <a:prstGeom prst="rect">
            <a:avLst/>
          </a:prstGeom>
          <a:noFill/>
        </p:spPr>
        <p:txBody>
          <a:bodyPr wrap="square">
            <a:spAutoFit/>
          </a:bodyPr>
          <a:lstStyle/>
          <a:p>
            <a:r>
              <a:rPr lang="ru-RU" dirty="0" err="1"/>
              <a:t>Нанофлюидика</a:t>
            </a:r>
            <a:r>
              <a:rPr lang="ru-RU" dirty="0"/>
              <a:t> — это изучение поведения, манипуляций и контроль жидкостей , ограниченных структурами</a:t>
            </a:r>
            <a:r>
              <a:rPr lang="en-US" dirty="0"/>
              <a:t> c </a:t>
            </a:r>
            <a:r>
              <a:rPr lang="ru-RU" dirty="0"/>
              <a:t>характерными размерами нанометров (обычно 1-100 </a:t>
            </a:r>
            <a:r>
              <a:rPr lang="ru-RU" dirty="0" err="1"/>
              <a:t>нм</a:t>
            </a:r>
            <a:r>
              <a:rPr lang="ru-RU" dirty="0"/>
              <a:t>).</a:t>
            </a:r>
          </a:p>
          <a:p>
            <a:endParaRPr lang="ru-RU" dirty="0"/>
          </a:p>
          <a:p>
            <a:r>
              <a:rPr lang="ru-RU" dirty="0"/>
              <a:t>Жидкости, содержащиеся в этих структурах, проявляют физическое поведение, не наблюдаемое в более крупных микрометровых и больше структурах, потому что характерные физические масштабные длины жидкости (например , длина Дебая, гидродинамический радиус) соизмерим с размерами самой наноструктуры.</a:t>
            </a:r>
          </a:p>
        </p:txBody>
      </p:sp>
      <p:pic>
        <p:nvPicPr>
          <p:cNvPr id="18436" name="Picture 4" descr="Nanofluids">
            <a:extLst>
              <a:ext uri="{FF2B5EF4-FFF2-40B4-BE49-F238E27FC236}">
                <a16:creationId xmlns:a16="http://schemas.microsoft.com/office/drawing/2014/main" id="{F48C06EC-8B52-4D09-A599-628051EDE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84" y="1758576"/>
            <a:ext cx="3168352" cy="4768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4B0ED9-4118-4133-8C79-B27539C365C0}"/>
              </a:ext>
            </a:extLst>
          </p:cNvPr>
          <p:cNvSpPr>
            <a:spLocks noGrp="1"/>
          </p:cNvSpPr>
          <p:nvPr>
            <p:ph type="title"/>
          </p:nvPr>
        </p:nvSpPr>
        <p:spPr/>
        <p:txBody>
          <a:bodyPr/>
          <a:lstStyle/>
          <a:p>
            <a:r>
              <a:rPr lang="ru-RU" dirty="0"/>
              <a:t>Примеры газовых микро</a:t>
            </a:r>
            <a:r>
              <a:rPr lang="en-US" dirty="0"/>
              <a:t> </a:t>
            </a:r>
            <a:r>
              <a:rPr lang="ru-RU" dirty="0"/>
              <a:t>потоков</a:t>
            </a:r>
          </a:p>
        </p:txBody>
      </p:sp>
      <p:pic>
        <p:nvPicPr>
          <p:cNvPr id="3" name="Shape 19">
            <a:extLst>
              <a:ext uri="{FF2B5EF4-FFF2-40B4-BE49-F238E27FC236}">
                <a16:creationId xmlns:a16="http://schemas.microsoft.com/office/drawing/2014/main" id="{1BF220EE-232A-422F-9E84-ED2E9B433117}"/>
              </a:ext>
            </a:extLst>
          </p:cNvPr>
          <p:cNvPicPr/>
          <p:nvPr/>
        </p:nvPicPr>
        <p:blipFill>
          <a:blip r:embed="rId2"/>
          <a:stretch/>
        </p:blipFill>
        <p:spPr>
          <a:xfrm>
            <a:off x="191344" y="1772816"/>
            <a:ext cx="6408712" cy="476994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4E625C-486A-495E-BC81-FCD1483EC6A7}"/>
                  </a:ext>
                </a:extLst>
              </p:cNvPr>
              <p:cNvSpPr txBox="1"/>
              <p:nvPr/>
            </p:nvSpPr>
            <p:spPr>
              <a:xfrm>
                <a:off x="6816080" y="1756643"/>
                <a:ext cx="5112568" cy="5232073"/>
              </a:xfrm>
              <a:prstGeom prst="rect">
                <a:avLst/>
              </a:prstGeom>
              <a:noFill/>
            </p:spPr>
            <p:txBody>
              <a:bodyPr wrap="square">
                <a:spAutoFit/>
              </a:bodyPr>
              <a:lstStyle/>
              <a:p>
                <a:r>
                  <a:rPr lang="ru-RU" dirty="0"/>
                  <a:t>Длина свободного пробега λ собственная шкала длины</a:t>
                </a:r>
              </a:p>
              <a:p>
                <a:endParaRPr lang="ru-RU" dirty="0"/>
              </a:p>
              <a:p>
                <a:r>
                  <a:rPr lang="en-US" dirty="0"/>
                  <a:t>l ≈ 1 </a:t>
                </a:r>
                <a:r>
                  <a:rPr lang="ru-RU" dirty="0"/>
                  <a:t>мкм</a:t>
                </a:r>
                <a:r>
                  <a:rPr lang="en-US" dirty="0"/>
                  <a:t> - </a:t>
                </a:r>
                <a:r>
                  <a:rPr lang="ru-RU" dirty="0"/>
                  <a:t>характерный размер течения (например, длина обтекаемого тела, диаметр трубопровода, диаметр свободной струи)</a:t>
                </a:r>
              </a:p>
              <a:p>
                <a:r>
                  <a:rPr lang="ru-RU" dirty="0"/>
                  <a:t>λ </a:t>
                </a:r>
                <a:r>
                  <a:rPr lang="en-US" dirty="0"/>
                  <a:t>≈</a:t>
                </a:r>
                <a:r>
                  <a:rPr lang="ru-RU" dirty="0"/>
                  <a:t> 0,065 мкм</a:t>
                </a:r>
                <a:r>
                  <a:rPr lang="en-US" dirty="0"/>
                  <a:t> - </a:t>
                </a:r>
                <a:r>
                  <a:rPr lang="ru-RU" dirty="0"/>
                  <a:t>средняя длина свободного пробега молекул в газе</a:t>
                </a:r>
              </a:p>
              <a:p>
                <a:endParaRPr lang="ru-RU"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𝜆</m:t>
                        </m:r>
                      </m:num>
                      <m:den>
                        <m:r>
                          <a:rPr lang="en-US" b="0" i="1" smtClean="0">
                            <a:latin typeface="Cambria Math" panose="02040503050406030204" pitchFamily="18" charset="0"/>
                          </a:rPr>
                          <m:t>𝑙</m:t>
                        </m:r>
                      </m:den>
                    </m:f>
                  </m:oMath>
                </a14:m>
                <a:r>
                  <a:rPr lang="ru-RU" dirty="0"/>
                  <a:t> - число Кнудсена, определяет меру того, насколько разрежен поток или насколько мала плотность по отношению к масштабу длины потока</a:t>
                </a:r>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𝑇</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𝑃𝐿</m:t>
                          </m:r>
                        </m:den>
                      </m:f>
                    </m:oMath>
                  </m:oMathPara>
                </a14:m>
                <a:endParaRPr lang="en-US" dirty="0"/>
              </a:p>
              <a:p>
                <a:r>
                  <a:rPr lang="ru-RU" dirty="0"/>
                  <a:t>, где</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oMath>
                </a14:m>
                <a:r>
                  <a:rPr lang="ru-RU" dirty="0"/>
                  <a:t> — постоянная Больцмана, P — давление, T — температура,   </a:t>
                </a:r>
                <a:r>
                  <a:rPr lang="el-GR" dirty="0"/>
                  <a:t>σ</a:t>
                </a:r>
                <a:r>
                  <a:rPr lang="ru-RU" dirty="0"/>
                  <a:t>— поперечный размер частицы.</a:t>
                </a:r>
              </a:p>
            </p:txBody>
          </p:sp>
        </mc:Choice>
        <mc:Fallback xmlns="">
          <p:sp>
            <p:nvSpPr>
              <p:cNvPr id="7" name="TextBox 6">
                <a:extLst>
                  <a:ext uri="{FF2B5EF4-FFF2-40B4-BE49-F238E27FC236}">
                    <a16:creationId xmlns:a16="http://schemas.microsoft.com/office/drawing/2014/main" id="{134E625C-486A-495E-BC81-FCD1483EC6A7}"/>
                  </a:ext>
                </a:extLst>
              </p:cNvPr>
              <p:cNvSpPr txBox="1">
                <a:spLocks noRot="1" noChangeAspect="1" noMove="1" noResize="1" noEditPoints="1" noAdjustHandles="1" noChangeArrowheads="1" noChangeShapeType="1" noTextEdit="1"/>
              </p:cNvSpPr>
              <p:nvPr/>
            </p:nvSpPr>
            <p:spPr>
              <a:xfrm>
                <a:off x="6816080" y="1756643"/>
                <a:ext cx="5112568" cy="5232073"/>
              </a:xfrm>
              <a:prstGeom prst="rect">
                <a:avLst/>
              </a:prstGeom>
              <a:blipFill>
                <a:blip r:embed="rId3"/>
                <a:stretch>
                  <a:fillRect l="-954" t="-583" r="-1430" b="-932"/>
                </a:stretch>
              </a:blipFill>
            </p:spPr>
            <p:txBody>
              <a:bodyPr/>
              <a:lstStyle/>
              <a:p>
                <a:r>
                  <a:rPr lang="ru-RU">
                    <a:noFill/>
                  </a:rPr>
                  <a:t> </a:t>
                </a:r>
              </a:p>
            </p:txBody>
          </p:sp>
        </mc:Fallback>
      </mc:AlternateContent>
    </p:spTree>
    <p:extLst>
      <p:ext uri="{BB962C8B-B14F-4D97-AF65-F5344CB8AC3E}">
        <p14:creationId xmlns:p14="http://schemas.microsoft.com/office/powerpoint/2010/main" val="135398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4818D8-6188-4E4E-B5DD-21EC99DECF74}"/>
              </a:ext>
            </a:extLst>
          </p:cNvPr>
          <p:cNvSpPr>
            <a:spLocks noGrp="1"/>
          </p:cNvSpPr>
          <p:nvPr>
            <p:ph type="title"/>
          </p:nvPr>
        </p:nvSpPr>
        <p:spPr/>
        <p:txBody>
          <a:bodyPr/>
          <a:lstStyle/>
          <a:p>
            <a:r>
              <a:rPr lang="ru-RU" dirty="0" err="1"/>
              <a:t>Микрофлюидные</a:t>
            </a:r>
            <a:r>
              <a:rPr lang="ru-RU" dirty="0"/>
              <a:t> размерности</a:t>
            </a:r>
          </a:p>
        </p:txBody>
      </p:sp>
      <p:cxnSp>
        <p:nvCxnSpPr>
          <p:cNvPr id="4" name="Прямая со стрелкой 3">
            <a:extLst>
              <a:ext uri="{FF2B5EF4-FFF2-40B4-BE49-F238E27FC236}">
                <a16:creationId xmlns:a16="http://schemas.microsoft.com/office/drawing/2014/main" id="{C1BF7E8A-41B8-48A6-B0BC-E512F79F1BA3}"/>
              </a:ext>
            </a:extLst>
          </p:cNvPr>
          <p:cNvCxnSpPr/>
          <p:nvPr/>
        </p:nvCxnSpPr>
        <p:spPr>
          <a:xfrm flipV="1">
            <a:off x="682822" y="4077072"/>
            <a:ext cx="10873208" cy="72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F71FCBE-967D-4E0D-95F8-69D09D31FCB5}"/>
              </a:ext>
            </a:extLst>
          </p:cNvPr>
          <p:cNvSpPr txBox="1"/>
          <p:nvPr/>
        </p:nvSpPr>
        <p:spPr>
          <a:xfrm>
            <a:off x="623392" y="3933056"/>
            <a:ext cx="10225136" cy="369332"/>
          </a:xfrm>
          <a:prstGeom prst="rect">
            <a:avLst/>
          </a:prstGeom>
          <a:noFill/>
        </p:spPr>
        <p:txBody>
          <a:bodyPr wrap="square" rtlCol="0">
            <a:spAutoFit/>
          </a:bodyPr>
          <a:lstStyle/>
          <a:p>
            <a:r>
              <a:rPr lang="en-US" dirty="0"/>
              <a:t>|            |           |            |            |            |             |            |            |            |</a:t>
            </a:r>
            <a:r>
              <a:rPr lang="ru-RU" dirty="0"/>
              <a:t>             </a:t>
            </a:r>
            <a:r>
              <a:rPr lang="en-US" dirty="0"/>
              <a:t>|</a:t>
            </a:r>
            <a:endParaRPr lang="ru-RU" dirty="0"/>
          </a:p>
        </p:txBody>
      </p:sp>
      <p:sp>
        <p:nvSpPr>
          <p:cNvPr id="6" name="Правая фигурная скобка 5">
            <a:extLst>
              <a:ext uri="{FF2B5EF4-FFF2-40B4-BE49-F238E27FC236}">
                <a16:creationId xmlns:a16="http://schemas.microsoft.com/office/drawing/2014/main" id="{5994813A-094A-4E18-A261-CD85F82D27BF}"/>
              </a:ext>
            </a:extLst>
          </p:cNvPr>
          <p:cNvSpPr/>
          <p:nvPr/>
        </p:nvSpPr>
        <p:spPr>
          <a:xfrm rot="5400000">
            <a:off x="1058948" y="4149924"/>
            <a:ext cx="132656" cy="6480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7" name="TextBox 6">
            <a:extLst>
              <a:ext uri="{FF2B5EF4-FFF2-40B4-BE49-F238E27FC236}">
                <a16:creationId xmlns:a16="http://schemas.microsoft.com/office/drawing/2014/main" id="{ACEA59E2-1C39-46DD-A32C-7E5FFC54C24A}"/>
              </a:ext>
            </a:extLst>
          </p:cNvPr>
          <p:cNvSpPr txBox="1"/>
          <p:nvPr/>
        </p:nvSpPr>
        <p:spPr>
          <a:xfrm>
            <a:off x="712805" y="4523503"/>
            <a:ext cx="736099" cy="246221"/>
          </a:xfrm>
          <a:prstGeom prst="rect">
            <a:avLst/>
          </a:prstGeom>
          <a:noFill/>
        </p:spPr>
        <p:txBody>
          <a:bodyPr wrap="none" rtlCol="0">
            <a:spAutoFit/>
          </a:bodyPr>
          <a:lstStyle/>
          <a:p>
            <a:r>
              <a:rPr lang="ru-RU" sz="1000" dirty="0"/>
              <a:t>молекулы</a:t>
            </a:r>
          </a:p>
        </p:txBody>
      </p:sp>
      <p:sp>
        <p:nvSpPr>
          <p:cNvPr id="8" name="TextBox 7">
            <a:extLst>
              <a:ext uri="{FF2B5EF4-FFF2-40B4-BE49-F238E27FC236}">
                <a16:creationId xmlns:a16="http://schemas.microsoft.com/office/drawing/2014/main" id="{F74898CD-5501-47CC-8C07-BC2AD5BBEC4A}"/>
              </a:ext>
            </a:extLst>
          </p:cNvPr>
          <p:cNvSpPr txBox="1"/>
          <p:nvPr/>
        </p:nvSpPr>
        <p:spPr>
          <a:xfrm>
            <a:off x="2288930" y="4713044"/>
            <a:ext cx="1003801" cy="246221"/>
          </a:xfrm>
          <a:prstGeom prst="rect">
            <a:avLst/>
          </a:prstGeom>
          <a:noFill/>
        </p:spPr>
        <p:txBody>
          <a:bodyPr wrap="none" rtlCol="0">
            <a:spAutoFit/>
          </a:bodyPr>
          <a:lstStyle/>
          <a:p>
            <a:r>
              <a:rPr lang="ru-RU" sz="1000" dirty="0"/>
              <a:t>частицы дыма</a:t>
            </a:r>
          </a:p>
        </p:txBody>
      </p:sp>
      <p:sp>
        <p:nvSpPr>
          <p:cNvPr id="9" name="TextBox 8">
            <a:extLst>
              <a:ext uri="{FF2B5EF4-FFF2-40B4-BE49-F238E27FC236}">
                <a16:creationId xmlns:a16="http://schemas.microsoft.com/office/drawing/2014/main" id="{58875569-79E1-4666-962E-ADD699C33816}"/>
              </a:ext>
            </a:extLst>
          </p:cNvPr>
          <p:cNvSpPr txBox="1"/>
          <p:nvPr/>
        </p:nvSpPr>
        <p:spPr>
          <a:xfrm>
            <a:off x="1618926" y="3068960"/>
            <a:ext cx="6402715" cy="246221"/>
          </a:xfrm>
          <a:prstGeom prst="rect">
            <a:avLst/>
          </a:prstGeom>
          <a:noFill/>
        </p:spPr>
        <p:txBody>
          <a:bodyPr wrap="none" rtlCol="0">
            <a:spAutoFit/>
          </a:bodyPr>
          <a:lstStyle/>
          <a:p>
            <a:r>
              <a:rPr lang="ru-RU" sz="1000" dirty="0"/>
              <a:t>Нанотехнологии / Наноустройства</a:t>
            </a:r>
            <a:r>
              <a:rPr lang="en-US" sz="1000" dirty="0"/>
              <a:t>                                          </a:t>
            </a:r>
            <a:r>
              <a:rPr lang="ru-RU" sz="1000" dirty="0"/>
              <a:t>Микроиглы</a:t>
            </a:r>
            <a:r>
              <a:rPr lang="en-US" sz="1000" dirty="0"/>
              <a:t>                             </a:t>
            </a:r>
            <a:r>
              <a:rPr lang="ru-RU" sz="1000" dirty="0"/>
              <a:t>Системы микроанализа</a:t>
            </a:r>
          </a:p>
        </p:txBody>
      </p:sp>
      <p:sp>
        <p:nvSpPr>
          <p:cNvPr id="10" name="Правая фигурная скобка 9">
            <a:extLst>
              <a:ext uri="{FF2B5EF4-FFF2-40B4-BE49-F238E27FC236}">
                <a16:creationId xmlns:a16="http://schemas.microsoft.com/office/drawing/2014/main" id="{6EC196E2-46B6-45CE-B441-F2933C274368}"/>
              </a:ext>
            </a:extLst>
          </p:cNvPr>
          <p:cNvSpPr/>
          <p:nvPr/>
        </p:nvSpPr>
        <p:spPr>
          <a:xfrm rot="16200000">
            <a:off x="2606936" y="2352005"/>
            <a:ext cx="176789" cy="24557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1" name="TextBox 10">
            <a:extLst>
              <a:ext uri="{FF2B5EF4-FFF2-40B4-BE49-F238E27FC236}">
                <a16:creationId xmlns:a16="http://schemas.microsoft.com/office/drawing/2014/main" id="{6E9B849D-223E-471F-A719-356A7702FF2B}"/>
              </a:ext>
            </a:extLst>
          </p:cNvPr>
          <p:cNvSpPr txBox="1"/>
          <p:nvPr/>
        </p:nvSpPr>
        <p:spPr>
          <a:xfrm>
            <a:off x="623392" y="3677543"/>
            <a:ext cx="10820317" cy="246221"/>
          </a:xfrm>
          <a:prstGeom prst="rect">
            <a:avLst/>
          </a:prstGeom>
          <a:noFill/>
        </p:spPr>
        <p:txBody>
          <a:bodyPr wrap="square" rtlCol="0">
            <a:spAutoFit/>
          </a:bodyPr>
          <a:lstStyle/>
          <a:p>
            <a:r>
              <a:rPr lang="ru-RU" sz="1000" dirty="0"/>
              <a:t>1А                    1нм</a:t>
            </a:r>
            <a:r>
              <a:rPr lang="en-US" sz="1000" dirty="0"/>
              <a:t>                                                                1</a:t>
            </a:r>
            <a:r>
              <a:rPr lang="ru-RU" sz="1000" dirty="0"/>
              <a:t>мкм</a:t>
            </a:r>
            <a:r>
              <a:rPr lang="en-US" sz="1000" dirty="0"/>
              <a:t>                                                                    1</a:t>
            </a:r>
            <a:r>
              <a:rPr lang="ru-RU" sz="1000" dirty="0"/>
              <a:t>мм                                                                       1м		               Длины</a:t>
            </a:r>
          </a:p>
        </p:txBody>
      </p:sp>
      <p:sp>
        <p:nvSpPr>
          <p:cNvPr id="12" name="Правая фигурная скобка 11">
            <a:extLst>
              <a:ext uri="{FF2B5EF4-FFF2-40B4-BE49-F238E27FC236}">
                <a16:creationId xmlns:a16="http://schemas.microsoft.com/office/drawing/2014/main" id="{6C9E2FF2-FA39-4AC1-B0F2-E2EFCAB0F7E3}"/>
              </a:ext>
            </a:extLst>
          </p:cNvPr>
          <p:cNvSpPr/>
          <p:nvPr/>
        </p:nvSpPr>
        <p:spPr>
          <a:xfrm rot="16200000">
            <a:off x="5202941" y="2996234"/>
            <a:ext cx="176790" cy="11521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3" name="Правая фигурная скобка 12">
            <a:extLst>
              <a:ext uri="{FF2B5EF4-FFF2-40B4-BE49-F238E27FC236}">
                <a16:creationId xmlns:a16="http://schemas.microsoft.com/office/drawing/2014/main" id="{6D76A962-09AC-4E34-AD83-0D5AF6FD13DC}"/>
              </a:ext>
            </a:extLst>
          </p:cNvPr>
          <p:cNvSpPr/>
          <p:nvPr/>
        </p:nvSpPr>
        <p:spPr>
          <a:xfrm rot="16200000">
            <a:off x="7056515" y="2706420"/>
            <a:ext cx="214055" cy="172819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Правая фигурная скобка 13">
            <a:extLst>
              <a:ext uri="{FF2B5EF4-FFF2-40B4-BE49-F238E27FC236}">
                <a16:creationId xmlns:a16="http://schemas.microsoft.com/office/drawing/2014/main" id="{A8ABC824-069F-420D-BE99-C36CE9A0525D}"/>
              </a:ext>
            </a:extLst>
          </p:cNvPr>
          <p:cNvSpPr/>
          <p:nvPr/>
        </p:nvSpPr>
        <p:spPr>
          <a:xfrm rot="16200000">
            <a:off x="5838683" y="1604909"/>
            <a:ext cx="214055" cy="24356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5" name="TextBox 14">
            <a:extLst>
              <a:ext uri="{FF2B5EF4-FFF2-40B4-BE49-F238E27FC236}">
                <a16:creationId xmlns:a16="http://schemas.microsoft.com/office/drawing/2014/main" id="{A4C1BF7F-DC3D-45BE-B2F3-6B6EACD2881D}"/>
              </a:ext>
            </a:extLst>
          </p:cNvPr>
          <p:cNvSpPr txBox="1"/>
          <p:nvPr/>
        </p:nvSpPr>
        <p:spPr>
          <a:xfrm>
            <a:off x="4995445" y="2423880"/>
            <a:ext cx="2076209" cy="246221"/>
          </a:xfrm>
          <a:prstGeom prst="rect">
            <a:avLst/>
          </a:prstGeom>
          <a:noFill/>
        </p:spPr>
        <p:txBody>
          <a:bodyPr wrap="none" rtlCol="0">
            <a:spAutoFit/>
          </a:bodyPr>
          <a:lstStyle/>
          <a:p>
            <a:r>
              <a:rPr lang="ru-RU" sz="1000" dirty="0"/>
              <a:t>Микрофильтры / микрореакторы</a:t>
            </a:r>
          </a:p>
        </p:txBody>
      </p:sp>
      <p:sp>
        <p:nvSpPr>
          <p:cNvPr id="16" name="Правая фигурная скобка 15">
            <a:extLst>
              <a:ext uri="{FF2B5EF4-FFF2-40B4-BE49-F238E27FC236}">
                <a16:creationId xmlns:a16="http://schemas.microsoft.com/office/drawing/2014/main" id="{1DAFBF64-181D-442D-A9AA-20C0DC756BEE}"/>
              </a:ext>
            </a:extLst>
          </p:cNvPr>
          <p:cNvSpPr/>
          <p:nvPr/>
        </p:nvSpPr>
        <p:spPr>
          <a:xfrm rot="16200000">
            <a:off x="6444447" y="1049875"/>
            <a:ext cx="214055" cy="22322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0" name="TextBox 19">
            <a:extLst>
              <a:ext uri="{FF2B5EF4-FFF2-40B4-BE49-F238E27FC236}">
                <a16:creationId xmlns:a16="http://schemas.microsoft.com/office/drawing/2014/main" id="{D730EA88-7469-4572-8CDD-C97E9AD409CC}"/>
              </a:ext>
            </a:extLst>
          </p:cNvPr>
          <p:cNvSpPr txBox="1"/>
          <p:nvPr/>
        </p:nvSpPr>
        <p:spPr>
          <a:xfrm>
            <a:off x="5363342" y="1796669"/>
            <a:ext cx="2760667" cy="246221"/>
          </a:xfrm>
          <a:prstGeom prst="rect">
            <a:avLst/>
          </a:prstGeom>
          <a:noFill/>
        </p:spPr>
        <p:txBody>
          <a:bodyPr wrap="square">
            <a:spAutoFit/>
          </a:bodyPr>
          <a:lstStyle/>
          <a:p>
            <a:r>
              <a:rPr lang="ru-RU" sz="1000" dirty="0"/>
              <a:t>Микронасосы/клапаны/датчики расхода</a:t>
            </a:r>
          </a:p>
        </p:txBody>
      </p:sp>
      <p:sp>
        <p:nvSpPr>
          <p:cNvPr id="21" name="TextBox 20">
            <a:extLst>
              <a:ext uri="{FF2B5EF4-FFF2-40B4-BE49-F238E27FC236}">
                <a16:creationId xmlns:a16="http://schemas.microsoft.com/office/drawing/2014/main" id="{1C2C8F88-7389-4C49-B2B2-7C16958EF718}"/>
              </a:ext>
            </a:extLst>
          </p:cNvPr>
          <p:cNvSpPr txBox="1"/>
          <p:nvPr/>
        </p:nvSpPr>
        <p:spPr>
          <a:xfrm>
            <a:off x="2912915" y="4298643"/>
            <a:ext cx="8139060" cy="246221"/>
          </a:xfrm>
          <a:prstGeom prst="rect">
            <a:avLst/>
          </a:prstGeom>
          <a:noFill/>
        </p:spPr>
        <p:txBody>
          <a:bodyPr wrap="square" rtlCol="0">
            <a:spAutoFit/>
          </a:bodyPr>
          <a:lstStyle/>
          <a:p>
            <a:r>
              <a:rPr lang="ru-RU" sz="1000" dirty="0"/>
              <a:t>1ал                   1фл</a:t>
            </a:r>
            <a:r>
              <a:rPr lang="en-US" sz="1000" dirty="0"/>
              <a:t>                    </a:t>
            </a:r>
            <a:r>
              <a:rPr lang="ru-RU" sz="1000" dirty="0"/>
              <a:t>1пл</a:t>
            </a:r>
            <a:r>
              <a:rPr lang="en-US" sz="1000" dirty="0"/>
              <a:t>                    </a:t>
            </a:r>
            <a:r>
              <a:rPr lang="ru-RU" sz="1000" dirty="0"/>
              <a:t>1нл                  1мкл</a:t>
            </a:r>
            <a:r>
              <a:rPr lang="en-US" sz="1000" dirty="0"/>
              <a:t>              </a:t>
            </a:r>
            <a:r>
              <a:rPr lang="ru-RU" sz="1000" dirty="0"/>
              <a:t> </a:t>
            </a:r>
            <a:r>
              <a:rPr lang="en-US" sz="1000" dirty="0"/>
              <a:t> </a:t>
            </a:r>
            <a:r>
              <a:rPr lang="ru-RU" sz="1000" dirty="0"/>
              <a:t>1мл</a:t>
            </a:r>
            <a:r>
              <a:rPr lang="en-US" sz="1000" dirty="0"/>
              <a:t>      </a:t>
            </a:r>
            <a:r>
              <a:rPr lang="ru-RU" sz="1000" dirty="0"/>
              <a:t> </a:t>
            </a:r>
            <a:r>
              <a:rPr lang="en-US" sz="1000" dirty="0"/>
              <a:t>          </a:t>
            </a:r>
            <a:r>
              <a:rPr lang="ru-RU" sz="1000" dirty="0"/>
              <a:t>   </a:t>
            </a:r>
            <a:r>
              <a:rPr lang="en-US" sz="1000" dirty="0"/>
              <a:t>1</a:t>
            </a:r>
            <a:r>
              <a:rPr lang="ru-RU" sz="1000" dirty="0"/>
              <a:t>л                      1000л		Объемы</a:t>
            </a:r>
          </a:p>
        </p:txBody>
      </p:sp>
      <p:sp>
        <p:nvSpPr>
          <p:cNvPr id="22" name="Правая фигурная скобка 21">
            <a:extLst>
              <a:ext uri="{FF2B5EF4-FFF2-40B4-BE49-F238E27FC236}">
                <a16:creationId xmlns:a16="http://schemas.microsoft.com/office/drawing/2014/main" id="{F92D78AC-7BDD-40C2-8547-410BD8369CCC}"/>
              </a:ext>
            </a:extLst>
          </p:cNvPr>
          <p:cNvSpPr/>
          <p:nvPr/>
        </p:nvSpPr>
        <p:spPr>
          <a:xfrm rot="5400000">
            <a:off x="2724503" y="3452570"/>
            <a:ext cx="132656" cy="22647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3" name="Правая фигурная скобка 22">
            <a:extLst>
              <a:ext uri="{FF2B5EF4-FFF2-40B4-BE49-F238E27FC236}">
                <a16:creationId xmlns:a16="http://schemas.microsoft.com/office/drawing/2014/main" id="{06A4528F-FABF-4C54-8015-3B7CA9D60A99}"/>
              </a:ext>
            </a:extLst>
          </p:cNvPr>
          <p:cNvSpPr/>
          <p:nvPr/>
        </p:nvSpPr>
        <p:spPr>
          <a:xfrm rot="5400000">
            <a:off x="4529731" y="3510645"/>
            <a:ext cx="120375" cy="35981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4" name="Правая фигурная скобка 23">
            <a:extLst>
              <a:ext uri="{FF2B5EF4-FFF2-40B4-BE49-F238E27FC236}">
                <a16:creationId xmlns:a16="http://schemas.microsoft.com/office/drawing/2014/main" id="{6C8EB110-D14D-481E-8F21-B22B58F4FE3B}"/>
              </a:ext>
            </a:extLst>
          </p:cNvPr>
          <p:cNvSpPr/>
          <p:nvPr/>
        </p:nvSpPr>
        <p:spPr>
          <a:xfrm rot="5400000">
            <a:off x="2302395" y="4372167"/>
            <a:ext cx="120376" cy="14181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5" name="TextBox 24">
            <a:extLst>
              <a:ext uri="{FF2B5EF4-FFF2-40B4-BE49-F238E27FC236}">
                <a16:creationId xmlns:a16="http://schemas.microsoft.com/office/drawing/2014/main" id="{8DA4892B-5751-457B-8EED-5B9EB97BA381}"/>
              </a:ext>
            </a:extLst>
          </p:cNvPr>
          <p:cNvSpPr txBox="1"/>
          <p:nvPr/>
        </p:nvSpPr>
        <p:spPr>
          <a:xfrm>
            <a:off x="2061859" y="5302904"/>
            <a:ext cx="601447" cy="246221"/>
          </a:xfrm>
          <a:prstGeom prst="rect">
            <a:avLst/>
          </a:prstGeom>
          <a:noFill/>
        </p:spPr>
        <p:txBody>
          <a:bodyPr wrap="none" rtlCol="0">
            <a:spAutoFit/>
          </a:bodyPr>
          <a:lstStyle/>
          <a:p>
            <a:r>
              <a:rPr lang="ru-RU" sz="1000" dirty="0"/>
              <a:t>вирусы</a:t>
            </a:r>
          </a:p>
        </p:txBody>
      </p:sp>
      <p:sp>
        <p:nvSpPr>
          <p:cNvPr id="26" name="TextBox 25">
            <a:extLst>
              <a:ext uri="{FF2B5EF4-FFF2-40B4-BE49-F238E27FC236}">
                <a16:creationId xmlns:a16="http://schemas.microsoft.com/office/drawing/2014/main" id="{5EBF6555-A871-4C6B-B88D-CF693AC950B3}"/>
              </a:ext>
            </a:extLst>
          </p:cNvPr>
          <p:cNvSpPr txBox="1"/>
          <p:nvPr/>
        </p:nvSpPr>
        <p:spPr>
          <a:xfrm>
            <a:off x="4289194" y="5413982"/>
            <a:ext cx="720069" cy="246221"/>
          </a:xfrm>
          <a:prstGeom prst="rect">
            <a:avLst/>
          </a:prstGeom>
          <a:noFill/>
        </p:spPr>
        <p:txBody>
          <a:bodyPr wrap="none" rtlCol="0">
            <a:spAutoFit/>
          </a:bodyPr>
          <a:lstStyle/>
          <a:p>
            <a:r>
              <a:rPr lang="ru-RU" sz="1000" dirty="0"/>
              <a:t>Бактерии</a:t>
            </a:r>
          </a:p>
        </p:txBody>
      </p:sp>
      <p:sp>
        <p:nvSpPr>
          <p:cNvPr id="27" name="Правая фигурная скобка 26">
            <a:extLst>
              <a:ext uri="{FF2B5EF4-FFF2-40B4-BE49-F238E27FC236}">
                <a16:creationId xmlns:a16="http://schemas.microsoft.com/office/drawing/2014/main" id="{6CC15B8A-2E5A-4DF6-AEC1-6B13460B3471}"/>
              </a:ext>
            </a:extLst>
          </p:cNvPr>
          <p:cNvSpPr/>
          <p:nvPr/>
        </p:nvSpPr>
        <p:spPr>
          <a:xfrm rot="5400000">
            <a:off x="5479512" y="4374883"/>
            <a:ext cx="120376" cy="6246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8" name="TextBox 27">
            <a:extLst>
              <a:ext uri="{FF2B5EF4-FFF2-40B4-BE49-F238E27FC236}">
                <a16:creationId xmlns:a16="http://schemas.microsoft.com/office/drawing/2014/main" id="{570073E6-5676-46F6-B544-49FC554B7767}"/>
              </a:ext>
            </a:extLst>
          </p:cNvPr>
          <p:cNvSpPr txBox="1"/>
          <p:nvPr/>
        </p:nvSpPr>
        <p:spPr>
          <a:xfrm>
            <a:off x="5131937" y="4760931"/>
            <a:ext cx="766557" cy="246221"/>
          </a:xfrm>
          <a:prstGeom prst="rect">
            <a:avLst/>
          </a:prstGeom>
          <a:noFill/>
        </p:spPr>
        <p:txBody>
          <a:bodyPr wrap="none" rtlCol="0">
            <a:spAutoFit/>
          </a:bodyPr>
          <a:lstStyle/>
          <a:p>
            <a:r>
              <a:rPr lang="ru-RU" sz="1000" dirty="0"/>
              <a:t>Чел. волос</a:t>
            </a:r>
          </a:p>
        </p:txBody>
      </p:sp>
      <p:sp>
        <p:nvSpPr>
          <p:cNvPr id="29" name="Правая фигурная скобка 28">
            <a:extLst>
              <a:ext uri="{FF2B5EF4-FFF2-40B4-BE49-F238E27FC236}">
                <a16:creationId xmlns:a16="http://schemas.microsoft.com/office/drawing/2014/main" id="{45F5583B-0BD7-4372-B7D2-A6CD4872061E}"/>
              </a:ext>
            </a:extLst>
          </p:cNvPr>
          <p:cNvSpPr/>
          <p:nvPr/>
        </p:nvSpPr>
        <p:spPr>
          <a:xfrm rot="5400000">
            <a:off x="9152422" y="4435071"/>
            <a:ext cx="120376" cy="6246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0" name="TextBox 29">
            <a:extLst>
              <a:ext uri="{FF2B5EF4-FFF2-40B4-BE49-F238E27FC236}">
                <a16:creationId xmlns:a16="http://schemas.microsoft.com/office/drawing/2014/main" id="{639E80F1-B296-4FA2-A646-CE0CBAA0E6FC}"/>
              </a:ext>
            </a:extLst>
          </p:cNvPr>
          <p:cNvSpPr txBox="1"/>
          <p:nvPr/>
        </p:nvSpPr>
        <p:spPr>
          <a:xfrm>
            <a:off x="8921961" y="4807565"/>
            <a:ext cx="652743" cy="246221"/>
          </a:xfrm>
          <a:prstGeom prst="rect">
            <a:avLst/>
          </a:prstGeom>
          <a:noFill/>
        </p:spPr>
        <p:txBody>
          <a:bodyPr wrap="none" rtlCol="0">
            <a:spAutoFit/>
          </a:bodyPr>
          <a:lstStyle/>
          <a:p>
            <a:r>
              <a:rPr lang="ru-RU" sz="1000" dirty="0"/>
              <a:t>Человек</a:t>
            </a:r>
          </a:p>
        </p:txBody>
      </p:sp>
      <p:sp>
        <p:nvSpPr>
          <p:cNvPr id="31" name="Правая фигурная скобка 30">
            <a:extLst>
              <a:ext uri="{FF2B5EF4-FFF2-40B4-BE49-F238E27FC236}">
                <a16:creationId xmlns:a16="http://schemas.microsoft.com/office/drawing/2014/main" id="{89F60416-19BC-49A3-A199-0D55E2672A87}"/>
              </a:ext>
            </a:extLst>
          </p:cNvPr>
          <p:cNvSpPr/>
          <p:nvPr/>
        </p:nvSpPr>
        <p:spPr>
          <a:xfrm rot="5400000">
            <a:off x="9436657" y="2877934"/>
            <a:ext cx="173811" cy="48101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3" name="TextBox 32">
            <a:extLst>
              <a:ext uri="{FF2B5EF4-FFF2-40B4-BE49-F238E27FC236}">
                <a16:creationId xmlns:a16="http://schemas.microsoft.com/office/drawing/2014/main" id="{F77F7FA2-4B82-43A8-9982-6B3EA909CE7A}"/>
              </a:ext>
            </a:extLst>
          </p:cNvPr>
          <p:cNvSpPr txBox="1"/>
          <p:nvPr/>
        </p:nvSpPr>
        <p:spPr>
          <a:xfrm>
            <a:off x="8634623" y="5468786"/>
            <a:ext cx="2178299" cy="246221"/>
          </a:xfrm>
          <a:prstGeom prst="rect">
            <a:avLst/>
          </a:prstGeom>
          <a:noFill/>
        </p:spPr>
        <p:txBody>
          <a:bodyPr wrap="square">
            <a:spAutoFit/>
          </a:bodyPr>
          <a:lstStyle/>
          <a:p>
            <a:r>
              <a:rPr lang="ru-RU" sz="1000" dirty="0"/>
              <a:t>Обычные жидкостные устройства</a:t>
            </a:r>
          </a:p>
        </p:txBody>
      </p:sp>
    </p:spTree>
    <p:extLst>
      <p:ext uri="{BB962C8B-B14F-4D97-AF65-F5344CB8AC3E}">
        <p14:creationId xmlns:p14="http://schemas.microsoft.com/office/powerpoint/2010/main" val="351144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137D00-3C59-4670-8486-022A9A432D92}"/>
              </a:ext>
            </a:extLst>
          </p:cNvPr>
          <p:cNvSpPr>
            <a:spLocks noGrp="1"/>
          </p:cNvSpPr>
          <p:nvPr>
            <p:ph type="title"/>
          </p:nvPr>
        </p:nvSpPr>
        <p:spPr/>
        <p:txBody>
          <a:bodyPr/>
          <a:lstStyle/>
          <a:p>
            <a:r>
              <a:rPr lang="ru-RU" dirty="0"/>
              <a:t>Коммерческий интерес</a:t>
            </a:r>
          </a:p>
        </p:txBody>
      </p:sp>
      <p:sp>
        <p:nvSpPr>
          <p:cNvPr id="6" name="TextBox 5">
            <a:extLst>
              <a:ext uri="{FF2B5EF4-FFF2-40B4-BE49-F238E27FC236}">
                <a16:creationId xmlns:a16="http://schemas.microsoft.com/office/drawing/2014/main" id="{11ADED55-D2E4-4428-9D87-0D10F66871B1}"/>
              </a:ext>
            </a:extLst>
          </p:cNvPr>
          <p:cNvSpPr txBox="1"/>
          <p:nvPr/>
        </p:nvSpPr>
        <p:spPr>
          <a:xfrm>
            <a:off x="263352" y="1772816"/>
            <a:ext cx="6094602" cy="4524315"/>
          </a:xfrm>
          <a:prstGeom prst="rect">
            <a:avLst/>
          </a:prstGeom>
          <a:noFill/>
        </p:spPr>
        <p:txBody>
          <a:bodyPr wrap="square">
            <a:spAutoFit/>
          </a:bodyPr>
          <a:lstStyle/>
          <a:p>
            <a:r>
              <a:rPr lang="ru-RU" dirty="0"/>
              <a:t>Благодаря последним достижениям в области биотехнологии </a:t>
            </a:r>
            <a:r>
              <a:rPr lang="ru-RU" dirty="0" err="1"/>
              <a:t>микрофлюидные</a:t>
            </a:r>
            <a:r>
              <a:rPr lang="ru-RU" dirty="0"/>
              <a:t> устройства обещают большой успех.</a:t>
            </a:r>
          </a:p>
          <a:p>
            <a:endParaRPr lang="ru-RU" dirty="0"/>
          </a:p>
          <a:p>
            <a:r>
              <a:rPr lang="ru-RU" dirty="0"/>
              <a:t>• </a:t>
            </a:r>
            <a:r>
              <a:rPr lang="ru-RU" dirty="0" err="1"/>
              <a:t>Микрофлюидные</a:t>
            </a:r>
            <a:r>
              <a:rPr lang="ru-RU" dirty="0"/>
              <a:t> устройства — это инструменты, позволяющие создавать новые приложения, которые невозможно реализовать с помощью обычного оборудования.</a:t>
            </a:r>
          </a:p>
          <a:p>
            <a:endParaRPr lang="ru-RU" dirty="0"/>
          </a:p>
          <a:p>
            <a:r>
              <a:rPr lang="ru-RU" dirty="0"/>
              <a:t>• На рисунке показано, что продажи микрофлюидных устройств превышают все другие области применения.</a:t>
            </a:r>
          </a:p>
          <a:p>
            <a:endParaRPr lang="ru-RU" dirty="0"/>
          </a:p>
          <a:p>
            <a:r>
              <a:rPr lang="ru-RU" dirty="0"/>
              <a:t>• Микрофлюидика может оказать революционное влияние на химический анализ и синтез, аналогичное влиянию интегральных схем на компьютеры и электронику.</a:t>
            </a:r>
          </a:p>
        </p:txBody>
      </p:sp>
      <p:pic>
        <p:nvPicPr>
          <p:cNvPr id="8" name="Рисунок 7">
            <a:extLst>
              <a:ext uri="{FF2B5EF4-FFF2-40B4-BE49-F238E27FC236}">
                <a16:creationId xmlns:a16="http://schemas.microsoft.com/office/drawing/2014/main" id="{B74634B5-9631-44D4-9C0A-4C8C5BBE366A}"/>
              </a:ext>
            </a:extLst>
          </p:cNvPr>
          <p:cNvPicPr>
            <a:picLocks noChangeAspect="1"/>
          </p:cNvPicPr>
          <p:nvPr/>
        </p:nvPicPr>
        <p:blipFill>
          <a:blip r:embed="rId2"/>
          <a:stretch>
            <a:fillRect/>
          </a:stretch>
        </p:blipFill>
        <p:spPr>
          <a:xfrm>
            <a:off x="6357307" y="1916832"/>
            <a:ext cx="5191850" cy="4544059"/>
          </a:xfrm>
          <a:prstGeom prst="rect">
            <a:avLst/>
          </a:prstGeom>
        </p:spPr>
      </p:pic>
    </p:spTree>
    <p:extLst>
      <p:ext uri="{BB962C8B-B14F-4D97-AF65-F5344CB8AC3E}">
        <p14:creationId xmlns:p14="http://schemas.microsoft.com/office/powerpoint/2010/main" val="284428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dirty="0"/>
              <a:t>Научный интерес</a:t>
            </a:r>
          </a:p>
        </p:txBody>
      </p:sp>
      <p:pic>
        <p:nvPicPr>
          <p:cNvPr id="4" name="Рисунок 3">
            <a:extLst>
              <a:ext uri="{FF2B5EF4-FFF2-40B4-BE49-F238E27FC236}">
                <a16:creationId xmlns:a16="http://schemas.microsoft.com/office/drawing/2014/main" id="{B134A117-78F2-4020-9B5F-7A9C5682F41B}"/>
              </a:ext>
            </a:extLst>
          </p:cNvPr>
          <p:cNvPicPr>
            <a:picLocks noChangeAspect="1"/>
          </p:cNvPicPr>
          <p:nvPr/>
        </p:nvPicPr>
        <p:blipFill>
          <a:blip r:embed="rId3"/>
          <a:stretch>
            <a:fillRect/>
          </a:stretch>
        </p:blipFill>
        <p:spPr>
          <a:xfrm>
            <a:off x="6285946" y="2636912"/>
            <a:ext cx="5616624" cy="2384312"/>
          </a:xfrm>
          <a:prstGeom prst="rect">
            <a:avLst/>
          </a:prstGeom>
        </p:spPr>
      </p:pic>
      <p:sp>
        <p:nvSpPr>
          <p:cNvPr id="5" name="TextBox 4">
            <a:extLst>
              <a:ext uri="{FF2B5EF4-FFF2-40B4-BE49-F238E27FC236}">
                <a16:creationId xmlns:a16="http://schemas.microsoft.com/office/drawing/2014/main" id="{C1ABD69D-9BE6-4B3B-8B66-6CE5089D2CB9}"/>
              </a:ext>
            </a:extLst>
          </p:cNvPr>
          <p:cNvSpPr txBox="1"/>
          <p:nvPr/>
        </p:nvSpPr>
        <p:spPr>
          <a:xfrm>
            <a:off x="191344" y="1628800"/>
            <a:ext cx="6094602" cy="4801314"/>
          </a:xfrm>
          <a:prstGeom prst="rect">
            <a:avLst/>
          </a:prstGeom>
          <a:noFill/>
        </p:spPr>
        <p:txBody>
          <a:bodyPr wrap="square">
            <a:spAutoFit/>
          </a:bodyPr>
          <a:lstStyle/>
          <a:p>
            <a:r>
              <a:rPr lang="ru-RU" dirty="0"/>
              <a:t>В ответ на коммерческий потенциал и лучшую среду финансирования микрофлюидика быстро привлекла внимание научного сообщества.</a:t>
            </a:r>
          </a:p>
          <a:p>
            <a:endParaRPr lang="ru-RU" dirty="0"/>
          </a:p>
          <a:p>
            <a:r>
              <a:rPr lang="ru-RU" dirty="0"/>
              <a:t>• Исследователи гидромеханики заинтересованы в новых явлениях жидкости, возможных на микроуровне.</a:t>
            </a:r>
          </a:p>
          <a:p>
            <a:endParaRPr lang="ru-RU" dirty="0"/>
          </a:p>
          <a:p>
            <a:r>
              <a:rPr lang="ru-RU" dirty="0"/>
              <a:t>• В отличие от основанной на континууме гипотезы обычных макромасштабных течений, физика течений в микрожидкостных устройствах определяется переходным режимом между континуальным и молекулярным режимом.</a:t>
            </a:r>
          </a:p>
          <a:p>
            <a:endParaRPr lang="ru-RU" dirty="0"/>
          </a:p>
          <a:p>
            <a:r>
              <a:rPr lang="ru-RU" dirty="0"/>
              <a:t>• Помимо новых аналитических и вычислительных моделей, микрофлюидика позволила провести новый класс измерений флюидов в микромасштабе с использованием микроприборов in situ (на месте).</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86F525-C5D4-4E96-AD66-F0679B5A6688}"/>
              </a:ext>
            </a:extLst>
          </p:cNvPr>
          <p:cNvSpPr>
            <a:spLocks noGrp="1"/>
          </p:cNvSpPr>
          <p:nvPr>
            <p:ph type="title"/>
          </p:nvPr>
        </p:nvSpPr>
        <p:spPr/>
        <p:txBody>
          <a:bodyPr/>
          <a:lstStyle/>
          <a:p>
            <a:r>
              <a:rPr lang="ru-RU" dirty="0"/>
              <a:t>Механизм гребенчатого </a:t>
            </a:r>
            <a:r>
              <a:rPr lang="ru-RU" dirty="0" err="1"/>
              <a:t>микропривода</a:t>
            </a:r>
            <a:endParaRPr lang="ru-RU" dirty="0"/>
          </a:p>
        </p:txBody>
      </p:sp>
      <p:pic>
        <p:nvPicPr>
          <p:cNvPr id="5" name="Рисунок 4">
            <a:extLst>
              <a:ext uri="{FF2B5EF4-FFF2-40B4-BE49-F238E27FC236}">
                <a16:creationId xmlns:a16="http://schemas.microsoft.com/office/drawing/2014/main" id="{DAF98764-3605-4D10-A889-3E3A2952055D}"/>
              </a:ext>
            </a:extLst>
          </p:cNvPr>
          <p:cNvPicPr>
            <a:picLocks noChangeAspect="1"/>
          </p:cNvPicPr>
          <p:nvPr/>
        </p:nvPicPr>
        <p:blipFill>
          <a:blip r:embed="rId2"/>
          <a:stretch>
            <a:fillRect/>
          </a:stretch>
        </p:blipFill>
        <p:spPr>
          <a:xfrm>
            <a:off x="407368" y="1844824"/>
            <a:ext cx="7839020" cy="4589093"/>
          </a:xfrm>
          <a:prstGeom prst="rect">
            <a:avLst/>
          </a:prstGeom>
        </p:spPr>
      </p:pic>
      <p:sp>
        <p:nvSpPr>
          <p:cNvPr id="9" name="TextBox 8">
            <a:extLst>
              <a:ext uri="{FF2B5EF4-FFF2-40B4-BE49-F238E27FC236}">
                <a16:creationId xmlns:a16="http://schemas.microsoft.com/office/drawing/2014/main" id="{16BAE0C9-DD66-452B-AF93-4415DBDA3445}"/>
              </a:ext>
            </a:extLst>
          </p:cNvPr>
          <p:cNvSpPr txBox="1"/>
          <p:nvPr/>
        </p:nvSpPr>
        <p:spPr>
          <a:xfrm>
            <a:off x="8832304" y="1844824"/>
            <a:ext cx="2648070" cy="2308324"/>
          </a:xfrm>
          <a:prstGeom prst="rect">
            <a:avLst/>
          </a:prstGeom>
          <a:noFill/>
        </p:spPr>
        <p:txBody>
          <a:bodyPr wrap="square">
            <a:spAutoFit/>
          </a:bodyPr>
          <a:lstStyle/>
          <a:p>
            <a:r>
              <a:rPr lang="ru-RU" dirty="0"/>
              <a:t>Размер зазора между неподвижным и подвижным плечом порядка 1 мкм</a:t>
            </a:r>
          </a:p>
          <a:p>
            <a:endParaRPr lang="ru-RU" dirty="0"/>
          </a:p>
          <a:p>
            <a:r>
              <a:rPr lang="ru-RU" dirty="0"/>
              <a:t>Re=0,74 </a:t>
            </a:r>
          </a:p>
          <a:p>
            <a:endParaRPr lang="ru-RU" dirty="0"/>
          </a:p>
          <a:p>
            <a:r>
              <a:rPr lang="ru-RU" dirty="0"/>
              <a:t>М=0,014.</a:t>
            </a:r>
          </a:p>
        </p:txBody>
      </p:sp>
    </p:spTree>
    <p:extLst>
      <p:ext uri="{BB962C8B-B14F-4D97-AF65-F5344CB8AC3E}">
        <p14:creationId xmlns:p14="http://schemas.microsoft.com/office/powerpoint/2010/main" val="406215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3D7EC3-0F17-476E-87E9-D0E0A48333B3}"/>
              </a:ext>
            </a:extLst>
          </p:cNvPr>
          <p:cNvSpPr>
            <a:spLocks noGrp="1"/>
          </p:cNvSpPr>
          <p:nvPr>
            <p:ph type="title"/>
          </p:nvPr>
        </p:nvSpPr>
        <p:spPr/>
        <p:txBody>
          <a:bodyPr/>
          <a:lstStyle/>
          <a:p>
            <a:r>
              <a:rPr lang="ru-RU" dirty="0"/>
              <a:t>Микромотор</a:t>
            </a:r>
          </a:p>
        </p:txBody>
      </p:sp>
      <p:pic>
        <p:nvPicPr>
          <p:cNvPr id="5" name="Рисунок 4">
            <a:extLst>
              <a:ext uri="{FF2B5EF4-FFF2-40B4-BE49-F238E27FC236}">
                <a16:creationId xmlns:a16="http://schemas.microsoft.com/office/drawing/2014/main" id="{44759225-DC28-4322-B429-AB8E5A2DAE09}"/>
              </a:ext>
            </a:extLst>
          </p:cNvPr>
          <p:cNvPicPr>
            <a:picLocks noChangeAspect="1"/>
          </p:cNvPicPr>
          <p:nvPr/>
        </p:nvPicPr>
        <p:blipFill>
          <a:blip r:embed="rId2"/>
          <a:stretch>
            <a:fillRect/>
          </a:stretch>
        </p:blipFill>
        <p:spPr>
          <a:xfrm>
            <a:off x="695400" y="1772816"/>
            <a:ext cx="7554379" cy="3791479"/>
          </a:xfrm>
          <a:prstGeom prst="rect">
            <a:avLst/>
          </a:prstGeom>
        </p:spPr>
      </p:pic>
      <p:sp>
        <p:nvSpPr>
          <p:cNvPr id="7" name="TextBox 6">
            <a:extLst>
              <a:ext uri="{FF2B5EF4-FFF2-40B4-BE49-F238E27FC236}">
                <a16:creationId xmlns:a16="http://schemas.microsoft.com/office/drawing/2014/main" id="{2EB30323-357D-4419-B3A2-668C6FC7DA8F}"/>
              </a:ext>
            </a:extLst>
          </p:cNvPr>
          <p:cNvSpPr txBox="1"/>
          <p:nvPr/>
        </p:nvSpPr>
        <p:spPr>
          <a:xfrm>
            <a:off x="695399" y="5542996"/>
            <a:ext cx="7554379" cy="369332"/>
          </a:xfrm>
          <a:prstGeom prst="rect">
            <a:avLst/>
          </a:prstGeom>
          <a:solidFill>
            <a:schemeClr val="bg1"/>
          </a:solidFill>
        </p:spPr>
        <p:txBody>
          <a:bodyPr wrap="square">
            <a:spAutoFit/>
          </a:bodyPr>
          <a:lstStyle/>
          <a:p>
            <a:r>
              <a:rPr lang="ru-RU" dirty="0"/>
              <a:t>подшипник </a:t>
            </a:r>
            <a:r>
              <a:rPr lang="en-US" dirty="0"/>
              <a:t>                                          </a:t>
            </a:r>
            <a:r>
              <a:rPr lang="ru-RU" dirty="0"/>
              <a:t>втулка</a:t>
            </a:r>
          </a:p>
        </p:txBody>
      </p:sp>
      <p:sp>
        <p:nvSpPr>
          <p:cNvPr id="11" name="TextBox 10">
            <a:extLst>
              <a:ext uri="{FF2B5EF4-FFF2-40B4-BE49-F238E27FC236}">
                <a16:creationId xmlns:a16="http://schemas.microsoft.com/office/drawing/2014/main" id="{3D6A07BB-F156-4D05-A8C1-4834429C9987}"/>
              </a:ext>
            </a:extLst>
          </p:cNvPr>
          <p:cNvSpPr txBox="1"/>
          <p:nvPr/>
        </p:nvSpPr>
        <p:spPr>
          <a:xfrm>
            <a:off x="8544272" y="3068960"/>
            <a:ext cx="3502314" cy="1754326"/>
          </a:xfrm>
          <a:prstGeom prst="rect">
            <a:avLst/>
          </a:prstGeom>
          <a:noFill/>
        </p:spPr>
        <p:txBody>
          <a:bodyPr wrap="square">
            <a:spAutoFit/>
          </a:bodyPr>
          <a:lstStyle/>
          <a:p>
            <a:r>
              <a:rPr lang="ru-RU" dirty="0"/>
              <a:t>Для микродвигателя с использованием шкалы длины </a:t>
            </a:r>
            <a:endParaRPr lang="en-US" dirty="0"/>
          </a:p>
          <a:p>
            <a:r>
              <a:rPr lang="ru-RU" dirty="0"/>
              <a:t>L = 3 мкм (зазор между ротором и базы) и полагая, что условия эксплуатации атмосферные, получаем значение </a:t>
            </a:r>
            <a:r>
              <a:rPr lang="en-US" dirty="0"/>
              <a:t>K</a:t>
            </a:r>
            <a:r>
              <a:rPr lang="en-US" baseline="-25000" dirty="0"/>
              <a:t>n</a:t>
            </a:r>
            <a:r>
              <a:rPr lang="ru-RU" dirty="0"/>
              <a:t> = 0,022.</a:t>
            </a:r>
          </a:p>
        </p:txBody>
      </p:sp>
    </p:spTree>
    <p:extLst>
      <p:ext uri="{BB962C8B-B14F-4D97-AF65-F5344CB8AC3E}">
        <p14:creationId xmlns:p14="http://schemas.microsoft.com/office/powerpoint/2010/main" val="384564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4D58FD-9F79-4C7D-9124-FD14B8DD58F3}"/>
              </a:ext>
            </a:extLst>
          </p:cNvPr>
          <p:cNvSpPr>
            <a:spLocks noGrp="1"/>
          </p:cNvSpPr>
          <p:nvPr>
            <p:ph type="title"/>
          </p:nvPr>
        </p:nvSpPr>
        <p:spPr/>
        <p:txBody>
          <a:bodyPr/>
          <a:lstStyle/>
          <a:p>
            <a:r>
              <a:rPr lang="en-US" dirty="0"/>
              <a:t>HDD</a:t>
            </a:r>
            <a:endParaRPr lang="ru-RU" dirty="0"/>
          </a:p>
        </p:txBody>
      </p:sp>
      <p:pic>
        <p:nvPicPr>
          <p:cNvPr id="5" name="Рисунок 4">
            <a:extLst>
              <a:ext uri="{FF2B5EF4-FFF2-40B4-BE49-F238E27FC236}">
                <a16:creationId xmlns:a16="http://schemas.microsoft.com/office/drawing/2014/main" id="{00AE3328-4000-4264-A01F-4ABED9751A3B}"/>
              </a:ext>
            </a:extLst>
          </p:cNvPr>
          <p:cNvPicPr>
            <a:picLocks noChangeAspect="1"/>
          </p:cNvPicPr>
          <p:nvPr/>
        </p:nvPicPr>
        <p:blipFill>
          <a:blip r:embed="rId2"/>
          <a:stretch>
            <a:fillRect/>
          </a:stretch>
        </p:blipFill>
        <p:spPr>
          <a:xfrm>
            <a:off x="1847528" y="1844824"/>
            <a:ext cx="8136904" cy="3686017"/>
          </a:xfrm>
          <a:prstGeom prst="rect">
            <a:avLst/>
          </a:prstGeom>
        </p:spPr>
      </p:pic>
      <p:sp>
        <p:nvSpPr>
          <p:cNvPr id="16" name="TextBox 15">
            <a:extLst>
              <a:ext uri="{FF2B5EF4-FFF2-40B4-BE49-F238E27FC236}">
                <a16:creationId xmlns:a16="http://schemas.microsoft.com/office/drawing/2014/main" id="{5B01D43A-31EA-41A1-B5A9-FD19A806FF92}"/>
              </a:ext>
            </a:extLst>
          </p:cNvPr>
          <p:cNvSpPr txBox="1"/>
          <p:nvPr/>
        </p:nvSpPr>
        <p:spPr>
          <a:xfrm>
            <a:off x="623392" y="5661248"/>
            <a:ext cx="11161240" cy="923330"/>
          </a:xfrm>
          <a:prstGeom prst="rect">
            <a:avLst/>
          </a:prstGeom>
          <a:noFill/>
        </p:spPr>
        <p:txBody>
          <a:bodyPr wrap="square">
            <a:spAutoFit/>
          </a:bodyPr>
          <a:lstStyle/>
          <a:p>
            <a:pPr marL="285750" indent="-285750">
              <a:buFont typeface="Arial" panose="020B0604020202020204" pitchFamily="34" charset="0"/>
              <a:buChar char="•"/>
            </a:pPr>
            <a:r>
              <a:rPr lang="ru-RU" dirty="0"/>
              <a:t>Вращающийся носитель записи.</a:t>
            </a:r>
          </a:p>
          <a:p>
            <a:pPr marL="285750" indent="-285750">
              <a:buFont typeface="Arial" panose="020B0604020202020204" pitchFamily="34" charset="0"/>
              <a:buChar char="•"/>
            </a:pPr>
            <a:r>
              <a:rPr lang="ru-RU" dirty="0"/>
              <a:t>Головка чтения/записи расположена на несколько нанометров выше вращающегося диска.</a:t>
            </a:r>
          </a:p>
          <a:p>
            <a:pPr marL="285750" indent="-285750">
              <a:buFont typeface="Arial" panose="020B0604020202020204" pitchFamily="34" charset="0"/>
              <a:buChar char="•"/>
            </a:pPr>
            <a:r>
              <a:rPr lang="ru-RU" dirty="0"/>
              <a:t>Между ползунком и вращающимся диском образуется тонкая </a:t>
            </a:r>
            <a:r>
              <a:rPr lang="ru-RU" dirty="0" err="1"/>
              <a:t>газосмазочная</a:t>
            </a:r>
            <a:r>
              <a:rPr lang="ru-RU" dirty="0"/>
              <a:t> пленка.</a:t>
            </a:r>
          </a:p>
        </p:txBody>
      </p:sp>
    </p:spTree>
    <p:extLst>
      <p:ext uri="{BB962C8B-B14F-4D97-AF65-F5344CB8AC3E}">
        <p14:creationId xmlns:p14="http://schemas.microsoft.com/office/powerpoint/2010/main" val="159794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8F50FA-CDD6-42AE-805D-B0D8D827BBCF}"/>
              </a:ext>
            </a:extLst>
          </p:cNvPr>
          <p:cNvSpPr>
            <a:spLocks noGrp="1"/>
          </p:cNvSpPr>
          <p:nvPr>
            <p:ph type="title"/>
          </p:nvPr>
        </p:nvSpPr>
        <p:spPr/>
        <p:txBody>
          <a:bodyPr/>
          <a:lstStyle/>
          <a:p>
            <a:r>
              <a:rPr lang="ru-RU" dirty="0"/>
              <a:t>ПОСЛЕДНИЕ ТЕНДЕНЦИИ В ПРОИЗВОДСТВЕ ЖЕСТКИХ ДИСКОВ</a:t>
            </a:r>
          </a:p>
        </p:txBody>
      </p:sp>
      <p:pic>
        <p:nvPicPr>
          <p:cNvPr id="4" name="Shape 123">
            <a:extLst>
              <a:ext uri="{FF2B5EF4-FFF2-40B4-BE49-F238E27FC236}">
                <a16:creationId xmlns:a16="http://schemas.microsoft.com/office/drawing/2014/main" id="{83F75E5C-DC92-4ED5-A5B7-62FA0007ADFC}"/>
              </a:ext>
            </a:extLst>
          </p:cNvPr>
          <p:cNvPicPr/>
          <p:nvPr/>
        </p:nvPicPr>
        <p:blipFill>
          <a:blip r:embed="rId2"/>
          <a:stretch/>
        </p:blipFill>
        <p:spPr>
          <a:xfrm>
            <a:off x="335360" y="1772816"/>
            <a:ext cx="5157470" cy="3846830"/>
          </a:xfrm>
          <a:prstGeom prst="rect">
            <a:avLst/>
          </a:prstGeom>
        </p:spPr>
      </p:pic>
      <p:sp>
        <p:nvSpPr>
          <p:cNvPr id="8" name="TextBox 7">
            <a:extLst>
              <a:ext uri="{FF2B5EF4-FFF2-40B4-BE49-F238E27FC236}">
                <a16:creationId xmlns:a16="http://schemas.microsoft.com/office/drawing/2014/main" id="{0D346BD4-DAEA-4A19-9B5D-786058C9C35F}"/>
              </a:ext>
            </a:extLst>
          </p:cNvPr>
          <p:cNvSpPr txBox="1"/>
          <p:nvPr/>
        </p:nvSpPr>
        <p:spPr>
          <a:xfrm>
            <a:off x="5879976" y="1628800"/>
            <a:ext cx="6094602" cy="5355312"/>
          </a:xfrm>
          <a:prstGeom prst="rect">
            <a:avLst/>
          </a:prstGeom>
          <a:noFill/>
        </p:spPr>
        <p:txBody>
          <a:bodyPr wrap="square">
            <a:spAutoFit/>
          </a:bodyPr>
          <a:lstStyle/>
          <a:p>
            <a:r>
              <a:rPr lang="ru-RU" dirty="0"/>
              <a:t>Более высокая скорость доступа к данным означает:</a:t>
            </a:r>
          </a:p>
          <a:p>
            <a:pPr marL="285750" indent="-285750">
              <a:buFont typeface="Arial" panose="020B0604020202020204" pitchFamily="34" charset="0"/>
              <a:buChar char="•"/>
            </a:pPr>
            <a:r>
              <a:rPr lang="ru-RU" dirty="0"/>
              <a:t>минимизация расстояния между головкой и диском</a:t>
            </a:r>
          </a:p>
          <a:p>
            <a:pPr marL="285750" indent="-285750">
              <a:buFont typeface="Arial" panose="020B0604020202020204" pitchFamily="34" charset="0"/>
              <a:buChar char="•"/>
            </a:pPr>
            <a:r>
              <a:rPr lang="ru-RU" dirty="0"/>
              <a:t>подавление колебаний зазора во время работы</a:t>
            </a:r>
          </a:p>
          <a:p>
            <a:endParaRPr lang="ru-RU" dirty="0"/>
          </a:p>
          <a:p>
            <a:r>
              <a:rPr lang="ru-RU" dirty="0"/>
              <a:t>Сложности:</a:t>
            </a:r>
          </a:p>
          <a:p>
            <a:pPr marL="285750" indent="-285750">
              <a:buFont typeface="Arial" panose="020B0604020202020204" pitchFamily="34" charset="0"/>
              <a:buChar char="•"/>
            </a:pPr>
            <a:r>
              <a:rPr lang="ru-RU" dirty="0"/>
              <a:t>Поток газа нельзя смоделировать на основе континуальной гипотезы. </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Длина свободного пробега воздуха, составляющая при стандартных атмосферных условиях около 65 </a:t>
            </a:r>
            <a:r>
              <a:rPr lang="ru-RU" dirty="0" err="1"/>
              <a:t>нм</a:t>
            </a:r>
            <a:r>
              <a:rPr lang="ru-RU" dirty="0"/>
              <a:t>, сравнима с характерным геометрическим масштабом, поэтому важны микроскопические эффекты.</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В случае жестких дисков компьютеров допустимая нагрузка, предсказанная континуальными уравнениями Рейнольдса без проскальзывания, ошибочна более чем на 30%.</a:t>
            </a:r>
          </a:p>
          <a:p>
            <a:endParaRPr lang="ru-RU" dirty="0"/>
          </a:p>
        </p:txBody>
      </p:sp>
    </p:spTree>
    <p:extLst>
      <p:ext uri="{BB962C8B-B14F-4D97-AF65-F5344CB8AC3E}">
        <p14:creationId xmlns:p14="http://schemas.microsoft.com/office/powerpoint/2010/main" val="317028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973DD-3C7F-46A3-B7DB-4B8D0A7C4C2A}"/>
              </a:ext>
            </a:extLst>
          </p:cNvPr>
          <p:cNvSpPr>
            <a:spLocks noGrp="1"/>
          </p:cNvSpPr>
          <p:nvPr>
            <p:ph type="title"/>
          </p:nvPr>
        </p:nvSpPr>
        <p:spPr/>
        <p:txBody>
          <a:bodyPr/>
          <a:lstStyle/>
          <a:p>
            <a:r>
              <a:rPr lang="ru-RU" dirty="0"/>
              <a:t>1 световой год - видно Солнце</a:t>
            </a:r>
          </a:p>
        </p:txBody>
      </p:sp>
      <p:pic>
        <p:nvPicPr>
          <p:cNvPr id="5" name="Рисунок 4">
            <a:extLst>
              <a:ext uri="{FF2B5EF4-FFF2-40B4-BE49-F238E27FC236}">
                <a16:creationId xmlns:a16="http://schemas.microsoft.com/office/drawing/2014/main" id="{46229F57-0597-4226-BF1B-1B1AA7F97D93}"/>
              </a:ext>
            </a:extLst>
          </p:cNvPr>
          <p:cNvPicPr>
            <a:picLocks noChangeAspect="1"/>
          </p:cNvPicPr>
          <p:nvPr/>
        </p:nvPicPr>
        <p:blipFill>
          <a:blip r:embed="rId2"/>
          <a:stretch>
            <a:fillRect/>
          </a:stretch>
        </p:blipFill>
        <p:spPr>
          <a:xfrm>
            <a:off x="3199996" y="1607882"/>
            <a:ext cx="5344276" cy="5150898"/>
          </a:xfrm>
          <a:prstGeom prst="rect">
            <a:avLst/>
          </a:prstGeom>
        </p:spPr>
      </p:pic>
    </p:spTree>
    <p:extLst>
      <p:ext uri="{BB962C8B-B14F-4D97-AF65-F5344CB8AC3E}">
        <p14:creationId xmlns:p14="http://schemas.microsoft.com/office/powerpoint/2010/main" val="175544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020A60-A223-4487-AD19-66484C8E113F}"/>
              </a:ext>
            </a:extLst>
          </p:cNvPr>
          <p:cNvSpPr>
            <a:spLocks noGrp="1"/>
          </p:cNvSpPr>
          <p:nvPr>
            <p:ph type="title"/>
          </p:nvPr>
        </p:nvSpPr>
        <p:spPr/>
        <p:txBody>
          <a:bodyPr/>
          <a:lstStyle/>
          <a:p>
            <a:r>
              <a:rPr lang="ru-RU" dirty="0"/>
              <a:t>Сверхзвуковой микродвигатель</a:t>
            </a:r>
          </a:p>
        </p:txBody>
      </p:sp>
      <p:pic>
        <p:nvPicPr>
          <p:cNvPr id="5" name="Рисунок 4">
            <a:extLst>
              <a:ext uri="{FF2B5EF4-FFF2-40B4-BE49-F238E27FC236}">
                <a16:creationId xmlns:a16="http://schemas.microsoft.com/office/drawing/2014/main" id="{023114C9-C25A-4F8B-9072-AE4FF9BF52E4}"/>
              </a:ext>
            </a:extLst>
          </p:cNvPr>
          <p:cNvPicPr>
            <a:picLocks noChangeAspect="1"/>
          </p:cNvPicPr>
          <p:nvPr/>
        </p:nvPicPr>
        <p:blipFill>
          <a:blip r:embed="rId2"/>
          <a:stretch>
            <a:fillRect/>
          </a:stretch>
        </p:blipFill>
        <p:spPr>
          <a:xfrm>
            <a:off x="623392" y="1772816"/>
            <a:ext cx="10393225" cy="409632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0BACA3-6071-4090-8709-A97F1B30DEB9}"/>
                  </a:ext>
                </a:extLst>
              </p:cNvPr>
              <p:cNvSpPr txBox="1"/>
              <p:nvPr/>
            </p:nvSpPr>
            <p:spPr>
              <a:xfrm>
                <a:off x="633241" y="6238470"/>
                <a:ext cx="1366336"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r>
                                <a:rPr lang="en-US"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rPr>
                                <m:t>2</m:t>
                              </m:r>
                            </m:den>
                          </m:f>
                        </m:e>
                      </m:rad>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𝑅𝑒</m:t>
                          </m:r>
                        </m:den>
                      </m:f>
                    </m:oMath>
                  </m:oMathPara>
                </a14:m>
                <a:endParaRPr lang="ru-RU" dirty="0"/>
              </a:p>
            </p:txBody>
          </p:sp>
        </mc:Choice>
        <mc:Fallback xmlns="">
          <p:sp>
            <p:nvSpPr>
              <p:cNvPr id="6" name="TextBox 5">
                <a:extLst>
                  <a:ext uri="{FF2B5EF4-FFF2-40B4-BE49-F238E27FC236}">
                    <a16:creationId xmlns:a16="http://schemas.microsoft.com/office/drawing/2014/main" id="{240BACA3-6071-4090-8709-A97F1B30DEB9}"/>
                  </a:ext>
                </a:extLst>
              </p:cNvPr>
              <p:cNvSpPr txBox="1">
                <a:spLocks noRot="1" noChangeAspect="1" noMove="1" noResize="1" noEditPoints="1" noAdjustHandles="1" noChangeArrowheads="1" noChangeShapeType="1" noTextEdit="1"/>
              </p:cNvSpPr>
              <p:nvPr/>
            </p:nvSpPr>
            <p:spPr>
              <a:xfrm>
                <a:off x="633241" y="6238470"/>
                <a:ext cx="1366336" cy="563680"/>
              </a:xfrm>
              <a:prstGeom prst="rect">
                <a:avLst/>
              </a:prstGeom>
              <a:blipFill>
                <a:blip r:embed="rId3"/>
                <a:stretch>
                  <a:fillRect b="-1075"/>
                </a:stretch>
              </a:blipFill>
            </p:spPr>
            <p:txBody>
              <a:bodyPr/>
              <a:lstStyle/>
              <a:p>
                <a:r>
                  <a:rPr lang="ru-RU">
                    <a:noFill/>
                  </a:rPr>
                  <a:t> </a:t>
                </a:r>
              </a:p>
            </p:txBody>
          </p:sp>
        </mc:Fallback>
      </mc:AlternateContent>
      <p:sp>
        <p:nvSpPr>
          <p:cNvPr id="8" name="TextBox 7">
            <a:extLst>
              <a:ext uri="{FF2B5EF4-FFF2-40B4-BE49-F238E27FC236}">
                <a16:creationId xmlns:a16="http://schemas.microsoft.com/office/drawing/2014/main" id="{6CAD75EE-841F-4706-8FFF-F77B7522F476}"/>
              </a:ext>
            </a:extLst>
          </p:cNvPr>
          <p:cNvSpPr txBox="1"/>
          <p:nvPr/>
        </p:nvSpPr>
        <p:spPr>
          <a:xfrm>
            <a:off x="2279576" y="6205665"/>
            <a:ext cx="9865096" cy="646331"/>
          </a:xfrm>
          <a:prstGeom prst="rect">
            <a:avLst/>
          </a:prstGeom>
          <a:noFill/>
        </p:spPr>
        <p:txBody>
          <a:bodyPr wrap="square">
            <a:spAutoFit/>
          </a:bodyPr>
          <a:lstStyle/>
          <a:p>
            <a:r>
              <a:rPr lang="ru-RU" dirty="0"/>
              <a:t>, где </a:t>
            </a:r>
            <a:r>
              <a:rPr lang="el-GR" dirty="0"/>
              <a:t>γ</a:t>
            </a:r>
            <a:r>
              <a:rPr lang="ru-RU" dirty="0"/>
              <a:t> - отношение удельных теплоемкостей газа при постоянных давлении и объёме соответственно - 1.4, М - число Маха, </a:t>
            </a:r>
            <a:r>
              <a:rPr lang="en-US" dirty="0"/>
              <a:t>Re - </a:t>
            </a:r>
            <a:r>
              <a:rPr lang="ru-RU" dirty="0"/>
              <a:t>число Рейнольдса</a:t>
            </a:r>
          </a:p>
        </p:txBody>
      </p:sp>
      <p:sp>
        <p:nvSpPr>
          <p:cNvPr id="9" name="TextBox 8">
            <a:extLst>
              <a:ext uri="{FF2B5EF4-FFF2-40B4-BE49-F238E27FC236}">
                <a16:creationId xmlns:a16="http://schemas.microsoft.com/office/drawing/2014/main" id="{6C498834-524E-4C72-BA66-E5322C1AD07B}"/>
              </a:ext>
            </a:extLst>
          </p:cNvPr>
          <p:cNvSpPr txBox="1"/>
          <p:nvPr/>
        </p:nvSpPr>
        <p:spPr>
          <a:xfrm>
            <a:off x="9552383" y="5809134"/>
            <a:ext cx="1464233" cy="369332"/>
          </a:xfrm>
          <a:prstGeom prst="rect">
            <a:avLst/>
          </a:prstGeom>
          <a:solidFill>
            <a:schemeClr val="bg1"/>
          </a:solidFill>
        </p:spPr>
        <p:txBody>
          <a:bodyPr wrap="square" rtlCol="0">
            <a:spAutoFit/>
          </a:bodyPr>
          <a:lstStyle/>
          <a:p>
            <a:r>
              <a:rPr lang="ru-RU" dirty="0"/>
              <a:t>контуры </a:t>
            </a:r>
            <a:r>
              <a:rPr lang="en-US" dirty="0"/>
              <a:t>K</a:t>
            </a:r>
            <a:r>
              <a:rPr lang="en-US" baseline="-25000" dirty="0"/>
              <a:t>n</a:t>
            </a:r>
            <a:endParaRPr lang="ru-RU" baseline="-25000" dirty="0"/>
          </a:p>
        </p:txBody>
      </p:sp>
      <p:sp>
        <p:nvSpPr>
          <p:cNvPr id="10" name="Прямоугольник 9">
            <a:extLst>
              <a:ext uri="{FF2B5EF4-FFF2-40B4-BE49-F238E27FC236}">
                <a16:creationId xmlns:a16="http://schemas.microsoft.com/office/drawing/2014/main" id="{ED8B9F4D-8008-4AFA-84A8-A29EC4411F6C}"/>
              </a:ext>
            </a:extLst>
          </p:cNvPr>
          <p:cNvSpPr/>
          <p:nvPr/>
        </p:nvSpPr>
        <p:spPr>
          <a:xfrm>
            <a:off x="623392" y="5869138"/>
            <a:ext cx="8928990" cy="309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6316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6D2119-234F-4601-B799-3FB56D6297FD}"/>
              </a:ext>
            </a:extLst>
          </p:cNvPr>
          <p:cNvSpPr>
            <a:spLocks noGrp="1"/>
          </p:cNvSpPr>
          <p:nvPr>
            <p:ph type="title"/>
          </p:nvPr>
        </p:nvSpPr>
        <p:spPr/>
        <p:txBody>
          <a:bodyPr/>
          <a:lstStyle/>
          <a:p>
            <a:r>
              <a:rPr lang="ru-RU" dirty="0"/>
              <a:t>Закон квадрата — куба</a:t>
            </a:r>
          </a:p>
        </p:txBody>
      </p:sp>
      <p:sp>
        <p:nvSpPr>
          <p:cNvPr id="7" name="TextBox 6">
            <a:extLst>
              <a:ext uri="{FF2B5EF4-FFF2-40B4-BE49-F238E27FC236}">
                <a16:creationId xmlns:a16="http://schemas.microsoft.com/office/drawing/2014/main" id="{496A8D5E-E309-4D98-BBA4-1AC4C861CD3B}"/>
              </a:ext>
            </a:extLst>
          </p:cNvPr>
          <p:cNvSpPr txBox="1"/>
          <p:nvPr/>
        </p:nvSpPr>
        <p:spPr>
          <a:xfrm>
            <a:off x="5231904" y="1556792"/>
            <a:ext cx="6696744" cy="2308324"/>
          </a:xfrm>
          <a:prstGeom prst="rect">
            <a:avLst/>
          </a:prstGeom>
          <a:noFill/>
        </p:spPr>
        <p:txBody>
          <a:bodyPr wrap="square">
            <a:spAutoFit/>
          </a:bodyPr>
          <a:lstStyle/>
          <a:p>
            <a:r>
              <a:rPr lang="ru-RU" dirty="0"/>
              <a:t>Закон квадрата — куба представляет собой следующий принцип:</a:t>
            </a:r>
          </a:p>
          <a:p>
            <a:endParaRPr lang="ru-RU" dirty="0"/>
          </a:p>
          <a:p>
            <a:r>
              <a:rPr lang="ru-RU" dirty="0"/>
              <a:t>если объект пропорционально (то есть с помощью преобразования подобия) увеличивается (уменьшается) в размере, его новый объём будет пропорционален кубу масштабирующего коэффициента, а новая площадь его поверхности — пропорциональна квадрату:</a:t>
            </a:r>
          </a:p>
        </p:txBody>
      </p:sp>
      <p:pic>
        <p:nvPicPr>
          <p:cNvPr id="9" name="Рисунок 8">
            <a:extLst>
              <a:ext uri="{FF2B5EF4-FFF2-40B4-BE49-F238E27FC236}">
                <a16:creationId xmlns:a16="http://schemas.microsoft.com/office/drawing/2014/main" id="{E4CFC5ED-0B22-4EEE-84D1-97D5B30F1C8B}"/>
              </a:ext>
            </a:extLst>
          </p:cNvPr>
          <p:cNvPicPr>
            <a:picLocks noChangeAspect="1"/>
          </p:cNvPicPr>
          <p:nvPr/>
        </p:nvPicPr>
        <p:blipFill>
          <a:blip r:embed="rId2"/>
          <a:stretch>
            <a:fillRect/>
          </a:stretch>
        </p:blipFill>
        <p:spPr>
          <a:xfrm>
            <a:off x="119336" y="1700744"/>
            <a:ext cx="5040560" cy="5049403"/>
          </a:xfrm>
          <a:prstGeom prst="rect">
            <a:avLst/>
          </a:prstGeom>
        </p:spPr>
      </p:pic>
      <p:sp>
        <p:nvSpPr>
          <p:cNvPr id="11" name="TextBox 10">
            <a:extLst>
              <a:ext uri="{FF2B5EF4-FFF2-40B4-BE49-F238E27FC236}">
                <a16:creationId xmlns:a16="http://schemas.microsoft.com/office/drawing/2014/main" id="{EB92D525-8C64-4040-BA5E-040609E2378C}"/>
              </a:ext>
            </a:extLst>
          </p:cNvPr>
          <p:cNvSpPr txBox="1"/>
          <p:nvPr/>
        </p:nvSpPr>
        <p:spPr>
          <a:xfrm>
            <a:off x="5303912" y="4826675"/>
            <a:ext cx="6094520" cy="2031325"/>
          </a:xfrm>
          <a:prstGeom prst="rect">
            <a:avLst/>
          </a:prstGeom>
          <a:noFill/>
        </p:spPr>
        <p:txBody>
          <a:bodyPr wrap="square">
            <a:spAutoFit/>
          </a:bodyPr>
          <a:lstStyle/>
          <a:p>
            <a:r>
              <a:rPr lang="ru-RU" dirty="0"/>
              <a:t>Графики площади поверхности </a:t>
            </a:r>
            <a:r>
              <a:rPr lang="en-US" dirty="0"/>
              <a:t>S</a:t>
            </a:r>
            <a:r>
              <a:rPr lang="ru-RU" dirty="0"/>
              <a:t> по отношению к объему V Платоновых тел и сферы, показывающие, что отношение площади поверхности к объему уменьшается с увеличением объема. Их точки пересечения со штриховыми линиями показывают, что когда объем увеличивается в 8 (2³) раз, площадь поверхности увеличивается в 4 (2²) раза.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2AC430-1EF7-438C-A228-5EAA70CE4E91}"/>
                  </a:ext>
                </a:extLst>
              </p:cNvPr>
              <p:cNvSpPr txBox="1"/>
              <p:nvPr/>
            </p:nvSpPr>
            <p:spPr>
              <a:xfrm>
                <a:off x="5519936" y="3997125"/>
                <a:ext cx="1802993"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oMath>
                  </m:oMathPara>
                </a14:m>
                <a:endParaRPr lang="ru-RU" dirty="0"/>
              </a:p>
            </p:txBody>
          </p:sp>
        </mc:Choice>
        <mc:Fallback xmlns="">
          <p:sp>
            <p:nvSpPr>
              <p:cNvPr id="12" name="TextBox 11">
                <a:extLst>
                  <a:ext uri="{FF2B5EF4-FFF2-40B4-BE49-F238E27FC236}">
                    <a16:creationId xmlns:a16="http://schemas.microsoft.com/office/drawing/2014/main" id="{CA2AC430-1EF7-438C-A228-5EAA70CE4E91}"/>
                  </a:ext>
                </a:extLst>
              </p:cNvPr>
              <p:cNvSpPr txBox="1">
                <a:spLocks noRot="1" noChangeAspect="1" noMove="1" noResize="1" noEditPoints="1" noAdjustHandles="1" noChangeArrowheads="1" noChangeShapeType="1" noTextEdit="1"/>
              </p:cNvSpPr>
              <p:nvPr/>
            </p:nvSpPr>
            <p:spPr>
              <a:xfrm>
                <a:off x="5519936" y="3997125"/>
                <a:ext cx="1802993" cy="677045"/>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A321E2-F612-4DEA-8595-88929A63DCEF}"/>
                  </a:ext>
                </a:extLst>
              </p:cNvPr>
              <p:cNvSpPr txBox="1"/>
              <p:nvPr/>
            </p:nvSpPr>
            <p:spPr>
              <a:xfrm>
                <a:off x="7676855" y="4007373"/>
                <a:ext cx="1806841"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den>
                              </m:f>
                            </m:e>
                          </m:d>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3</m:t>
                          </m:r>
                        </m:sup>
                      </m:sSup>
                    </m:oMath>
                  </m:oMathPara>
                </a14:m>
                <a:endParaRPr lang="ru-RU" dirty="0"/>
              </a:p>
            </p:txBody>
          </p:sp>
        </mc:Choice>
        <mc:Fallback xmlns="">
          <p:sp>
            <p:nvSpPr>
              <p:cNvPr id="13" name="TextBox 12">
                <a:extLst>
                  <a:ext uri="{FF2B5EF4-FFF2-40B4-BE49-F238E27FC236}">
                    <a16:creationId xmlns:a16="http://schemas.microsoft.com/office/drawing/2014/main" id="{AEA321E2-F612-4DEA-8595-88929A63DCEF}"/>
                  </a:ext>
                </a:extLst>
              </p:cNvPr>
              <p:cNvSpPr txBox="1">
                <a:spLocks noRot="1" noChangeAspect="1" noMove="1" noResize="1" noEditPoints="1" noAdjustHandles="1" noChangeArrowheads="1" noChangeShapeType="1" noTextEdit="1"/>
              </p:cNvSpPr>
              <p:nvPr/>
            </p:nvSpPr>
            <p:spPr>
              <a:xfrm>
                <a:off x="7676855" y="4007373"/>
                <a:ext cx="1806841" cy="67704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634B61-B59A-4608-B579-328819D835BF}"/>
                  </a:ext>
                </a:extLst>
              </p:cNvPr>
              <p:cNvSpPr txBox="1"/>
              <p:nvPr/>
            </p:nvSpPr>
            <p:spPr>
              <a:xfrm>
                <a:off x="9984432" y="4085664"/>
                <a:ext cx="1235145"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𝑉</m:t>
                          </m:r>
                        </m:num>
                        <m:den>
                          <m:r>
                            <a:rPr lang="en-US" b="0" i="1" smtClean="0">
                              <a:latin typeface="Cambria Math" panose="02040503050406030204" pitchFamily="18" charset="0"/>
                            </a:rPr>
                            <m:t>𝑆</m:t>
                          </m:r>
                        </m:den>
                      </m:f>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𝐿</m:t>
                          </m:r>
                          <m:r>
                            <a:rPr lang="en-US" b="0" i="1" baseline="30000" smtClean="0">
                              <a:latin typeface="Cambria Math" panose="02040503050406030204" pitchFamily="18" charset="0"/>
                            </a:rPr>
                            <m:t>3</m:t>
                          </m:r>
                        </m:num>
                        <m:den>
                          <m:r>
                            <a:rPr lang="en-US" b="0" i="1" smtClean="0">
                              <a:latin typeface="Cambria Math" panose="02040503050406030204" pitchFamily="18" charset="0"/>
                            </a:rPr>
                            <m:t>𝐿</m:t>
                          </m:r>
                          <m:r>
                            <a:rPr lang="en-US" b="0" i="1" baseline="30000"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ru-RU" dirty="0"/>
              </a:p>
            </p:txBody>
          </p:sp>
        </mc:Choice>
        <mc:Fallback xmlns="">
          <p:sp>
            <p:nvSpPr>
              <p:cNvPr id="14" name="TextBox 13">
                <a:extLst>
                  <a:ext uri="{FF2B5EF4-FFF2-40B4-BE49-F238E27FC236}">
                    <a16:creationId xmlns:a16="http://schemas.microsoft.com/office/drawing/2014/main" id="{99634B61-B59A-4608-B579-328819D835BF}"/>
                  </a:ext>
                </a:extLst>
              </p:cNvPr>
              <p:cNvSpPr txBox="1">
                <a:spLocks noRot="1" noChangeAspect="1" noMove="1" noResize="1" noEditPoints="1" noAdjustHandles="1" noChangeArrowheads="1" noChangeShapeType="1" noTextEdit="1"/>
              </p:cNvSpPr>
              <p:nvPr/>
            </p:nvSpPr>
            <p:spPr>
              <a:xfrm>
                <a:off x="9984432" y="4085664"/>
                <a:ext cx="1235145" cy="520463"/>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0368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AD5492-7498-4F3C-80A9-2A913AA111B8}"/>
              </a:ext>
            </a:extLst>
          </p:cNvPr>
          <p:cNvSpPr>
            <a:spLocks noGrp="1"/>
          </p:cNvSpPr>
          <p:nvPr>
            <p:ph type="title"/>
          </p:nvPr>
        </p:nvSpPr>
        <p:spPr/>
        <p:txBody>
          <a:bodyPr/>
          <a:lstStyle/>
          <a:p>
            <a:r>
              <a:rPr lang="ru-RU" dirty="0"/>
              <a:t>Причины изменений поведения жидкости</a:t>
            </a:r>
          </a:p>
        </p:txBody>
      </p:sp>
      <p:sp>
        <p:nvSpPr>
          <p:cNvPr id="4" name="TextBox 3">
            <a:extLst>
              <a:ext uri="{FF2B5EF4-FFF2-40B4-BE49-F238E27FC236}">
                <a16:creationId xmlns:a16="http://schemas.microsoft.com/office/drawing/2014/main" id="{CE8AE969-0A87-4A2E-84C5-686334739537}"/>
              </a:ext>
            </a:extLst>
          </p:cNvPr>
          <p:cNvSpPr txBox="1"/>
          <p:nvPr/>
        </p:nvSpPr>
        <p:spPr>
          <a:xfrm>
            <a:off x="3503712" y="2852936"/>
            <a:ext cx="8592673" cy="2308324"/>
          </a:xfrm>
          <a:prstGeom prst="rect">
            <a:avLst/>
          </a:prstGeom>
          <a:noFill/>
        </p:spPr>
        <p:txBody>
          <a:bodyPr wrap="square" rtlCol="0">
            <a:spAutoFit/>
          </a:bodyPr>
          <a:lstStyle/>
          <a:p>
            <a:pPr marL="285750" indent="-285750">
              <a:buFont typeface="Arial" panose="020B0604020202020204" pitchFamily="34" charset="0"/>
              <a:buChar char="•"/>
            </a:pPr>
            <a:r>
              <a:rPr lang="ru-RU" dirty="0"/>
              <a:t>Закон квадрата — куба</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err="1"/>
              <a:t>Неконтинуальные</a:t>
            </a:r>
            <a:r>
              <a:rPr lang="ru-RU" dirty="0"/>
              <a:t> эффекты</a:t>
            </a:r>
          </a:p>
          <a:p>
            <a:pPr marL="742950" lvl="1" indent="-285750">
              <a:buFont typeface="Arial" panose="020B0604020202020204" pitchFamily="34" charset="0"/>
              <a:buChar char="•"/>
            </a:pPr>
            <a:r>
              <a:rPr lang="ru-RU" dirty="0"/>
              <a:t>газы:</a:t>
            </a:r>
          </a:p>
          <a:p>
            <a:r>
              <a:rPr lang="ru-RU" dirty="0"/>
              <a:t> 	</a:t>
            </a:r>
            <a:r>
              <a:rPr lang="en-US" dirty="0"/>
              <a:t>K</a:t>
            </a:r>
            <a:r>
              <a:rPr lang="en-US" baseline="-25000" dirty="0"/>
              <a:t>n</a:t>
            </a:r>
            <a:r>
              <a:rPr lang="en-US" dirty="0"/>
              <a:t>=</a:t>
            </a:r>
            <a:r>
              <a:rPr lang="el-GR" dirty="0"/>
              <a:t>λ</a:t>
            </a:r>
            <a:r>
              <a:rPr lang="en-US" dirty="0"/>
              <a:t>/L</a:t>
            </a:r>
            <a:r>
              <a:rPr lang="ru-RU" dirty="0"/>
              <a:t>, без проскальзывания, приближение для сплошной среды</a:t>
            </a:r>
          </a:p>
          <a:p>
            <a:pPr marL="285750" indent="-285750">
              <a:buFont typeface="Arial" panose="020B0604020202020204" pitchFamily="34" charset="0"/>
              <a:buChar char="•"/>
            </a:pPr>
            <a:endParaRPr lang="ru-RU" dirty="0"/>
          </a:p>
          <a:p>
            <a:pPr marL="742950" lvl="1" indent="-285750">
              <a:buFont typeface="Arial" panose="020B0604020202020204" pitchFamily="34" charset="0"/>
              <a:buChar char="•"/>
            </a:pPr>
            <a:r>
              <a:rPr lang="ru-RU" dirty="0"/>
              <a:t>жидкости:</a:t>
            </a:r>
          </a:p>
          <a:p>
            <a:r>
              <a:rPr lang="ru-RU" dirty="0"/>
              <a:t>	сложное поведение, поскольку предположение о континууме нарушается</a:t>
            </a:r>
          </a:p>
        </p:txBody>
      </p:sp>
      <p:pic>
        <p:nvPicPr>
          <p:cNvPr id="20482" name="Picture 2">
            <a:extLst>
              <a:ext uri="{FF2B5EF4-FFF2-40B4-BE49-F238E27FC236}">
                <a16:creationId xmlns:a16="http://schemas.microsoft.com/office/drawing/2014/main" id="{F1894001-BBC2-4FC4-8427-8C0BD14C8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42" y="1696740"/>
            <a:ext cx="334327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03E4CF-3ADD-4FA9-BCB3-9A4ED58690B6}"/>
              </a:ext>
            </a:extLst>
          </p:cNvPr>
          <p:cNvSpPr>
            <a:spLocks noGrp="1"/>
          </p:cNvSpPr>
          <p:nvPr>
            <p:ph type="title"/>
          </p:nvPr>
        </p:nvSpPr>
        <p:spPr/>
        <p:txBody>
          <a:bodyPr/>
          <a:lstStyle/>
          <a:p>
            <a:r>
              <a:rPr lang="ru-RU" dirty="0"/>
              <a:t>Поверхностное натяжение</a:t>
            </a:r>
          </a:p>
        </p:txBody>
      </p:sp>
      <p:pic>
        <p:nvPicPr>
          <p:cNvPr id="5" name="Рисунок 4">
            <a:extLst>
              <a:ext uri="{FF2B5EF4-FFF2-40B4-BE49-F238E27FC236}">
                <a16:creationId xmlns:a16="http://schemas.microsoft.com/office/drawing/2014/main" id="{5724D0DC-F16E-45FD-9944-47D0A060AB17}"/>
              </a:ext>
            </a:extLst>
          </p:cNvPr>
          <p:cNvPicPr>
            <a:picLocks noChangeAspect="1"/>
          </p:cNvPicPr>
          <p:nvPr/>
        </p:nvPicPr>
        <p:blipFill>
          <a:blip r:embed="rId2"/>
          <a:stretch>
            <a:fillRect/>
          </a:stretch>
        </p:blipFill>
        <p:spPr>
          <a:xfrm>
            <a:off x="0" y="2276872"/>
            <a:ext cx="4956959" cy="3528391"/>
          </a:xfrm>
          <a:prstGeom prst="rect">
            <a:avLst/>
          </a:prstGeom>
        </p:spPr>
      </p:pic>
      <p:sp>
        <p:nvSpPr>
          <p:cNvPr id="9" name="TextBox 8">
            <a:extLst>
              <a:ext uri="{FF2B5EF4-FFF2-40B4-BE49-F238E27FC236}">
                <a16:creationId xmlns:a16="http://schemas.microsoft.com/office/drawing/2014/main" id="{347CE649-47F5-4BB0-9FF7-98A952BBEF44}"/>
              </a:ext>
            </a:extLst>
          </p:cNvPr>
          <p:cNvSpPr txBox="1"/>
          <p:nvPr/>
        </p:nvSpPr>
        <p:spPr>
          <a:xfrm>
            <a:off x="5087888" y="1700808"/>
            <a:ext cx="7018790" cy="4524315"/>
          </a:xfrm>
          <a:prstGeom prst="rect">
            <a:avLst/>
          </a:prstGeom>
          <a:noFill/>
        </p:spPr>
        <p:txBody>
          <a:bodyPr wrap="square">
            <a:spAutoFit/>
          </a:bodyPr>
          <a:lstStyle/>
          <a:p>
            <a:r>
              <a:rPr lang="ru-RU" dirty="0"/>
              <a:t>Поверхностное натяжение — термодинамическая характеристика поверхности раздела двух находящихся в равновесии фаз, определяемая работой обратимого изотермокинетического образования единицы площади этой поверхности раздела при условии, что температура, объём системы и химические потенциалы всех компонентов в обеих фазах остаются постоянными.</a:t>
            </a:r>
          </a:p>
          <a:p>
            <a:endParaRPr lang="ru-RU" dirty="0"/>
          </a:p>
          <a:p>
            <a:r>
              <a:rPr lang="ru-RU" b="0" i="0" dirty="0">
                <a:solidFill>
                  <a:srgbClr val="202122"/>
                </a:solidFill>
                <a:effectLst/>
              </a:rPr>
              <a:t>Поверхностное натяжение имеет двойной физический смысл — энергетический (термодинамический) и силовой (механический). Энергетическое (термодинамическое) определение: поверхностное натяжение — это удельная работа увеличения поверхности при её растяжении при условии постоянства температуры. Силовое (механическое) определение: поверхностное натяжение — это сила, действующая на единицу длины линии, которая ограничивает поверхность жидкости</a:t>
            </a:r>
            <a:r>
              <a:rPr lang="ru-RU" b="0" i="0" u="none" strike="noStrike" baseline="30000" dirty="0">
                <a:solidFill>
                  <a:srgbClr val="0645AD"/>
                </a:solidFill>
                <a:effectLst/>
                <a:hlinkClick r:id="rId3"/>
              </a:rPr>
              <a:t>[1]</a:t>
            </a:r>
            <a:r>
              <a:rPr lang="ru-RU" b="0" i="0" dirty="0">
                <a:solidFill>
                  <a:srgbClr val="202122"/>
                </a:solidFill>
                <a:effectLst/>
              </a:rPr>
              <a:t>.</a:t>
            </a:r>
            <a:endParaRPr lang="ru-RU" dirty="0"/>
          </a:p>
        </p:txBody>
      </p:sp>
    </p:spTree>
    <p:extLst>
      <p:ext uri="{BB962C8B-B14F-4D97-AF65-F5344CB8AC3E}">
        <p14:creationId xmlns:p14="http://schemas.microsoft.com/office/powerpoint/2010/main" val="28810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FBECF637-867B-49A7-A065-BF24C62B0CD0}"/>
              </a:ext>
            </a:extLst>
          </p:cNvPr>
          <p:cNvSpPr/>
          <p:nvPr/>
        </p:nvSpPr>
        <p:spPr>
          <a:xfrm>
            <a:off x="1060867" y="1566095"/>
            <a:ext cx="9571637" cy="1169689"/>
          </a:xfrm>
          <a:prstGeom prst="rect">
            <a:avLst/>
          </a:prstGeom>
          <a:gradFill flip="none" rotWithShape="1">
            <a:gsLst>
              <a:gs pos="0">
                <a:schemeClr val="accent3">
                  <a:lumMod val="5000"/>
                  <a:lumOff val="95000"/>
                </a:schemeClr>
              </a:gs>
              <a:gs pos="100000">
                <a:srgbClr val="92D050"/>
              </a:gs>
              <a:gs pos="92000">
                <a:srgbClr val="92D050"/>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a:extLst>
              <a:ext uri="{FF2B5EF4-FFF2-40B4-BE49-F238E27FC236}">
                <a16:creationId xmlns:a16="http://schemas.microsoft.com/office/drawing/2014/main" id="{684D78B5-214E-4321-B48B-BE3080AAD897}"/>
              </a:ext>
            </a:extLst>
          </p:cNvPr>
          <p:cNvSpPr/>
          <p:nvPr/>
        </p:nvSpPr>
        <p:spPr>
          <a:xfrm>
            <a:off x="1074428" y="2795009"/>
            <a:ext cx="3877072" cy="1169689"/>
          </a:xfrm>
          <a:prstGeom prst="rect">
            <a:avLst/>
          </a:prstGeom>
          <a:gradFill flip="none" rotWithShape="1">
            <a:gsLst>
              <a:gs pos="0">
                <a:schemeClr val="accent3">
                  <a:lumMod val="5000"/>
                  <a:lumOff val="95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7A22A90F-5EAC-4A63-94C8-12772B2506A1}"/>
              </a:ext>
            </a:extLst>
          </p:cNvPr>
          <p:cNvSpPr>
            <a:spLocks noGrp="1"/>
          </p:cNvSpPr>
          <p:nvPr>
            <p:ph type="title"/>
          </p:nvPr>
        </p:nvSpPr>
        <p:spPr/>
        <p:txBody>
          <a:bodyPr/>
          <a:lstStyle/>
          <a:p>
            <a:r>
              <a:rPr lang="ru-RU" dirty="0"/>
              <a:t>Режимы потоков</a:t>
            </a:r>
          </a:p>
        </p:txBody>
      </p:sp>
      <p:sp>
        <p:nvSpPr>
          <p:cNvPr id="6" name="TextBox 5">
            <a:extLst>
              <a:ext uri="{FF2B5EF4-FFF2-40B4-BE49-F238E27FC236}">
                <a16:creationId xmlns:a16="http://schemas.microsoft.com/office/drawing/2014/main" id="{FB85ABE6-625F-4A7F-A426-69E263E1C721}"/>
              </a:ext>
            </a:extLst>
          </p:cNvPr>
          <p:cNvSpPr txBox="1"/>
          <p:nvPr/>
        </p:nvSpPr>
        <p:spPr>
          <a:xfrm>
            <a:off x="1127448" y="3246054"/>
            <a:ext cx="3366174" cy="369332"/>
          </a:xfrm>
          <a:prstGeom prst="rect">
            <a:avLst/>
          </a:prstGeom>
          <a:noFill/>
        </p:spPr>
        <p:txBody>
          <a:bodyPr wrap="square" rtlCol="0">
            <a:spAutoFit/>
          </a:bodyPr>
          <a:lstStyle/>
          <a:p>
            <a:pPr algn="ctr"/>
            <a:r>
              <a:rPr lang="ru-RU" dirty="0"/>
              <a:t>Уравнения Навье-Стокса</a:t>
            </a:r>
          </a:p>
        </p:txBody>
      </p:sp>
      <p:cxnSp>
        <p:nvCxnSpPr>
          <p:cNvPr id="8" name="Прямая со стрелкой 7">
            <a:extLst>
              <a:ext uri="{FF2B5EF4-FFF2-40B4-BE49-F238E27FC236}">
                <a16:creationId xmlns:a16="http://schemas.microsoft.com/office/drawing/2014/main" id="{34CB87C2-7410-43BF-B71C-DBC41C275A85}"/>
              </a:ext>
            </a:extLst>
          </p:cNvPr>
          <p:cNvCxnSpPr/>
          <p:nvPr/>
        </p:nvCxnSpPr>
        <p:spPr>
          <a:xfrm>
            <a:off x="1066800" y="4005064"/>
            <a:ext cx="1035779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92D41F-535F-4815-A7BB-6086C4D2E608}"/>
              </a:ext>
            </a:extLst>
          </p:cNvPr>
          <p:cNvSpPr txBox="1"/>
          <p:nvPr/>
        </p:nvSpPr>
        <p:spPr>
          <a:xfrm>
            <a:off x="11280576" y="4077072"/>
            <a:ext cx="409086" cy="369332"/>
          </a:xfrm>
          <a:prstGeom prst="rect">
            <a:avLst/>
          </a:prstGeom>
          <a:noFill/>
        </p:spPr>
        <p:txBody>
          <a:bodyPr wrap="none" rtlCol="0">
            <a:spAutoFit/>
          </a:bodyPr>
          <a:lstStyle/>
          <a:p>
            <a:r>
              <a:rPr lang="en-US" dirty="0">
                <a:solidFill>
                  <a:srgbClr val="FF0000"/>
                </a:solidFill>
              </a:rPr>
              <a:t>K</a:t>
            </a:r>
            <a:r>
              <a:rPr lang="en-US" baseline="-25000" dirty="0">
                <a:solidFill>
                  <a:srgbClr val="FF0000"/>
                </a:solidFill>
              </a:rPr>
              <a:t>n</a:t>
            </a:r>
            <a:endParaRPr lang="ru-RU" baseline="-25000" dirty="0">
              <a:solidFill>
                <a:srgbClr val="FF0000"/>
              </a:solidFill>
            </a:endParaRPr>
          </a:p>
        </p:txBody>
      </p:sp>
      <p:sp>
        <p:nvSpPr>
          <p:cNvPr id="12" name="TextBox 11">
            <a:extLst>
              <a:ext uri="{FF2B5EF4-FFF2-40B4-BE49-F238E27FC236}">
                <a16:creationId xmlns:a16="http://schemas.microsoft.com/office/drawing/2014/main" id="{5658A3CE-C23E-4946-BF1F-862DCCD7F5B1}"/>
              </a:ext>
            </a:extLst>
          </p:cNvPr>
          <p:cNvSpPr txBox="1"/>
          <p:nvPr/>
        </p:nvSpPr>
        <p:spPr>
          <a:xfrm>
            <a:off x="1164453" y="4505345"/>
            <a:ext cx="1863011" cy="369332"/>
          </a:xfrm>
          <a:prstGeom prst="rect">
            <a:avLst/>
          </a:prstGeom>
          <a:noFill/>
        </p:spPr>
        <p:txBody>
          <a:bodyPr wrap="none" rtlCol="0">
            <a:spAutoFit/>
          </a:bodyPr>
          <a:lstStyle/>
          <a:p>
            <a:pPr algn="ctr"/>
            <a:r>
              <a:rPr lang="ru-RU" dirty="0"/>
              <a:t>Сплошная среда</a:t>
            </a:r>
          </a:p>
        </p:txBody>
      </p:sp>
      <p:sp>
        <p:nvSpPr>
          <p:cNvPr id="14" name="TextBox 13">
            <a:extLst>
              <a:ext uri="{FF2B5EF4-FFF2-40B4-BE49-F238E27FC236}">
                <a16:creationId xmlns:a16="http://schemas.microsoft.com/office/drawing/2014/main" id="{F58C87B9-D7A3-46A3-B9E5-094DF20D7D4C}"/>
              </a:ext>
            </a:extLst>
          </p:cNvPr>
          <p:cNvSpPr txBox="1"/>
          <p:nvPr/>
        </p:nvSpPr>
        <p:spPr>
          <a:xfrm>
            <a:off x="3297022" y="4410015"/>
            <a:ext cx="1817444" cy="646331"/>
          </a:xfrm>
          <a:prstGeom prst="rect">
            <a:avLst/>
          </a:prstGeom>
          <a:noFill/>
        </p:spPr>
        <p:txBody>
          <a:bodyPr wrap="square">
            <a:spAutoFit/>
          </a:bodyPr>
          <a:lstStyle/>
          <a:p>
            <a:r>
              <a:rPr lang="ru-RU" dirty="0"/>
              <a:t>Скользящий режим течения</a:t>
            </a:r>
          </a:p>
        </p:txBody>
      </p:sp>
      <p:sp>
        <p:nvSpPr>
          <p:cNvPr id="16" name="TextBox 15">
            <a:extLst>
              <a:ext uri="{FF2B5EF4-FFF2-40B4-BE49-F238E27FC236}">
                <a16:creationId xmlns:a16="http://schemas.microsoft.com/office/drawing/2014/main" id="{E4301C6B-1621-4A96-B0FF-D6D16898149F}"/>
              </a:ext>
            </a:extLst>
          </p:cNvPr>
          <p:cNvSpPr txBox="1"/>
          <p:nvPr/>
        </p:nvSpPr>
        <p:spPr>
          <a:xfrm>
            <a:off x="5781337" y="4492570"/>
            <a:ext cx="2042854" cy="646331"/>
          </a:xfrm>
          <a:prstGeom prst="rect">
            <a:avLst/>
          </a:prstGeom>
          <a:noFill/>
        </p:spPr>
        <p:txBody>
          <a:bodyPr wrap="square">
            <a:spAutoFit/>
          </a:bodyPr>
          <a:lstStyle/>
          <a:p>
            <a:pPr algn="ctr"/>
            <a:r>
              <a:rPr lang="ru-RU" dirty="0"/>
              <a:t>Переходный режим течения</a:t>
            </a:r>
          </a:p>
        </p:txBody>
      </p:sp>
      <p:sp>
        <p:nvSpPr>
          <p:cNvPr id="18" name="TextBox 17">
            <a:extLst>
              <a:ext uri="{FF2B5EF4-FFF2-40B4-BE49-F238E27FC236}">
                <a16:creationId xmlns:a16="http://schemas.microsoft.com/office/drawing/2014/main" id="{4E62C1C8-0A58-4B97-98A5-82BFB4F59951}"/>
              </a:ext>
            </a:extLst>
          </p:cNvPr>
          <p:cNvSpPr txBox="1"/>
          <p:nvPr/>
        </p:nvSpPr>
        <p:spPr>
          <a:xfrm>
            <a:off x="8521348" y="4481630"/>
            <a:ext cx="2759228" cy="646331"/>
          </a:xfrm>
          <a:prstGeom prst="rect">
            <a:avLst/>
          </a:prstGeom>
          <a:noFill/>
        </p:spPr>
        <p:txBody>
          <a:bodyPr wrap="square">
            <a:spAutoFit/>
          </a:bodyPr>
          <a:lstStyle/>
          <a:p>
            <a:pPr algn="ctr"/>
            <a:r>
              <a:rPr lang="ru-RU" dirty="0"/>
              <a:t>Свободномолекулярный </a:t>
            </a:r>
          </a:p>
          <a:p>
            <a:pPr algn="ctr"/>
            <a:r>
              <a:rPr lang="ru-RU" dirty="0"/>
              <a:t>режим</a:t>
            </a:r>
          </a:p>
        </p:txBody>
      </p:sp>
      <p:sp>
        <p:nvSpPr>
          <p:cNvPr id="19" name="TextBox 18">
            <a:extLst>
              <a:ext uri="{FF2B5EF4-FFF2-40B4-BE49-F238E27FC236}">
                <a16:creationId xmlns:a16="http://schemas.microsoft.com/office/drawing/2014/main" id="{5EF63223-A2FE-4F1C-8AC7-A1B3F1C65C06}"/>
              </a:ext>
            </a:extLst>
          </p:cNvPr>
          <p:cNvSpPr txBox="1"/>
          <p:nvPr/>
        </p:nvSpPr>
        <p:spPr>
          <a:xfrm>
            <a:off x="983432" y="4050197"/>
            <a:ext cx="8029121" cy="369332"/>
          </a:xfrm>
          <a:prstGeom prst="rect">
            <a:avLst/>
          </a:prstGeom>
          <a:noFill/>
        </p:spPr>
        <p:txBody>
          <a:bodyPr wrap="none" rtlCol="0">
            <a:spAutoFit/>
          </a:bodyPr>
          <a:lstStyle/>
          <a:p>
            <a:r>
              <a:rPr lang="ru-RU" dirty="0"/>
              <a:t>0,0		0,01		0,1		1,0		10,0</a:t>
            </a:r>
          </a:p>
        </p:txBody>
      </p:sp>
      <p:sp>
        <p:nvSpPr>
          <p:cNvPr id="21" name="Прямоугольник 20">
            <a:extLst>
              <a:ext uri="{FF2B5EF4-FFF2-40B4-BE49-F238E27FC236}">
                <a16:creationId xmlns:a16="http://schemas.microsoft.com/office/drawing/2014/main" id="{364D4CBB-CEAC-43E0-8AAC-65521CACB38E}"/>
              </a:ext>
            </a:extLst>
          </p:cNvPr>
          <p:cNvSpPr/>
          <p:nvPr/>
        </p:nvSpPr>
        <p:spPr>
          <a:xfrm>
            <a:off x="4644275" y="2786334"/>
            <a:ext cx="2053901" cy="1169689"/>
          </a:xfrm>
          <a:prstGeom prst="rect">
            <a:avLst/>
          </a:prstGeom>
          <a:gradFill flip="none" rotWithShape="1">
            <a:gsLst>
              <a:gs pos="0">
                <a:schemeClr val="accent3">
                  <a:lumMod val="5000"/>
                  <a:lumOff val="95000"/>
                </a:schemeClr>
              </a:gs>
              <a:gs pos="100000">
                <a:srgbClr val="F6A4E6"/>
              </a:gs>
              <a:gs pos="92000">
                <a:srgbClr val="F799E3"/>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6AE802B2-306F-4C9B-B47E-53E5554F8D12}"/>
              </a:ext>
            </a:extLst>
          </p:cNvPr>
          <p:cNvSpPr txBox="1"/>
          <p:nvPr/>
        </p:nvSpPr>
        <p:spPr>
          <a:xfrm>
            <a:off x="4794927" y="3064019"/>
            <a:ext cx="1752596" cy="646331"/>
          </a:xfrm>
          <a:prstGeom prst="rect">
            <a:avLst/>
          </a:prstGeom>
          <a:noFill/>
        </p:spPr>
        <p:txBody>
          <a:bodyPr wrap="square">
            <a:spAutoFit/>
          </a:bodyPr>
          <a:lstStyle/>
          <a:p>
            <a:pPr algn="ctr"/>
            <a:r>
              <a:rPr lang="ru-RU" b="0" i="0" dirty="0">
                <a:solidFill>
                  <a:srgbClr val="333333"/>
                </a:solidFill>
                <a:effectLst/>
              </a:rPr>
              <a:t>Уравнения Бернетта</a:t>
            </a:r>
          </a:p>
        </p:txBody>
      </p:sp>
      <p:sp>
        <p:nvSpPr>
          <p:cNvPr id="4" name="TextBox 3">
            <a:extLst>
              <a:ext uri="{FF2B5EF4-FFF2-40B4-BE49-F238E27FC236}">
                <a16:creationId xmlns:a16="http://schemas.microsoft.com/office/drawing/2014/main" id="{6515EFC4-1D0F-4862-8416-E86A353B7D70}"/>
              </a:ext>
            </a:extLst>
          </p:cNvPr>
          <p:cNvSpPr txBox="1"/>
          <p:nvPr/>
        </p:nvSpPr>
        <p:spPr>
          <a:xfrm>
            <a:off x="983432" y="1988840"/>
            <a:ext cx="2592288" cy="369332"/>
          </a:xfrm>
          <a:prstGeom prst="rect">
            <a:avLst/>
          </a:prstGeom>
          <a:noFill/>
        </p:spPr>
        <p:txBody>
          <a:bodyPr wrap="square" rtlCol="0">
            <a:spAutoFit/>
          </a:bodyPr>
          <a:lstStyle/>
          <a:p>
            <a:pPr algn="ctr"/>
            <a:r>
              <a:rPr lang="ru-RU" dirty="0"/>
              <a:t>Уравнение Больцмана</a:t>
            </a:r>
          </a:p>
        </p:txBody>
      </p:sp>
      <p:sp>
        <p:nvSpPr>
          <p:cNvPr id="23" name="Прямоугольник 22">
            <a:extLst>
              <a:ext uri="{FF2B5EF4-FFF2-40B4-BE49-F238E27FC236}">
                <a16:creationId xmlns:a16="http://schemas.microsoft.com/office/drawing/2014/main" id="{0A6A3A57-3664-4C2E-91C1-99E94BE59E08}"/>
              </a:ext>
            </a:extLst>
          </p:cNvPr>
          <p:cNvSpPr/>
          <p:nvPr/>
        </p:nvSpPr>
        <p:spPr>
          <a:xfrm>
            <a:off x="8521348" y="1576311"/>
            <a:ext cx="2903244" cy="1169689"/>
          </a:xfrm>
          <a:prstGeom prst="rect">
            <a:avLst/>
          </a:prstGeom>
          <a:gradFill flip="none" rotWithShape="1">
            <a:gsLst>
              <a:gs pos="0">
                <a:schemeClr val="accent3">
                  <a:lumMod val="5000"/>
                  <a:lumOff val="95000"/>
                </a:schemeClr>
              </a:gs>
              <a:gs pos="100000">
                <a:srgbClr val="90FF21"/>
              </a:gs>
              <a:gs pos="92000">
                <a:srgbClr val="90FF21"/>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  </a:t>
            </a:r>
          </a:p>
        </p:txBody>
      </p:sp>
      <p:sp>
        <p:nvSpPr>
          <p:cNvPr id="5" name="TextBox 4">
            <a:extLst>
              <a:ext uri="{FF2B5EF4-FFF2-40B4-BE49-F238E27FC236}">
                <a16:creationId xmlns:a16="http://schemas.microsoft.com/office/drawing/2014/main" id="{308DE236-7845-4103-A5B1-4982390E4515}"/>
              </a:ext>
            </a:extLst>
          </p:cNvPr>
          <p:cNvSpPr txBox="1"/>
          <p:nvPr/>
        </p:nvSpPr>
        <p:spPr>
          <a:xfrm>
            <a:off x="8546390" y="1819412"/>
            <a:ext cx="3143272" cy="646331"/>
          </a:xfrm>
          <a:prstGeom prst="rect">
            <a:avLst/>
          </a:prstGeom>
          <a:noFill/>
        </p:spPr>
        <p:txBody>
          <a:bodyPr wrap="square" rtlCol="0">
            <a:spAutoFit/>
          </a:bodyPr>
          <a:lstStyle/>
          <a:p>
            <a:r>
              <a:rPr lang="ru-RU" dirty="0"/>
              <a:t>Бесстолкновительное уравнение Больцмана</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46A3F4A-7368-421B-A95D-84AB5D42C213}"/>
                  </a:ext>
                </a:extLst>
              </p:cNvPr>
              <p:cNvSpPr txBox="1"/>
              <p:nvPr/>
            </p:nvSpPr>
            <p:spPr>
              <a:xfrm>
                <a:off x="1271464" y="5612250"/>
                <a:ext cx="6097508" cy="499304"/>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𝜆</m:t>
                        </m:r>
                      </m:num>
                      <m:den>
                        <m:r>
                          <a:rPr lang="en-US" b="0" i="1" smtClean="0">
                            <a:latin typeface="Cambria Math" panose="02040503050406030204" pitchFamily="18" charset="0"/>
                          </a:rPr>
                          <m:t>𝑙</m:t>
                        </m:r>
                      </m:den>
                    </m:f>
                  </m:oMath>
                </a14:m>
                <a:r>
                  <a:rPr lang="ru-RU" dirty="0"/>
                  <a:t> - число Кнудсена</a:t>
                </a:r>
              </a:p>
            </p:txBody>
          </p:sp>
        </mc:Choice>
        <mc:Fallback xmlns="">
          <p:sp>
            <p:nvSpPr>
              <p:cNvPr id="25" name="TextBox 24">
                <a:extLst>
                  <a:ext uri="{FF2B5EF4-FFF2-40B4-BE49-F238E27FC236}">
                    <a16:creationId xmlns:a16="http://schemas.microsoft.com/office/drawing/2014/main" id="{646A3F4A-7368-421B-A95D-84AB5D42C213}"/>
                  </a:ext>
                </a:extLst>
              </p:cNvPr>
              <p:cNvSpPr txBox="1">
                <a:spLocks noRot="1" noChangeAspect="1" noMove="1" noResize="1" noEditPoints="1" noAdjustHandles="1" noChangeArrowheads="1" noChangeShapeType="1" noTextEdit="1"/>
              </p:cNvSpPr>
              <p:nvPr/>
            </p:nvSpPr>
            <p:spPr>
              <a:xfrm>
                <a:off x="1271464" y="5612250"/>
                <a:ext cx="6097508" cy="499304"/>
              </a:xfrm>
              <a:prstGeom prst="rect">
                <a:avLst/>
              </a:prstGeom>
              <a:blipFill>
                <a:blip r:embed="rId2"/>
                <a:stretch>
                  <a:fillRect b="-6098"/>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78EC0C4B-C285-490F-B406-EB4643031503}"/>
              </a:ext>
            </a:extLst>
          </p:cNvPr>
          <p:cNvSpPr txBox="1"/>
          <p:nvPr/>
        </p:nvSpPr>
        <p:spPr>
          <a:xfrm>
            <a:off x="1271464" y="6249067"/>
            <a:ext cx="6097508" cy="369332"/>
          </a:xfrm>
          <a:prstGeom prst="rect">
            <a:avLst/>
          </a:prstGeom>
          <a:noFill/>
        </p:spPr>
        <p:txBody>
          <a:bodyPr wrap="square">
            <a:spAutoFit/>
          </a:bodyPr>
          <a:lstStyle/>
          <a:p>
            <a:r>
              <a:rPr lang="ru-RU" dirty="0"/>
              <a:t>Разложение </a:t>
            </a:r>
            <a:r>
              <a:rPr lang="en-US" dirty="0"/>
              <a:t>Chapman-</a:t>
            </a:r>
            <a:r>
              <a:rPr lang="en-US" dirty="0" err="1"/>
              <a:t>Enskog</a:t>
            </a:r>
            <a:r>
              <a:rPr lang="ru-RU" dirty="0"/>
              <a:t>: </a:t>
            </a:r>
            <a:r>
              <a:rPr lang="en-US" i="1" dirty="0"/>
              <a:t>f = f</a:t>
            </a:r>
            <a:r>
              <a:rPr lang="en-US" i="1" baseline="-25000" dirty="0"/>
              <a:t>0</a:t>
            </a:r>
            <a:r>
              <a:rPr lang="en-US" i="1" dirty="0"/>
              <a:t>(1+aK</a:t>
            </a:r>
            <a:r>
              <a:rPr lang="en-US" i="1" baseline="-25000" dirty="0"/>
              <a:t>n</a:t>
            </a:r>
            <a:r>
              <a:rPr lang="en-US" i="1" dirty="0"/>
              <a:t>+bK</a:t>
            </a:r>
            <a:r>
              <a:rPr lang="en-US" i="1" baseline="-25000" dirty="0"/>
              <a:t>n</a:t>
            </a:r>
            <a:r>
              <a:rPr lang="en-US" i="1" dirty="0"/>
              <a:t>2 + ...)</a:t>
            </a:r>
            <a:r>
              <a:rPr lang="ru-RU" i="1" dirty="0"/>
              <a:t> </a:t>
            </a:r>
          </a:p>
        </p:txBody>
      </p:sp>
    </p:spTree>
    <p:extLst>
      <p:ext uri="{BB962C8B-B14F-4D97-AF65-F5344CB8AC3E}">
        <p14:creationId xmlns:p14="http://schemas.microsoft.com/office/powerpoint/2010/main" val="245746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ABC781-2821-4C9F-AAD9-738817D46EF0}"/>
              </a:ext>
            </a:extLst>
          </p:cNvPr>
          <p:cNvSpPr>
            <a:spLocks noGrp="1"/>
          </p:cNvSpPr>
          <p:nvPr>
            <p:ph type="title"/>
          </p:nvPr>
        </p:nvSpPr>
        <p:spPr/>
        <p:txBody>
          <a:bodyPr/>
          <a:lstStyle/>
          <a:p>
            <a:r>
              <a:rPr lang="ru-RU" dirty="0"/>
              <a:t>Микропотоки газа : типичные области применения</a:t>
            </a:r>
          </a:p>
        </p:txBody>
      </p:sp>
      <p:cxnSp>
        <p:nvCxnSpPr>
          <p:cNvPr id="5" name="Прямая со стрелкой 4">
            <a:extLst>
              <a:ext uri="{FF2B5EF4-FFF2-40B4-BE49-F238E27FC236}">
                <a16:creationId xmlns:a16="http://schemas.microsoft.com/office/drawing/2014/main" id="{A60CAD4B-E8CE-47B0-A1C8-1ED8C0B940E7}"/>
              </a:ext>
            </a:extLst>
          </p:cNvPr>
          <p:cNvCxnSpPr/>
          <p:nvPr/>
        </p:nvCxnSpPr>
        <p:spPr>
          <a:xfrm flipV="1">
            <a:off x="695400" y="1772816"/>
            <a:ext cx="0" cy="4464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a:extLst>
              <a:ext uri="{FF2B5EF4-FFF2-40B4-BE49-F238E27FC236}">
                <a16:creationId xmlns:a16="http://schemas.microsoft.com/office/drawing/2014/main" id="{0D236408-A927-475E-B752-A9DF7349BFDB}"/>
              </a:ext>
            </a:extLst>
          </p:cNvPr>
          <p:cNvCxnSpPr>
            <a:cxnSpLocks/>
          </p:cNvCxnSpPr>
          <p:nvPr/>
        </p:nvCxnSpPr>
        <p:spPr>
          <a:xfrm>
            <a:off x="695400" y="6237312"/>
            <a:ext cx="7344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CF5C31-4E8C-4DDC-BABE-8AFDC18503F5}"/>
              </a:ext>
            </a:extLst>
          </p:cNvPr>
          <p:cNvSpPr txBox="1"/>
          <p:nvPr/>
        </p:nvSpPr>
        <p:spPr>
          <a:xfrm>
            <a:off x="7461625" y="6342318"/>
            <a:ext cx="869149" cy="369332"/>
          </a:xfrm>
          <a:prstGeom prst="rect">
            <a:avLst/>
          </a:prstGeom>
          <a:noFill/>
        </p:spPr>
        <p:txBody>
          <a:bodyPr wrap="none" rtlCol="0">
            <a:spAutoFit/>
          </a:bodyPr>
          <a:lstStyle/>
          <a:p>
            <a:r>
              <a:rPr lang="en-US" dirty="0"/>
              <a:t>h</a:t>
            </a:r>
            <a:r>
              <a:rPr lang="ru-RU" dirty="0"/>
              <a:t>, мкм</a:t>
            </a:r>
          </a:p>
        </p:txBody>
      </p:sp>
      <p:sp>
        <p:nvSpPr>
          <p:cNvPr id="9" name="TextBox 8">
            <a:extLst>
              <a:ext uri="{FF2B5EF4-FFF2-40B4-BE49-F238E27FC236}">
                <a16:creationId xmlns:a16="http://schemas.microsoft.com/office/drawing/2014/main" id="{2FC2B01C-C82A-41FB-A5C4-9298918F832B}"/>
              </a:ext>
            </a:extLst>
          </p:cNvPr>
          <p:cNvSpPr txBox="1"/>
          <p:nvPr/>
        </p:nvSpPr>
        <p:spPr>
          <a:xfrm>
            <a:off x="250482" y="1588150"/>
            <a:ext cx="409086" cy="369332"/>
          </a:xfrm>
          <a:prstGeom prst="rect">
            <a:avLst/>
          </a:prstGeom>
          <a:noFill/>
        </p:spPr>
        <p:txBody>
          <a:bodyPr wrap="none" rtlCol="0">
            <a:spAutoFit/>
          </a:bodyPr>
          <a:lstStyle/>
          <a:p>
            <a:r>
              <a:rPr lang="en-US" dirty="0"/>
              <a:t>K</a:t>
            </a:r>
            <a:r>
              <a:rPr lang="en-US" baseline="-25000" dirty="0"/>
              <a:t>n</a:t>
            </a:r>
            <a:endParaRPr lang="ru-RU" baseline="-25000" dirty="0"/>
          </a:p>
        </p:txBody>
      </p:sp>
      <p:sp>
        <p:nvSpPr>
          <p:cNvPr id="10" name="TextBox 9">
            <a:extLst>
              <a:ext uri="{FF2B5EF4-FFF2-40B4-BE49-F238E27FC236}">
                <a16:creationId xmlns:a16="http://schemas.microsoft.com/office/drawing/2014/main" id="{CD5A4BCC-C555-4239-A87B-7B5F0AD84018}"/>
              </a:ext>
            </a:extLst>
          </p:cNvPr>
          <p:cNvSpPr txBox="1"/>
          <p:nvPr/>
        </p:nvSpPr>
        <p:spPr>
          <a:xfrm>
            <a:off x="900064" y="6052646"/>
            <a:ext cx="5555975" cy="369332"/>
          </a:xfrm>
          <a:prstGeom prst="rect">
            <a:avLst/>
          </a:prstGeom>
          <a:noFill/>
        </p:spPr>
        <p:txBody>
          <a:bodyPr wrap="square" rtlCol="0">
            <a:spAutoFit/>
          </a:bodyPr>
          <a:lstStyle/>
          <a:p>
            <a:r>
              <a:rPr lang="en-US" dirty="0"/>
              <a:t>|                           |                            |                             |                                        </a:t>
            </a:r>
            <a:r>
              <a:rPr lang="ru-RU" dirty="0"/>
              <a:t>             </a:t>
            </a:r>
          </a:p>
        </p:txBody>
      </p:sp>
      <p:cxnSp>
        <p:nvCxnSpPr>
          <p:cNvPr id="12" name="Прямая соединительная линия 11">
            <a:extLst>
              <a:ext uri="{FF2B5EF4-FFF2-40B4-BE49-F238E27FC236}">
                <a16:creationId xmlns:a16="http://schemas.microsoft.com/office/drawing/2014/main" id="{AC92430D-5870-4EBF-88C1-7E7FC576F850}"/>
              </a:ext>
            </a:extLst>
          </p:cNvPr>
          <p:cNvCxnSpPr/>
          <p:nvPr/>
        </p:nvCxnSpPr>
        <p:spPr>
          <a:xfrm flipV="1">
            <a:off x="3071664" y="1844824"/>
            <a:ext cx="0" cy="4392488"/>
          </a:xfrm>
          <a:prstGeom prst="line">
            <a:avLst/>
          </a:prstGeom>
          <a:ln>
            <a:prstDash val="dash"/>
          </a:ln>
        </p:spPr>
        <p:style>
          <a:lnRef idx="1">
            <a:schemeClr val="accent6"/>
          </a:lnRef>
          <a:fillRef idx="0">
            <a:schemeClr val="accent6"/>
          </a:fillRef>
          <a:effectRef idx="0">
            <a:schemeClr val="accent6"/>
          </a:effectRef>
          <a:fontRef idx="minor">
            <a:schemeClr val="tx1"/>
          </a:fontRef>
        </p:style>
      </p:cxnSp>
      <p:cxnSp>
        <p:nvCxnSpPr>
          <p:cNvPr id="13" name="Прямая соединительная линия 12">
            <a:extLst>
              <a:ext uri="{FF2B5EF4-FFF2-40B4-BE49-F238E27FC236}">
                <a16:creationId xmlns:a16="http://schemas.microsoft.com/office/drawing/2014/main" id="{A4210F6F-0152-4E7A-AA40-C1F46D4D97BE}"/>
              </a:ext>
            </a:extLst>
          </p:cNvPr>
          <p:cNvCxnSpPr>
            <a:cxnSpLocks/>
          </p:cNvCxnSpPr>
          <p:nvPr/>
        </p:nvCxnSpPr>
        <p:spPr>
          <a:xfrm>
            <a:off x="695400" y="2138556"/>
            <a:ext cx="5195936" cy="0"/>
          </a:xfrm>
          <a:prstGeom prst="line">
            <a:avLst/>
          </a:prstGeom>
          <a:ln>
            <a:prstDash val="dash"/>
          </a:ln>
        </p:spPr>
        <p:style>
          <a:lnRef idx="1">
            <a:schemeClr val="accent6"/>
          </a:lnRef>
          <a:fillRef idx="0">
            <a:schemeClr val="accent6"/>
          </a:fillRef>
          <a:effectRef idx="0">
            <a:schemeClr val="accent6"/>
          </a:effectRef>
          <a:fontRef idx="minor">
            <a:schemeClr val="tx1"/>
          </a:fontRef>
        </p:style>
      </p:cxnSp>
      <p:cxnSp>
        <p:nvCxnSpPr>
          <p:cNvPr id="16" name="Прямая соединительная линия 15">
            <a:extLst>
              <a:ext uri="{FF2B5EF4-FFF2-40B4-BE49-F238E27FC236}">
                <a16:creationId xmlns:a16="http://schemas.microsoft.com/office/drawing/2014/main" id="{412C260A-767B-4387-A734-FC63FE403E6D}"/>
              </a:ext>
            </a:extLst>
          </p:cNvPr>
          <p:cNvCxnSpPr>
            <a:cxnSpLocks/>
          </p:cNvCxnSpPr>
          <p:nvPr/>
        </p:nvCxnSpPr>
        <p:spPr>
          <a:xfrm>
            <a:off x="695400" y="3717032"/>
            <a:ext cx="7200800" cy="0"/>
          </a:xfrm>
          <a:prstGeom prst="line">
            <a:avLst/>
          </a:prstGeom>
          <a:ln>
            <a:prstDash val="dash"/>
          </a:ln>
        </p:spPr>
        <p:style>
          <a:lnRef idx="1">
            <a:schemeClr val="accent6"/>
          </a:lnRef>
          <a:fillRef idx="0">
            <a:schemeClr val="accent6"/>
          </a:fillRef>
          <a:effectRef idx="0">
            <a:schemeClr val="accent6"/>
          </a:effectRef>
          <a:fontRef idx="minor">
            <a:schemeClr val="tx1"/>
          </a:fontRef>
        </p:style>
      </p:cxnSp>
      <p:cxnSp>
        <p:nvCxnSpPr>
          <p:cNvPr id="18" name="Прямая соединительная линия 17">
            <a:extLst>
              <a:ext uri="{FF2B5EF4-FFF2-40B4-BE49-F238E27FC236}">
                <a16:creationId xmlns:a16="http://schemas.microsoft.com/office/drawing/2014/main" id="{C6E989B7-C46F-4775-BBB4-72136336BED5}"/>
              </a:ext>
            </a:extLst>
          </p:cNvPr>
          <p:cNvCxnSpPr>
            <a:cxnSpLocks/>
          </p:cNvCxnSpPr>
          <p:nvPr/>
        </p:nvCxnSpPr>
        <p:spPr>
          <a:xfrm>
            <a:off x="695400" y="4941168"/>
            <a:ext cx="7200800" cy="0"/>
          </a:xfrm>
          <a:prstGeom prst="line">
            <a:avLst/>
          </a:prstGeom>
          <a:ln>
            <a:prstDash val="dash"/>
          </a:ln>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4977CB8D-AB88-4868-BB38-D4F7F8DFE87D}"/>
              </a:ext>
            </a:extLst>
          </p:cNvPr>
          <p:cNvSpPr txBox="1"/>
          <p:nvPr/>
        </p:nvSpPr>
        <p:spPr>
          <a:xfrm>
            <a:off x="723219" y="1660157"/>
            <a:ext cx="5832648" cy="369332"/>
          </a:xfrm>
          <a:prstGeom prst="rect">
            <a:avLst/>
          </a:prstGeom>
          <a:noFill/>
        </p:spPr>
        <p:txBody>
          <a:bodyPr wrap="square">
            <a:spAutoFit/>
          </a:bodyPr>
          <a:lstStyle/>
          <a:p>
            <a:r>
              <a:rPr lang="ru-RU" dirty="0"/>
              <a:t>Свободномолекулярный</a:t>
            </a:r>
            <a:r>
              <a:rPr lang="en-US" dirty="0"/>
              <a:t> </a:t>
            </a:r>
            <a:r>
              <a:rPr lang="ru-RU" dirty="0"/>
              <a:t>режим</a:t>
            </a:r>
          </a:p>
        </p:txBody>
      </p:sp>
      <p:sp>
        <p:nvSpPr>
          <p:cNvPr id="20" name="TextBox 19">
            <a:extLst>
              <a:ext uri="{FF2B5EF4-FFF2-40B4-BE49-F238E27FC236}">
                <a16:creationId xmlns:a16="http://schemas.microsoft.com/office/drawing/2014/main" id="{7E64AC78-735C-4435-BF08-B571C48D18F2}"/>
              </a:ext>
            </a:extLst>
          </p:cNvPr>
          <p:cNvSpPr txBox="1"/>
          <p:nvPr/>
        </p:nvSpPr>
        <p:spPr>
          <a:xfrm>
            <a:off x="677483" y="3037621"/>
            <a:ext cx="2844144" cy="369332"/>
          </a:xfrm>
          <a:prstGeom prst="rect">
            <a:avLst/>
          </a:prstGeom>
          <a:noFill/>
        </p:spPr>
        <p:txBody>
          <a:bodyPr wrap="square">
            <a:spAutoFit/>
          </a:bodyPr>
          <a:lstStyle/>
          <a:p>
            <a:r>
              <a:rPr lang="ru-RU" dirty="0"/>
              <a:t>Переходный поток</a:t>
            </a:r>
          </a:p>
        </p:txBody>
      </p:sp>
      <p:sp>
        <p:nvSpPr>
          <p:cNvPr id="21" name="TextBox 20">
            <a:extLst>
              <a:ext uri="{FF2B5EF4-FFF2-40B4-BE49-F238E27FC236}">
                <a16:creationId xmlns:a16="http://schemas.microsoft.com/office/drawing/2014/main" id="{C48C6079-53FC-405D-8C03-0CE029110A5A}"/>
              </a:ext>
            </a:extLst>
          </p:cNvPr>
          <p:cNvSpPr txBox="1"/>
          <p:nvPr/>
        </p:nvSpPr>
        <p:spPr>
          <a:xfrm>
            <a:off x="699621" y="4128289"/>
            <a:ext cx="3253675" cy="369332"/>
          </a:xfrm>
          <a:prstGeom prst="rect">
            <a:avLst/>
          </a:prstGeom>
          <a:noFill/>
        </p:spPr>
        <p:txBody>
          <a:bodyPr wrap="square">
            <a:spAutoFit/>
          </a:bodyPr>
          <a:lstStyle/>
          <a:p>
            <a:r>
              <a:rPr lang="ru-RU" dirty="0"/>
              <a:t>Скользящий  поток</a:t>
            </a:r>
          </a:p>
        </p:txBody>
      </p:sp>
      <p:sp>
        <p:nvSpPr>
          <p:cNvPr id="22" name="TextBox 21">
            <a:extLst>
              <a:ext uri="{FF2B5EF4-FFF2-40B4-BE49-F238E27FC236}">
                <a16:creationId xmlns:a16="http://schemas.microsoft.com/office/drawing/2014/main" id="{BB865DFA-39D4-40B2-B0D7-347910BEF039}"/>
              </a:ext>
            </a:extLst>
          </p:cNvPr>
          <p:cNvSpPr txBox="1"/>
          <p:nvPr/>
        </p:nvSpPr>
        <p:spPr>
          <a:xfrm>
            <a:off x="701084" y="5095479"/>
            <a:ext cx="2592284" cy="369332"/>
          </a:xfrm>
          <a:prstGeom prst="rect">
            <a:avLst/>
          </a:prstGeom>
          <a:noFill/>
        </p:spPr>
        <p:txBody>
          <a:bodyPr wrap="square">
            <a:spAutoFit/>
          </a:bodyPr>
          <a:lstStyle/>
          <a:p>
            <a:r>
              <a:rPr lang="ru-RU" dirty="0"/>
              <a:t>Сплошной поток</a:t>
            </a:r>
          </a:p>
        </p:txBody>
      </p:sp>
      <p:sp>
        <p:nvSpPr>
          <p:cNvPr id="23" name="TextBox 22">
            <a:extLst>
              <a:ext uri="{FF2B5EF4-FFF2-40B4-BE49-F238E27FC236}">
                <a16:creationId xmlns:a16="http://schemas.microsoft.com/office/drawing/2014/main" id="{45CFE45E-0E60-401F-9867-2970999AA0C6}"/>
              </a:ext>
            </a:extLst>
          </p:cNvPr>
          <p:cNvSpPr txBox="1"/>
          <p:nvPr/>
        </p:nvSpPr>
        <p:spPr>
          <a:xfrm>
            <a:off x="24421" y="1961101"/>
            <a:ext cx="814005" cy="369332"/>
          </a:xfrm>
          <a:prstGeom prst="rect">
            <a:avLst/>
          </a:prstGeom>
          <a:noFill/>
        </p:spPr>
        <p:txBody>
          <a:bodyPr wrap="none" rtlCol="0">
            <a:spAutoFit/>
          </a:bodyPr>
          <a:lstStyle/>
          <a:p>
            <a:r>
              <a:rPr lang="ru-RU" dirty="0"/>
              <a:t>10,0  -</a:t>
            </a:r>
          </a:p>
        </p:txBody>
      </p:sp>
      <p:sp>
        <p:nvSpPr>
          <p:cNvPr id="24" name="TextBox 23">
            <a:extLst>
              <a:ext uri="{FF2B5EF4-FFF2-40B4-BE49-F238E27FC236}">
                <a16:creationId xmlns:a16="http://schemas.microsoft.com/office/drawing/2014/main" id="{23317C39-F523-432A-BD6A-23CFACA0425D}"/>
              </a:ext>
            </a:extLst>
          </p:cNvPr>
          <p:cNvSpPr txBox="1"/>
          <p:nvPr/>
        </p:nvSpPr>
        <p:spPr>
          <a:xfrm>
            <a:off x="87964" y="2780928"/>
            <a:ext cx="895468" cy="369332"/>
          </a:xfrm>
          <a:prstGeom prst="rect">
            <a:avLst/>
          </a:prstGeom>
          <a:noFill/>
        </p:spPr>
        <p:txBody>
          <a:bodyPr wrap="square" rtlCol="0">
            <a:spAutoFit/>
          </a:bodyPr>
          <a:lstStyle/>
          <a:p>
            <a:r>
              <a:rPr lang="ru-RU" dirty="0"/>
              <a:t>1,0   -</a:t>
            </a:r>
          </a:p>
        </p:txBody>
      </p:sp>
      <p:sp>
        <p:nvSpPr>
          <p:cNvPr id="25" name="TextBox 24">
            <a:extLst>
              <a:ext uri="{FF2B5EF4-FFF2-40B4-BE49-F238E27FC236}">
                <a16:creationId xmlns:a16="http://schemas.microsoft.com/office/drawing/2014/main" id="{1AF2E727-D0F5-4952-9963-135570400E15}"/>
              </a:ext>
            </a:extLst>
          </p:cNvPr>
          <p:cNvSpPr txBox="1"/>
          <p:nvPr/>
        </p:nvSpPr>
        <p:spPr>
          <a:xfrm>
            <a:off x="87964" y="3518776"/>
            <a:ext cx="895468" cy="369332"/>
          </a:xfrm>
          <a:prstGeom prst="rect">
            <a:avLst/>
          </a:prstGeom>
          <a:noFill/>
        </p:spPr>
        <p:txBody>
          <a:bodyPr wrap="square" rtlCol="0">
            <a:spAutoFit/>
          </a:bodyPr>
          <a:lstStyle/>
          <a:p>
            <a:r>
              <a:rPr lang="ru-RU" dirty="0"/>
              <a:t>0,1   -</a:t>
            </a:r>
          </a:p>
        </p:txBody>
      </p:sp>
      <p:sp>
        <p:nvSpPr>
          <p:cNvPr id="26" name="TextBox 25">
            <a:extLst>
              <a:ext uri="{FF2B5EF4-FFF2-40B4-BE49-F238E27FC236}">
                <a16:creationId xmlns:a16="http://schemas.microsoft.com/office/drawing/2014/main" id="{AA7339A1-3D37-4EA8-BED3-4945476A92A6}"/>
              </a:ext>
            </a:extLst>
          </p:cNvPr>
          <p:cNvSpPr txBox="1"/>
          <p:nvPr/>
        </p:nvSpPr>
        <p:spPr>
          <a:xfrm>
            <a:off x="87964" y="4753947"/>
            <a:ext cx="895468" cy="369332"/>
          </a:xfrm>
          <a:prstGeom prst="rect">
            <a:avLst/>
          </a:prstGeom>
          <a:noFill/>
        </p:spPr>
        <p:txBody>
          <a:bodyPr wrap="square" rtlCol="0">
            <a:spAutoFit/>
          </a:bodyPr>
          <a:lstStyle/>
          <a:p>
            <a:r>
              <a:rPr lang="ru-RU" dirty="0"/>
              <a:t>0,01 -</a:t>
            </a:r>
          </a:p>
        </p:txBody>
      </p:sp>
      <p:sp>
        <p:nvSpPr>
          <p:cNvPr id="27" name="TextBox 26">
            <a:extLst>
              <a:ext uri="{FF2B5EF4-FFF2-40B4-BE49-F238E27FC236}">
                <a16:creationId xmlns:a16="http://schemas.microsoft.com/office/drawing/2014/main" id="{4EF16DA1-4ABC-488E-9251-F1860680E8C5}"/>
              </a:ext>
            </a:extLst>
          </p:cNvPr>
          <p:cNvSpPr txBox="1"/>
          <p:nvPr/>
        </p:nvSpPr>
        <p:spPr>
          <a:xfrm>
            <a:off x="-24680" y="5698902"/>
            <a:ext cx="1080119" cy="369332"/>
          </a:xfrm>
          <a:prstGeom prst="rect">
            <a:avLst/>
          </a:prstGeom>
          <a:noFill/>
        </p:spPr>
        <p:txBody>
          <a:bodyPr wrap="square" rtlCol="0">
            <a:spAutoFit/>
          </a:bodyPr>
          <a:lstStyle/>
          <a:p>
            <a:r>
              <a:rPr lang="ru-RU" dirty="0"/>
              <a:t>0,001-</a:t>
            </a:r>
          </a:p>
        </p:txBody>
      </p:sp>
      <p:sp>
        <p:nvSpPr>
          <p:cNvPr id="28" name="TextBox 27">
            <a:extLst>
              <a:ext uri="{FF2B5EF4-FFF2-40B4-BE49-F238E27FC236}">
                <a16:creationId xmlns:a16="http://schemas.microsoft.com/office/drawing/2014/main" id="{4FFCC108-EB92-4F79-AA6B-3FFCE16A2289}"/>
              </a:ext>
            </a:extLst>
          </p:cNvPr>
          <p:cNvSpPr txBox="1"/>
          <p:nvPr/>
        </p:nvSpPr>
        <p:spPr>
          <a:xfrm>
            <a:off x="335362" y="5665952"/>
            <a:ext cx="2592284" cy="369332"/>
          </a:xfrm>
          <a:prstGeom prst="rect">
            <a:avLst/>
          </a:prstGeom>
          <a:noFill/>
        </p:spPr>
        <p:txBody>
          <a:bodyPr wrap="square">
            <a:spAutoFit/>
          </a:bodyPr>
          <a:lstStyle/>
          <a:p>
            <a:pPr algn="ctr"/>
            <a:r>
              <a:rPr lang="ru-RU" dirty="0"/>
              <a:t>Нано технологии</a:t>
            </a:r>
          </a:p>
        </p:txBody>
      </p:sp>
      <p:sp>
        <p:nvSpPr>
          <p:cNvPr id="29" name="TextBox 28">
            <a:extLst>
              <a:ext uri="{FF2B5EF4-FFF2-40B4-BE49-F238E27FC236}">
                <a16:creationId xmlns:a16="http://schemas.microsoft.com/office/drawing/2014/main" id="{96ED11CF-5504-47BF-8998-E5226684B779}"/>
              </a:ext>
            </a:extLst>
          </p:cNvPr>
          <p:cNvSpPr txBox="1"/>
          <p:nvPr/>
        </p:nvSpPr>
        <p:spPr>
          <a:xfrm>
            <a:off x="3077052" y="5674633"/>
            <a:ext cx="2592284" cy="369332"/>
          </a:xfrm>
          <a:prstGeom prst="rect">
            <a:avLst/>
          </a:prstGeom>
          <a:noFill/>
        </p:spPr>
        <p:txBody>
          <a:bodyPr wrap="square">
            <a:spAutoFit/>
          </a:bodyPr>
          <a:lstStyle/>
          <a:p>
            <a:pPr algn="ctr"/>
            <a:r>
              <a:rPr lang="en-US" dirty="0"/>
              <a:t>MEMS</a:t>
            </a:r>
            <a:endParaRPr lang="ru-RU" dirty="0"/>
          </a:p>
        </p:txBody>
      </p:sp>
      <p:cxnSp>
        <p:nvCxnSpPr>
          <p:cNvPr id="31" name="Прямая со стрелкой 30">
            <a:extLst>
              <a:ext uri="{FF2B5EF4-FFF2-40B4-BE49-F238E27FC236}">
                <a16:creationId xmlns:a16="http://schemas.microsoft.com/office/drawing/2014/main" id="{9ACA37F0-3C5F-4EC9-B944-B3B2D920764B}"/>
              </a:ext>
            </a:extLst>
          </p:cNvPr>
          <p:cNvCxnSpPr/>
          <p:nvPr/>
        </p:nvCxnSpPr>
        <p:spPr>
          <a:xfrm>
            <a:off x="723219" y="5698902"/>
            <a:ext cx="23484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Прямая со стрелкой 31">
            <a:extLst>
              <a:ext uri="{FF2B5EF4-FFF2-40B4-BE49-F238E27FC236}">
                <a16:creationId xmlns:a16="http://schemas.microsoft.com/office/drawing/2014/main" id="{0D5A5A84-2BF4-4E42-A709-F85EE4021E1F}"/>
              </a:ext>
            </a:extLst>
          </p:cNvPr>
          <p:cNvCxnSpPr>
            <a:cxnSpLocks/>
          </p:cNvCxnSpPr>
          <p:nvPr/>
        </p:nvCxnSpPr>
        <p:spPr>
          <a:xfrm flipH="1">
            <a:off x="3077053" y="5698901"/>
            <a:ext cx="48191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9BF628-BA9F-406C-B77E-E96FC56A262E}"/>
              </a:ext>
            </a:extLst>
          </p:cNvPr>
          <p:cNvSpPr txBox="1"/>
          <p:nvPr/>
        </p:nvSpPr>
        <p:spPr>
          <a:xfrm>
            <a:off x="723219" y="6345458"/>
            <a:ext cx="8422409" cy="369332"/>
          </a:xfrm>
          <a:prstGeom prst="rect">
            <a:avLst/>
          </a:prstGeom>
          <a:noFill/>
        </p:spPr>
        <p:txBody>
          <a:bodyPr wrap="square" rtlCol="0">
            <a:spAutoFit/>
          </a:bodyPr>
          <a:lstStyle/>
          <a:p>
            <a:r>
              <a:rPr lang="en-US" dirty="0"/>
              <a:t>0,01                       0,1                        1,0                        10,0</a:t>
            </a:r>
            <a:endParaRPr lang="ru-RU" dirty="0"/>
          </a:p>
        </p:txBody>
      </p:sp>
      <p:cxnSp>
        <p:nvCxnSpPr>
          <p:cNvPr id="38" name="Прямая соединительная линия 37">
            <a:extLst>
              <a:ext uri="{FF2B5EF4-FFF2-40B4-BE49-F238E27FC236}">
                <a16:creationId xmlns:a16="http://schemas.microsoft.com/office/drawing/2014/main" id="{7F4EB624-6C49-4E52-81AC-BC55EFCA1A63}"/>
              </a:ext>
            </a:extLst>
          </p:cNvPr>
          <p:cNvCxnSpPr/>
          <p:nvPr/>
        </p:nvCxnSpPr>
        <p:spPr>
          <a:xfrm>
            <a:off x="900064" y="1957482"/>
            <a:ext cx="6924128" cy="3165797"/>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a:extLst>
              <a:ext uri="{FF2B5EF4-FFF2-40B4-BE49-F238E27FC236}">
                <a16:creationId xmlns:a16="http://schemas.microsoft.com/office/drawing/2014/main" id="{85F687D7-68CE-4FCC-8ED0-3CEF37AF9D3E}"/>
              </a:ext>
            </a:extLst>
          </p:cNvPr>
          <p:cNvCxnSpPr/>
          <p:nvPr/>
        </p:nvCxnSpPr>
        <p:spPr>
          <a:xfrm>
            <a:off x="723219" y="2072554"/>
            <a:ext cx="6924128" cy="3165797"/>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41" name="Овал 40">
            <a:extLst>
              <a:ext uri="{FF2B5EF4-FFF2-40B4-BE49-F238E27FC236}">
                <a16:creationId xmlns:a16="http://schemas.microsoft.com/office/drawing/2014/main" id="{F321E5CC-FD6A-4C8A-91AE-8E93B5FA71FB}"/>
              </a:ext>
            </a:extLst>
          </p:cNvPr>
          <p:cNvSpPr/>
          <p:nvPr/>
        </p:nvSpPr>
        <p:spPr>
          <a:xfrm>
            <a:off x="1997226" y="2612205"/>
            <a:ext cx="182348" cy="1540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Овал 41">
            <a:extLst>
              <a:ext uri="{FF2B5EF4-FFF2-40B4-BE49-F238E27FC236}">
                <a16:creationId xmlns:a16="http://schemas.microsoft.com/office/drawing/2014/main" id="{EEB039E8-6A35-4FB6-B9C9-BE26848F652C}"/>
              </a:ext>
            </a:extLst>
          </p:cNvPr>
          <p:cNvSpPr/>
          <p:nvPr/>
        </p:nvSpPr>
        <p:spPr>
          <a:xfrm>
            <a:off x="2699693" y="2943219"/>
            <a:ext cx="182348" cy="1540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10F875C9-823F-44DF-94FD-354871E45E63}"/>
              </a:ext>
            </a:extLst>
          </p:cNvPr>
          <p:cNvSpPr/>
          <p:nvPr/>
        </p:nvSpPr>
        <p:spPr>
          <a:xfrm>
            <a:off x="8752534" y="1880442"/>
            <a:ext cx="182348" cy="1540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TextBox 43">
            <a:extLst>
              <a:ext uri="{FF2B5EF4-FFF2-40B4-BE49-F238E27FC236}">
                <a16:creationId xmlns:a16="http://schemas.microsoft.com/office/drawing/2014/main" id="{B6DF3BA5-6779-4218-A822-CE003EC9F2DE}"/>
              </a:ext>
            </a:extLst>
          </p:cNvPr>
          <p:cNvSpPr txBox="1"/>
          <p:nvPr/>
        </p:nvSpPr>
        <p:spPr>
          <a:xfrm>
            <a:off x="9140055" y="1755165"/>
            <a:ext cx="2007537" cy="3693319"/>
          </a:xfrm>
          <a:prstGeom prst="rect">
            <a:avLst/>
          </a:prstGeom>
          <a:noFill/>
        </p:spPr>
        <p:txBody>
          <a:bodyPr wrap="none" rtlCol="0">
            <a:spAutoFit/>
          </a:bodyPr>
          <a:lstStyle/>
          <a:p>
            <a:r>
              <a:rPr lang="en-US" dirty="0"/>
              <a:t>HDD</a:t>
            </a:r>
            <a:endParaRPr lang="ru-RU" dirty="0"/>
          </a:p>
          <a:p>
            <a:endParaRPr lang="ru-RU" dirty="0"/>
          </a:p>
          <a:p>
            <a:r>
              <a:rPr lang="ru-RU" dirty="0"/>
              <a:t>Микро каналы</a:t>
            </a:r>
          </a:p>
          <a:p>
            <a:r>
              <a:rPr lang="ru-RU" dirty="0"/>
              <a:t>Микро помпы</a:t>
            </a:r>
          </a:p>
          <a:p>
            <a:endParaRPr lang="ru-RU" dirty="0"/>
          </a:p>
          <a:p>
            <a:r>
              <a:rPr lang="ru-RU" dirty="0"/>
              <a:t>Микро гироскопы</a:t>
            </a:r>
          </a:p>
          <a:p>
            <a:r>
              <a:rPr lang="ru-RU" dirty="0"/>
              <a:t>Акселерометры</a:t>
            </a:r>
          </a:p>
          <a:p>
            <a:endParaRPr lang="ru-RU" dirty="0"/>
          </a:p>
          <a:p>
            <a:r>
              <a:rPr lang="ru-RU" dirty="0"/>
              <a:t>Микро клапаны</a:t>
            </a:r>
          </a:p>
          <a:p>
            <a:endParaRPr lang="ru-RU" dirty="0"/>
          </a:p>
          <a:p>
            <a:r>
              <a:rPr lang="ru-RU" dirty="0"/>
              <a:t>Микро сопла</a:t>
            </a:r>
          </a:p>
          <a:p>
            <a:endParaRPr lang="ru-RU" dirty="0"/>
          </a:p>
          <a:p>
            <a:r>
              <a:rPr lang="ru-RU" dirty="0"/>
              <a:t>Датчики расхода</a:t>
            </a:r>
          </a:p>
        </p:txBody>
      </p:sp>
      <p:sp>
        <p:nvSpPr>
          <p:cNvPr id="45" name="Прямоугольник 44">
            <a:extLst>
              <a:ext uri="{FF2B5EF4-FFF2-40B4-BE49-F238E27FC236}">
                <a16:creationId xmlns:a16="http://schemas.microsoft.com/office/drawing/2014/main" id="{BE23B1D6-5C4D-4E2F-9F03-614B306A93CF}"/>
              </a:ext>
            </a:extLst>
          </p:cNvPr>
          <p:cNvSpPr/>
          <p:nvPr/>
        </p:nvSpPr>
        <p:spPr>
          <a:xfrm>
            <a:off x="3841782" y="3256687"/>
            <a:ext cx="144016" cy="1482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46" name="Прямоугольник 45">
            <a:extLst>
              <a:ext uri="{FF2B5EF4-FFF2-40B4-BE49-F238E27FC236}">
                <a16:creationId xmlns:a16="http://schemas.microsoft.com/office/drawing/2014/main" id="{2953CBFE-75AE-49C6-8839-0526DB4CD0AA}"/>
              </a:ext>
            </a:extLst>
          </p:cNvPr>
          <p:cNvSpPr/>
          <p:nvPr/>
        </p:nvSpPr>
        <p:spPr>
          <a:xfrm>
            <a:off x="4079776" y="3564832"/>
            <a:ext cx="144016" cy="1482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47" name="Прямоугольник 46">
            <a:extLst>
              <a:ext uri="{FF2B5EF4-FFF2-40B4-BE49-F238E27FC236}">
                <a16:creationId xmlns:a16="http://schemas.microsoft.com/office/drawing/2014/main" id="{4121E9BB-388A-4055-88F0-32FD39C2F3AA}"/>
              </a:ext>
            </a:extLst>
          </p:cNvPr>
          <p:cNvSpPr/>
          <p:nvPr/>
        </p:nvSpPr>
        <p:spPr>
          <a:xfrm>
            <a:off x="8800028" y="2566006"/>
            <a:ext cx="144016" cy="1482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48" name="Прямоугольник 47">
            <a:extLst>
              <a:ext uri="{FF2B5EF4-FFF2-40B4-BE49-F238E27FC236}">
                <a16:creationId xmlns:a16="http://schemas.microsoft.com/office/drawing/2014/main" id="{CACF7A33-329B-49F0-BBFE-E3E3ECCC81FB}"/>
              </a:ext>
            </a:extLst>
          </p:cNvPr>
          <p:cNvSpPr/>
          <p:nvPr/>
        </p:nvSpPr>
        <p:spPr>
          <a:xfrm>
            <a:off x="6960096" y="4697246"/>
            <a:ext cx="144016" cy="1482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49" name="Прямоугольник 48">
            <a:extLst>
              <a:ext uri="{FF2B5EF4-FFF2-40B4-BE49-F238E27FC236}">
                <a16:creationId xmlns:a16="http://schemas.microsoft.com/office/drawing/2014/main" id="{08B70610-13AC-4B24-B119-D8A18BEFCA0F}"/>
              </a:ext>
            </a:extLst>
          </p:cNvPr>
          <p:cNvSpPr/>
          <p:nvPr/>
        </p:nvSpPr>
        <p:spPr>
          <a:xfrm>
            <a:off x="7176120" y="5021349"/>
            <a:ext cx="144016" cy="1482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52" name="Пятиугольник 51">
            <a:extLst>
              <a:ext uri="{FF2B5EF4-FFF2-40B4-BE49-F238E27FC236}">
                <a16:creationId xmlns:a16="http://schemas.microsoft.com/office/drawing/2014/main" id="{EE0C40A3-7D98-4235-B70D-AC328ABBCC9D}"/>
              </a:ext>
            </a:extLst>
          </p:cNvPr>
          <p:cNvSpPr/>
          <p:nvPr/>
        </p:nvSpPr>
        <p:spPr>
          <a:xfrm>
            <a:off x="8800028" y="3347978"/>
            <a:ext cx="182348" cy="179988"/>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Пятиугольник 52">
            <a:extLst>
              <a:ext uri="{FF2B5EF4-FFF2-40B4-BE49-F238E27FC236}">
                <a16:creationId xmlns:a16="http://schemas.microsoft.com/office/drawing/2014/main" id="{053F6412-BFD4-4474-B9EA-6EEC46203747}"/>
              </a:ext>
            </a:extLst>
          </p:cNvPr>
          <p:cNvSpPr/>
          <p:nvPr/>
        </p:nvSpPr>
        <p:spPr>
          <a:xfrm>
            <a:off x="4996716" y="3970648"/>
            <a:ext cx="182348" cy="179988"/>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Пятиугольник 53">
            <a:extLst>
              <a:ext uri="{FF2B5EF4-FFF2-40B4-BE49-F238E27FC236}">
                <a16:creationId xmlns:a16="http://schemas.microsoft.com/office/drawing/2014/main" id="{40CDBB5D-EA87-4F50-92AD-C33DC2A9E97B}"/>
              </a:ext>
            </a:extLst>
          </p:cNvPr>
          <p:cNvSpPr/>
          <p:nvPr/>
        </p:nvSpPr>
        <p:spPr>
          <a:xfrm>
            <a:off x="5891336" y="4401981"/>
            <a:ext cx="182348" cy="179988"/>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Равнобедренный треугольник 54">
            <a:extLst>
              <a:ext uri="{FF2B5EF4-FFF2-40B4-BE49-F238E27FC236}">
                <a16:creationId xmlns:a16="http://schemas.microsoft.com/office/drawing/2014/main" id="{857229EE-D9C9-4ED2-887C-04CA857CE8A0}"/>
              </a:ext>
            </a:extLst>
          </p:cNvPr>
          <p:cNvSpPr/>
          <p:nvPr/>
        </p:nvSpPr>
        <p:spPr>
          <a:xfrm>
            <a:off x="8787694" y="4041068"/>
            <a:ext cx="182348" cy="157901"/>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56" name="Равнобедренный треугольник 55">
            <a:extLst>
              <a:ext uri="{FF2B5EF4-FFF2-40B4-BE49-F238E27FC236}">
                <a16:creationId xmlns:a16="http://schemas.microsoft.com/office/drawing/2014/main" id="{D280AD54-11EA-47FF-9014-60DD76C138A3}"/>
              </a:ext>
            </a:extLst>
          </p:cNvPr>
          <p:cNvSpPr/>
          <p:nvPr/>
        </p:nvSpPr>
        <p:spPr>
          <a:xfrm>
            <a:off x="3748816" y="3426691"/>
            <a:ext cx="182348" cy="157901"/>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57" name="Равнобедренный треугольник 56">
            <a:extLst>
              <a:ext uri="{FF2B5EF4-FFF2-40B4-BE49-F238E27FC236}">
                <a16:creationId xmlns:a16="http://schemas.microsoft.com/office/drawing/2014/main" id="{C702EBB4-83AC-4E43-A82E-4FF7E77BF9A6}"/>
              </a:ext>
            </a:extLst>
          </p:cNvPr>
          <p:cNvSpPr/>
          <p:nvPr/>
        </p:nvSpPr>
        <p:spPr>
          <a:xfrm>
            <a:off x="6705740" y="4777679"/>
            <a:ext cx="182348" cy="157901"/>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59" name="Овал 58">
            <a:extLst>
              <a:ext uri="{FF2B5EF4-FFF2-40B4-BE49-F238E27FC236}">
                <a16:creationId xmlns:a16="http://schemas.microsoft.com/office/drawing/2014/main" id="{CD5666F2-2BC7-4589-9EA9-5A3C2055D175}"/>
              </a:ext>
            </a:extLst>
          </p:cNvPr>
          <p:cNvSpPr/>
          <p:nvPr/>
        </p:nvSpPr>
        <p:spPr>
          <a:xfrm>
            <a:off x="8785239" y="4599868"/>
            <a:ext cx="182348" cy="154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Овал 59">
            <a:extLst>
              <a:ext uri="{FF2B5EF4-FFF2-40B4-BE49-F238E27FC236}">
                <a16:creationId xmlns:a16="http://schemas.microsoft.com/office/drawing/2014/main" id="{978DC5FF-1390-4EC8-97F2-71C56865E0C4}"/>
              </a:ext>
            </a:extLst>
          </p:cNvPr>
          <p:cNvSpPr/>
          <p:nvPr/>
        </p:nvSpPr>
        <p:spPr>
          <a:xfrm>
            <a:off x="3566468" y="3357302"/>
            <a:ext cx="182348" cy="154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Овал 60">
            <a:extLst>
              <a:ext uri="{FF2B5EF4-FFF2-40B4-BE49-F238E27FC236}">
                <a16:creationId xmlns:a16="http://schemas.microsoft.com/office/drawing/2014/main" id="{233D4335-C62E-4A8F-8B47-11A0C6B34D97}"/>
              </a:ext>
            </a:extLst>
          </p:cNvPr>
          <p:cNvSpPr/>
          <p:nvPr/>
        </p:nvSpPr>
        <p:spPr>
          <a:xfrm>
            <a:off x="6542558" y="4704462"/>
            <a:ext cx="182348" cy="154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Шестиугольник 61">
            <a:extLst>
              <a:ext uri="{FF2B5EF4-FFF2-40B4-BE49-F238E27FC236}">
                <a16:creationId xmlns:a16="http://schemas.microsoft.com/office/drawing/2014/main" id="{5A222533-316D-4FF4-9071-B1081C171BCB}"/>
              </a:ext>
            </a:extLst>
          </p:cNvPr>
          <p:cNvSpPr/>
          <p:nvPr/>
        </p:nvSpPr>
        <p:spPr>
          <a:xfrm>
            <a:off x="8800028" y="5185697"/>
            <a:ext cx="182348" cy="179981"/>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63" name="Шестиугольник 62">
            <a:extLst>
              <a:ext uri="{FF2B5EF4-FFF2-40B4-BE49-F238E27FC236}">
                <a16:creationId xmlns:a16="http://schemas.microsoft.com/office/drawing/2014/main" id="{BA97F6C3-9F19-4364-92F4-ABBA2164CB48}"/>
              </a:ext>
            </a:extLst>
          </p:cNvPr>
          <p:cNvSpPr/>
          <p:nvPr/>
        </p:nvSpPr>
        <p:spPr>
          <a:xfrm>
            <a:off x="4615180" y="3810803"/>
            <a:ext cx="182348" cy="179981"/>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64" name="Шестиугольник 63">
            <a:extLst>
              <a:ext uri="{FF2B5EF4-FFF2-40B4-BE49-F238E27FC236}">
                <a16:creationId xmlns:a16="http://schemas.microsoft.com/office/drawing/2014/main" id="{C2655B47-1B7A-4A84-A368-76D858B86923}"/>
              </a:ext>
            </a:extLst>
          </p:cNvPr>
          <p:cNvSpPr/>
          <p:nvPr/>
        </p:nvSpPr>
        <p:spPr>
          <a:xfrm>
            <a:off x="5421875" y="4160580"/>
            <a:ext cx="182348" cy="179981"/>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65" name="TextBox 64">
            <a:extLst>
              <a:ext uri="{FF2B5EF4-FFF2-40B4-BE49-F238E27FC236}">
                <a16:creationId xmlns:a16="http://schemas.microsoft.com/office/drawing/2014/main" id="{A3382236-4F64-4E83-976F-C0AFA3C21791}"/>
              </a:ext>
            </a:extLst>
          </p:cNvPr>
          <p:cNvSpPr txBox="1"/>
          <p:nvPr/>
        </p:nvSpPr>
        <p:spPr>
          <a:xfrm>
            <a:off x="6542558" y="4060642"/>
            <a:ext cx="740331" cy="369332"/>
          </a:xfrm>
          <a:prstGeom prst="rect">
            <a:avLst/>
          </a:prstGeom>
          <a:noFill/>
        </p:spPr>
        <p:txBody>
          <a:bodyPr wrap="none" rtlCol="0">
            <a:spAutoFit/>
          </a:bodyPr>
          <a:lstStyle/>
          <a:p>
            <a:r>
              <a:rPr lang="ru-RU" dirty="0"/>
              <a:t>Гелий</a:t>
            </a:r>
          </a:p>
        </p:txBody>
      </p:sp>
      <p:sp>
        <p:nvSpPr>
          <p:cNvPr id="66" name="TextBox 65">
            <a:extLst>
              <a:ext uri="{FF2B5EF4-FFF2-40B4-BE49-F238E27FC236}">
                <a16:creationId xmlns:a16="http://schemas.microsoft.com/office/drawing/2014/main" id="{AB61C014-4D86-4A9E-A311-3CDD298BC3B4}"/>
              </a:ext>
            </a:extLst>
          </p:cNvPr>
          <p:cNvSpPr txBox="1"/>
          <p:nvPr/>
        </p:nvSpPr>
        <p:spPr>
          <a:xfrm>
            <a:off x="5800307" y="4959598"/>
            <a:ext cx="869149" cy="369332"/>
          </a:xfrm>
          <a:prstGeom prst="rect">
            <a:avLst/>
          </a:prstGeom>
          <a:noFill/>
        </p:spPr>
        <p:txBody>
          <a:bodyPr wrap="none" rtlCol="0">
            <a:spAutoFit/>
          </a:bodyPr>
          <a:lstStyle/>
          <a:p>
            <a:r>
              <a:rPr lang="ru-RU" dirty="0"/>
              <a:t>Воздух</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31F3EA1-4983-455F-BB69-4CD7003DFB48}"/>
                  </a:ext>
                </a:extLst>
              </p:cNvPr>
              <p:cNvSpPr txBox="1"/>
              <p:nvPr/>
            </p:nvSpPr>
            <p:spPr>
              <a:xfrm>
                <a:off x="6195859" y="2379539"/>
                <a:ext cx="1366336"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r>
                                <a:rPr lang="en-US"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rPr>
                                <m:t>2</m:t>
                              </m:r>
                            </m:den>
                          </m:f>
                        </m:e>
                      </m:rad>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𝑅𝑒</m:t>
                          </m:r>
                        </m:den>
                      </m:f>
                    </m:oMath>
                  </m:oMathPara>
                </a14:m>
                <a:endParaRPr lang="ru-RU" dirty="0"/>
              </a:p>
            </p:txBody>
          </p:sp>
        </mc:Choice>
        <mc:Fallback xmlns="">
          <p:sp>
            <p:nvSpPr>
              <p:cNvPr id="67" name="TextBox 66">
                <a:extLst>
                  <a:ext uri="{FF2B5EF4-FFF2-40B4-BE49-F238E27FC236}">
                    <a16:creationId xmlns:a16="http://schemas.microsoft.com/office/drawing/2014/main" id="{331F3EA1-4983-455F-BB69-4CD7003DFB48}"/>
                  </a:ext>
                </a:extLst>
              </p:cNvPr>
              <p:cNvSpPr txBox="1">
                <a:spLocks noRot="1" noChangeAspect="1" noMove="1" noResize="1" noEditPoints="1" noAdjustHandles="1" noChangeArrowheads="1" noChangeShapeType="1" noTextEdit="1"/>
              </p:cNvSpPr>
              <p:nvPr/>
            </p:nvSpPr>
            <p:spPr>
              <a:xfrm>
                <a:off x="6195859" y="2379539"/>
                <a:ext cx="1366336" cy="563680"/>
              </a:xfrm>
              <a:prstGeom prst="rect">
                <a:avLst/>
              </a:prstGeom>
              <a:blipFill>
                <a:blip r:embed="rId2"/>
                <a:stretch>
                  <a:fillRect b="-1075"/>
                </a:stretch>
              </a:blipFill>
            </p:spPr>
            <p:txBody>
              <a:bodyPr/>
              <a:lstStyle/>
              <a:p>
                <a:r>
                  <a:rPr lang="ru-RU">
                    <a:noFill/>
                  </a:rPr>
                  <a:t> </a:t>
                </a:r>
              </a:p>
            </p:txBody>
          </p:sp>
        </mc:Fallback>
      </mc:AlternateContent>
    </p:spTree>
    <p:extLst>
      <p:ext uri="{BB962C8B-B14F-4D97-AF65-F5344CB8AC3E}">
        <p14:creationId xmlns:p14="http://schemas.microsoft.com/office/powerpoint/2010/main" val="107588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97C80D-8F9A-403F-92BA-E3AEE61F8836}"/>
              </a:ext>
            </a:extLst>
          </p:cNvPr>
          <p:cNvSpPr>
            <a:spLocks noGrp="1"/>
          </p:cNvSpPr>
          <p:nvPr>
            <p:ph type="title"/>
          </p:nvPr>
        </p:nvSpPr>
        <p:spPr/>
        <p:txBody>
          <a:bodyPr/>
          <a:lstStyle/>
          <a:p>
            <a:r>
              <a:rPr lang="ru-RU" dirty="0"/>
              <a:t>Измерения микро канала</a:t>
            </a:r>
          </a:p>
        </p:txBody>
      </p:sp>
      <p:sp>
        <p:nvSpPr>
          <p:cNvPr id="11" name="TextBox 10">
            <a:extLst>
              <a:ext uri="{FF2B5EF4-FFF2-40B4-BE49-F238E27FC236}">
                <a16:creationId xmlns:a16="http://schemas.microsoft.com/office/drawing/2014/main" id="{8035AAEA-6827-4F4E-B300-C6AB13041E5D}"/>
              </a:ext>
            </a:extLst>
          </p:cNvPr>
          <p:cNvSpPr txBox="1"/>
          <p:nvPr/>
        </p:nvSpPr>
        <p:spPr>
          <a:xfrm>
            <a:off x="204044" y="4524068"/>
            <a:ext cx="3304392" cy="646331"/>
          </a:xfrm>
          <a:prstGeom prst="rect">
            <a:avLst/>
          </a:prstGeom>
          <a:noFill/>
        </p:spPr>
        <p:txBody>
          <a:bodyPr wrap="square">
            <a:spAutoFit/>
          </a:bodyPr>
          <a:lstStyle/>
          <a:p>
            <a:r>
              <a:rPr lang="pt-BR" dirty="0"/>
              <a:t>L=7,5 мм, w=52,25 мкм, </a:t>
            </a:r>
            <a:endParaRPr lang="ru-RU" dirty="0"/>
          </a:p>
          <a:p>
            <a:r>
              <a:rPr lang="pt-BR" dirty="0"/>
              <a:t>h=1,33</a:t>
            </a:r>
            <a:r>
              <a:rPr lang="ru-RU" dirty="0"/>
              <a:t> </a:t>
            </a:r>
            <a:r>
              <a:rPr lang="pt-BR" dirty="0"/>
              <a:t>мкм, E &lt; 65 нм</a:t>
            </a:r>
          </a:p>
        </p:txBody>
      </p:sp>
      <p:sp>
        <p:nvSpPr>
          <p:cNvPr id="19" name="TextBox 18">
            <a:extLst>
              <a:ext uri="{FF2B5EF4-FFF2-40B4-BE49-F238E27FC236}">
                <a16:creationId xmlns:a16="http://schemas.microsoft.com/office/drawing/2014/main" id="{4156151D-F9BC-42FD-8385-DB1F7DEF9247}"/>
              </a:ext>
            </a:extLst>
          </p:cNvPr>
          <p:cNvSpPr txBox="1"/>
          <p:nvPr/>
        </p:nvSpPr>
        <p:spPr>
          <a:xfrm>
            <a:off x="110040" y="5391643"/>
            <a:ext cx="8610600" cy="369332"/>
          </a:xfrm>
          <a:prstGeom prst="rect">
            <a:avLst/>
          </a:prstGeom>
          <a:noFill/>
        </p:spPr>
        <p:txBody>
          <a:bodyPr wrap="square">
            <a:spAutoFit/>
          </a:bodyPr>
          <a:lstStyle/>
          <a:p>
            <a:r>
              <a:rPr lang="ru-RU" dirty="0"/>
              <a:t>Расчет:</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6D4C486-4818-48EC-8657-F123660C9694}"/>
                  </a:ext>
                </a:extLst>
              </p:cNvPr>
              <p:cNvSpPr txBox="1"/>
              <p:nvPr/>
            </p:nvSpPr>
            <p:spPr>
              <a:xfrm>
                <a:off x="335360" y="5805264"/>
                <a:ext cx="3567707" cy="7700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𝑀</m:t>
                          </m:r>
                          <m:r>
                            <a:rPr lang="en-US" b="0" i="1" baseline="-25000" smtClean="0">
                              <a:latin typeface="Cambria Math" panose="02040503050406030204" pitchFamily="18" charset="0"/>
                            </a:rPr>
                            <m:t>𝑠𝑙𝑖𝑝</m:t>
                          </m:r>
                        </m:num>
                        <m:den>
                          <m:r>
                            <a:rPr lang="en-US" b="0" i="1" smtClean="0">
                              <a:latin typeface="Cambria Math" panose="02040503050406030204" pitchFamily="18" charset="0"/>
                            </a:rPr>
                            <m:t>𝑀</m:t>
                          </m:r>
                          <m:r>
                            <a:rPr lang="en-US" b="0" i="1" baseline="-25000" smtClean="0">
                              <a:latin typeface="Cambria Math" panose="02040503050406030204" pitchFamily="18" charset="0"/>
                            </a:rPr>
                            <m:t>𝑛𝑜</m:t>
                          </m:r>
                          <m:r>
                            <a:rPr lang="en-US" b="0" i="1" baseline="-25000" smtClean="0">
                              <a:latin typeface="Cambria Math" panose="02040503050406030204" pitchFamily="18" charset="0"/>
                            </a:rPr>
                            <m:t>−</m:t>
                          </m:r>
                          <m:r>
                            <a:rPr lang="en-US" b="0" i="1" baseline="-25000" smtClean="0">
                              <a:latin typeface="Cambria Math" panose="02040503050406030204" pitchFamily="18" charset="0"/>
                            </a:rPr>
                            <m:t>𝑠𝑙𝑖𝑝</m:t>
                          </m:r>
                        </m:den>
                      </m:f>
                      <m:r>
                        <a:rPr lang="en-US" b="0" i="1" smtClean="0">
                          <a:latin typeface="Cambria Math" panose="02040503050406030204" pitchFamily="18" charset="0"/>
                        </a:rPr>
                        <m:t>=1+12</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𝜎</m:t>
                              </m:r>
                            </m:num>
                            <m:den>
                              <m:r>
                                <a:rPr lang="en-US" b="0" i="1" smtClean="0">
                                  <a:latin typeface="Cambria Math" panose="02040503050406030204" pitchFamily="18" charset="0"/>
                                  <a:ea typeface="Cambria Math" panose="02040503050406030204" pitchFamily="18" charset="0"/>
                                </a:rPr>
                                <m:t>𝜎</m:t>
                              </m:r>
                            </m:den>
                          </m:f>
                        </m:e>
                      </m:d>
                      <m:f>
                        <m:fPr>
                          <m:ctrlPr>
                            <a:rPr lang="en-US" b="0" i="1" smtClean="0">
                              <a:latin typeface="Cambria Math" panose="02040503050406030204" pitchFamily="18" charset="0"/>
                            </a:rPr>
                          </m:ctrlPr>
                        </m:fPr>
                        <m:num>
                          <m:r>
                            <a:rPr lang="en-US" b="0" i="1" smtClean="0">
                              <a:latin typeface="Cambria Math" panose="02040503050406030204" pitchFamily="18" charset="0"/>
                            </a:rPr>
                            <m:t>𝐾𝑛</m:t>
                          </m:r>
                          <m:r>
                            <a:rPr lang="ru-RU" b="0" i="1" baseline="-25000" smtClean="0">
                              <a:latin typeface="Cambria Math" panose="02040503050406030204" pitchFamily="18" charset="0"/>
                            </a:rPr>
                            <m:t>вых</m:t>
                          </m:r>
                        </m:num>
                        <m:den>
                          <m:r>
                            <a:rPr lang="ru-RU" b="0" i="1" smtClean="0">
                              <a:latin typeface="Cambria Math" panose="02040503050406030204" pitchFamily="18" charset="0"/>
                            </a:rPr>
                            <m:t>1+</m:t>
                          </m:r>
                          <m:f>
                            <m:fPr>
                              <m:ctrlPr>
                                <a:rPr lang="ru-RU" b="0" i="1" smtClean="0">
                                  <a:latin typeface="Cambria Math" panose="02040503050406030204" pitchFamily="18" charset="0"/>
                                </a:rPr>
                              </m:ctrlPr>
                            </m:fPr>
                            <m:num>
                              <m:r>
                                <a:rPr lang="en-US" b="0" i="1" smtClean="0">
                                  <a:latin typeface="Cambria Math" panose="02040503050406030204" pitchFamily="18" charset="0"/>
                                </a:rPr>
                                <m:t>𝑃</m:t>
                              </m:r>
                              <m:r>
                                <a:rPr lang="ru-RU" b="0" i="1" baseline="-25000" smtClean="0">
                                  <a:latin typeface="Cambria Math" panose="02040503050406030204" pitchFamily="18" charset="0"/>
                                </a:rPr>
                                <m:t>вх</m:t>
                              </m:r>
                            </m:num>
                            <m:den>
                              <m:r>
                                <a:rPr lang="en-US" b="0" i="1" smtClean="0">
                                  <a:latin typeface="Cambria Math" panose="02040503050406030204" pitchFamily="18" charset="0"/>
                                </a:rPr>
                                <m:t>𝑃</m:t>
                              </m:r>
                              <m:r>
                                <a:rPr lang="ru-RU" b="0" i="1" baseline="-25000" smtClean="0">
                                  <a:latin typeface="Cambria Math" panose="02040503050406030204" pitchFamily="18" charset="0"/>
                                </a:rPr>
                                <m:t>вых</m:t>
                              </m:r>
                            </m:den>
                          </m:f>
                        </m:den>
                      </m:f>
                    </m:oMath>
                  </m:oMathPara>
                </a14:m>
                <a:endParaRPr lang="ru-RU" dirty="0"/>
              </a:p>
            </p:txBody>
          </p:sp>
        </mc:Choice>
        <mc:Fallback xmlns="">
          <p:sp>
            <p:nvSpPr>
              <p:cNvPr id="20" name="TextBox 19">
                <a:extLst>
                  <a:ext uri="{FF2B5EF4-FFF2-40B4-BE49-F238E27FC236}">
                    <a16:creationId xmlns:a16="http://schemas.microsoft.com/office/drawing/2014/main" id="{E6D4C486-4818-48EC-8657-F123660C9694}"/>
                  </a:ext>
                </a:extLst>
              </p:cNvPr>
              <p:cNvSpPr txBox="1">
                <a:spLocks noRot="1" noChangeAspect="1" noMove="1" noResize="1" noEditPoints="1" noAdjustHandles="1" noChangeArrowheads="1" noChangeShapeType="1" noTextEdit="1"/>
              </p:cNvSpPr>
              <p:nvPr/>
            </p:nvSpPr>
            <p:spPr>
              <a:xfrm>
                <a:off x="335360" y="5805264"/>
                <a:ext cx="3567707" cy="770019"/>
              </a:xfrm>
              <a:prstGeom prst="rect">
                <a:avLst/>
              </a:prstGeom>
              <a:blipFill>
                <a:blip r:embed="rId2"/>
                <a:stretch>
                  <a:fillRect b="-5512"/>
                </a:stretch>
              </a:blipFill>
            </p:spPr>
            <p:txBody>
              <a:bodyPr/>
              <a:lstStyle/>
              <a:p>
                <a:r>
                  <a:rPr lang="ru-RU">
                    <a:noFill/>
                  </a:rPr>
                  <a:t> </a:t>
                </a:r>
              </a:p>
            </p:txBody>
          </p:sp>
        </mc:Fallback>
      </mc:AlternateContent>
      <p:pic>
        <p:nvPicPr>
          <p:cNvPr id="22" name="Рисунок 21">
            <a:extLst>
              <a:ext uri="{FF2B5EF4-FFF2-40B4-BE49-F238E27FC236}">
                <a16:creationId xmlns:a16="http://schemas.microsoft.com/office/drawing/2014/main" id="{5659EC1A-1C60-47CA-B73A-553AEA453543}"/>
              </a:ext>
            </a:extLst>
          </p:cNvPr>
          <p:cNvPicPr>
            <a:picLocks noChangeAspect="1"/>
          </p:cNvPicPr>
          <p:nvPr/>
        </p:nvPicPr>
        <p:blipFill>
          <a:blip r:embed="rId3"/>
          <a:stretch>
            <a:fillRect/>
          </a:stretch>
        </p:blipFill>
        <p:spPr>
          <a:xfrm>
            <a:off x="5546851" y="1578803"/>
            <a:ext cx="6311115" cy="5179977"/>
          </a:xfrm>
          <a:prstGeom prst="rect">
            <a:avLst/>
          </a:prstGeom>
        </p:spPr>
      </p:pic>
      <p:pic>
        <p:nvPicPr>
          <p:cNvPr id="26" name="Рисунок 25">
            <a:extLst>
              <a:ext uri="{FF2B5EF4-FFF2-40B4-BE49-F238E27FC236}">
                <a16:creationId xmlns:a16="http://schemas.microsoft.com/office/drawing/2014/main" id="{C977B133-8CB7-45B5-9A24-6CD48922C536}"/>
              </a:ext>
            </a:extLst>
          </p:cNvPr>
          <p:cNvPicPr>
            <a:picLocks noChangeAspect="1"/>
          </p:cNvPicPr>
          <p:nvPr/>
        </p:nvPicPr>
        <p:blipFill>
          <a:blip r:embed="rId4"/>
          <a:stretch>
            <a:fillRect/>
          </a:stretch>
        </p:blipFill>
        <p:spPr>
          <a:xfrm>
            <a:off x="288384" y="1617363"/>
            <a:ext cx="3304392" cy="2500795"/>
          </a:xfrm>
          <a:prstGeom prst="rect">
            <a:avLst/>
          </a:prstGeom>
        </p:spPr>
      </p:pic>
      <p:sp>
        <p:nvSpPr>
          <p:cNvPr id="27" name="TextBox 26">
            <a:extLst>
              <a:ext uri="{FF2B5EF4-FFF2-40B4-BE49-F238E27FC236}">
                <a16:creationId xmlns:a16="http://schemas.microsoft.com/office/drawing/2014/main" id="{5B83C841-DB7C-4718-8049-0386E1CECFBC}"/>
              </a:ext>
            </a:extLst>
          </p:cNvPr>
          <p:cNvSpPr txBox="1"/>
          <p:nvPr/>
        </p:nvSpPr>
        <p:spPr>
          <a:xfrm>
            <a:off x="8184232" y="6453336"/>
            <a:ext cx="1512168" cy="369332"/>
          </a:xfrm>
          <a:prstGeom prst="rect">
            <a:avLst/>
          </a:prstGeom>
          <a:solidFill>
            <a:schemeClr val="bg1"/>
          </a:solidFill>
        </p:spPr>
        <p:txBody>
          <a:bodyPr wrap="square" rtlCol="0">
            <a:spAutoFit/>
          </a:bodyPr>
          <a:lstStyle/>
          <a:p>
            <a:pPr algn="ctr"/>
            <a:r>
              <a:rPr lang="en-US" dirty="0"/>
              <a:t>P</a:t>
            </a:r>
            <a:r>
              <a:rPr lang="ru-RU" baseline="-25000" dirty="0"/>
              <a:t>вх</a:t>
            </a:r>
            <a:r>
              <a:rPr lang="ru-RU" dirty="0"/>
              <a:t>/</a:t>
            </a:r>
            <a:r>
              <a:rPr lang="en-US" dirty="0"/>
              <a:t>P</a:t>
            </a:r>
            <a:r>
              <a:rPr lang="ru-RU" baseline="-25000" dirty="0"/>
              <a:t>вых</a:t>
            </a:r>
          </a:p>
        </p:txBody>
      </p:sp>
      <p:sp>
        <p:nvSpPr>
          <p:cNvPr id="28" name="TextBox 27">
            <a:extLst>
              <a:ext uri="{FF2B5EF4-FFF2-40B4-BE49-F238E27FC236}">
                <a16:creationId xmlns:a16="http://schemas.microsoft.com/office/drawing/2014/main" id="{0E8ACAB4-83CD-454B-829E-207BAA77F320}"/>
              </a:ext>
            </a:extLst>
          </p:cNvPr>
          <p:cNvSpPr txBox="1"/>
          <p:nvPr/>
        </p:nvSpPr>
        <p:spPr>
          <a:xfrm rot="16200000">
            <a:off x="4960337" y="3795084"/>
            <a:ext cx="1532984" cy="369332"/>
          </a:xfrm>
          <a:prstGeom prst="rect">
            <a:avLst/>
          </a:prstGeom>
          <a:solidFill>
            <a:schemeClr val="bg1"/>
          </a:solidFill>
        </p:spPr>
        <p:txBody>
          <a:bodyPr wrap="none" rtlCol="0">
            <a:spAutoFit/>
          </a:bodyPr>
          <a:lstStyle/>
          <a:p>
            <a:r>
              <a:rPr lang="ru-RU" dirty="0"/>
              <a:t>Расход, кг/с  </a:t>
            </a:r>
          </a:p>
        </p:txBody>
      </p:sp>
      <p:sp>
        <p:nvSpPr>
          <p:cNvPr id="29" name="TextBox 28">
            <a:extLst>
              <a:ext uri="{FF2B5EF4-FFF2-40B4-BE49-F238E27FC236}">
                <a16:creationId xmlns:a16="http://schemas.microsoft.com/office/drawing/2014/main" id="{639F9366-7FF6-44FF-AD2F-F9E80E029EFF}"/>
              </a:ext>
            </a:extLst>
          </p:cNvPr>
          <p:cNvSpPr txBox="1"/>
          <p:nvPr/>
        </p:nvSpPr>
        <p:spPr>
          <a:xfrm>
            <a:off x="6655218" y="2422629"/>
            <a:ext cx="2897166" cy="646331"/>
          </a:xfrm>
          <a:prstGeom prst="rect">
            <a:avLst/>
          </a:prstGeom>
          <a:solidFill>
            <a:schemeClr val="bg1"/>
          </a:solidFill>
        </p:spPr>
        <p:txBody>
          <a:bodyPr wrap="square" rtlCol="0">
            <a:spAutoFit/>
          </a:bodyPr>
          <a:lstStyle/>
          <a:p>
            <a:r>
              <a:rPr lang="ru-RU" sz="1200" dirty="0"/>
              <a:t>Теория скользящего потока</a:t>
            </a:r>
            <a:r>
              <a:rPr lang="en-US" sz="1200" dirty="0"/>
              <a:t>, Kn=0,051</a:t>
            </a:r>
          </a:p>
          <a:p>
            <a:r>
              <a:rPr lang="ru-RU" sz="1200" dirty="0"/>
              <a:t>Нескользящая теория</a:t>
            </a:r>
          </a:p>
          <a:p>
            <a:r>
              <a:rPr lang="ru-RU" sz="1200" dirty="0"/>
              <a:t>Эксперимент</a:t>
            </a:r>
          </a:p>
        </p:txBody>
      </p:sp>
    </p:spTree>
    <p:extLst>
      <p:ext uri="{BB962C8B-B14F-4D97-AF65-F5344CB8AC3E}">
        <p14:creationId xmlns:p14="http://schemas.microsoft.com/office/powerpoint/2010/main" val="162871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35DCD-A5E2-4AF7-A509-D5ECC61AA271}"/>
              </a:ext>
            </a:extLst>
          </p:cNvPr>
          <p:cNvSpPr>
            <a:spLocks noGrp="1"/>
          </p:cNvSpPr>
          <p:nvPr>
            <p:ph type="title"/>
          </p:nvPr>
        </p:nvSpPr>
        <p:spPr/>
        <p:txBody>
          <a:bodyPr/>
          <a:lstStyle/>
          <a:p>
            <a:r>
              <a:rPr lang="ru-RU" dirty="0"/>
              <a:t>Отклонения от сплошного потока </a:t>
            </a:r>
          </a:p>
        </p:txBody>
      </p:sp>
      <p:pic>
        <p:nvPicPr>
          <p:cNvPr id="5" name="Рисунок 4">
            <a:extLst>
              <a:ext uri="{FF2B5EF4-FFF2-40B4-BE49-F238E27FC236}">
                <a16:creationId xmlns:a16="http://schemas.microsoft.com/office/drawing/2014/main" id="{0376310E-8CD0-41C3-91E8-5B1A179B5BB3}"/>
              </a:ext>
            </a:extLst>
          </p:cNvPr>
          <p:cNvPicPr>
            <a:picLocks noChangeAspect="1"/>
          </p:cNvPicPr>
          <p:nvPr/>
        </p:nvPicPr>
        <p:blipFill>
          <a:blip r:embed="rId2"/>
          <a:stretch>
            <a:fillRect/>
          </a:stretch>
        </p:blipFill>
        <p:spPr>
          <a:xfrm>
            <a:off x="551384" y="1772816"/>
            <a:ext cx="6697010" cy="4553585"/>
          </a:xfrm>
          <a:prstGeom prst="rect">
            <a:avLst/>
          </a:prstGeom>
        </p:spPr>
      </p:pic>
      <p:sp>
        <p:nvSpPr>
          <p:cNvPr id="6" name="TextBox 5">
            <a:extLst>
              <a:ext uri="{FF2B5EF4-FFF2-40B4-BE49-F238E27FC236}">
                <a16:creationId xmlns:a16="http://schemas.microsoft.com/office/drawing/2014/main" id="{0FDCF5B8-E4F3-4DB1-AB0C-03D8A3C274FA}"/>
              </a:ext>
            </a:extLst>
          </p:cNvPr>
          <p:cNvSpPr txBox="1"/>
          <p:nvPr/>
        </p:nvSpPr>
        <p:spPr>
          <a:xfrm>
            <a:off x="8184232" y="2060848"/>
            <a:ext cx="3938001" cy="1754326"/>
          </a:xfrm>
          <a:prstGeom prst="rect">
            <a:avLst/>
          </a:prstGeom>
          <a:noFill/>
        </p:spPr>
        <p:txBody>
          <a:bodyPr wrap="none" rtlCol="0">
            <a:spAutoFit/>
          </a:bodyPr>
          <a:lstStyle/>
          <a:p>
            <a:r>
              <a:rPr lang="ru-RU" dirty="0"/>
              <a:t>Микроканал:</a:t>
            </a:r>
          </a:p>
          <a:p>
            <a:endParaRPr lang="ru-RU" dirty="0"/>
          </a:p>
          <a:p>
            <a:r>
              <a:rPr lang="ru-RU" dirty="0"/>
              <a:t>0,51 мкм</a:t>
            </a:r>
          </a:p>
          <a:p>
            <a:r>
              <a:rPr lang="ru-RU" dirty="0"/>
              <a:t>С*=</a:t>
            </a:r>
            <a:r>
              <a:rPr lang="en-US" dirty="0"/>
              <a:t>P</a:t>
            </a:r>
            <a:r>
              <a:rPr lang="en-US" baseline="-25000" dirty="0"/>
              <a:t>0</a:t>
            </a:r>
            <a:r>
              <a:rPr lang="ru-RU" baseline="-25000" dirty="0"/>
              <a:t>эксперимент</a:t>
            </a:r>
            <a:r>
              <a:rPr lang="en-US" dirty="0"/>
              <a:t>/P</a:t>
            </a:r>
            <a:r>
              <a:rPr lang="en-US" baseline="-25000" dirty="0"/>
              <a:t>0</a:t>
            </a:r>
            <a:r>
              <a:rPr lang="ru-RU" baseline="-25000" dirty="0"/>
              <a:t>теория</a:t>
            </a:r>
            <a:r>
              <a:rPr lang="ru-RU" dirty="0"/>
              <a:t>, где </a:t>
            </a:r>
            <a:r>
              <a:rPr lang="en-US" dirty="0"/>
              <a:t>P</a:t>
            </a:r>
            <a:r>
              <a:rPr lang="en-US" baseline="-25000" dirty="0"/>
              <a:t>0</a:t>
            </a:r>
            <a:r>
              <a:rPr lang="en-US" dirty="0"/>
              <a:t>=C</a:t>
            </a:r>
            <a:r>
              <a:rPr lang="en-US" baseline="-25000" dirty="0"/>
              <a:t>f</a:t>
            </a:r>
            <a:r>
              <a:rPr lang="en-US" dirty="0"/>
              <a:t>Re</a:t>
            </a:r>
          </a:p>
          <a:p>
            <a:r>
              <a:rPr lang="en-US" dirty="0"/>
              <a:t>P</a:t>
            </a:r>
            <a:r>
              <a:rPr lang="en-US" baseline="-25000" dirty="0"/>
              <a:t>0</a:t>
            </a:r>
            <a:r>
              <a:rPr lang="en-US" dirty="0"/>
              <a:t>=64</a:t>
            </a:r>
            <a:r>
              <a:rPr lang="ru-RU" dirty="0"/>
              <a:t> </a:t>
            </a:r>
            <a:r>
              <a:rPr lang="en-US" dirty="0"/>
              <a:t>(</a:t>
            </a:r>
            <a:r>
              <a:rPr lang="ru-RU" dirty="0"/>
              <a:t>трубка</a:t>
            </a:r>
            <a:r>
              <a:rPr lang="en-US" dirty="0"/>
              <a:t>)</a:t>
            </a:r>
          </a:p>
          <a:p>
            <a:r>
              <a:rPr lang="en-US" dirty="0"/>
              <a:t>P</a:t>
            </a:r>
            <a:r>
              <a:rPr lang="en-US" baseline="-25000" dirty="0"/>
              <a:t>0</a:t>
            </a:r>
            <a:r>
              <a:rPr lang="en-US" dirty="0"/>
              <a:t>=96</a:t>
            </a:r>
            <a:r>
              <a:rPr lang="ru-RU" dirty="0"/>
              <a:t> </a:t>
            </a:r>
            <a:r>
              <a:rPr lang="en-US" dirty="0"/>
              <a:t>(</a:t>
            </a:r>
            <a:r>
              <a:rPr lang="ru-RU" dirty="0"/>
              <a:t>2</a:t>
            </a:r>
            <a:r>
              <a:rPr lang="en-US" dirty="0"/>
              <a:t>D </a:t>
            </a:r>
            <a:r>
              <a:rPr lang="ru-RU" dirty="0"/>
              <a:t>канал</a:t>
            </a:r>
            <a:r>
              <a:rPr lang="en-US" dirty="0"/>
              <a:t>)</a:t>
            </a:r>
            <a:endParaRPr lang="ru-RU" dirty="0"/>
          </a:p>
        </p:txBody>
      </p:sp>
    </p:spTree>
    <p:extLst>
      <p:ext uri="{BB962C8B-B14F-4D97-AF65-F5344CB8AC3E}">
        <p14:creationId xmlns:p14="http://schemas.microsoft.com/office/powerpoint/2010/main" val="418515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Прямоугольник 24">
            <a:extLst>
              <a:ext uri="{FF2B5EF4-FFF2-40B4-BE49-F238E27FC236}">
                <a16:creationId xmlns:a16="http://schemas.microsoft.com/office/drawing/2014/main" id="{93CE59A9-C19F-4049-B77A-C534E9200D62}"/>
              </a:ext>
            </a:extLst>
          </p:cNvPr>
          <p:cNvSpPr/>
          <p:nvPr/>
        </p:nvSpPr>
        <p:spPr>
          <a:xfrm>
            <a:off x="220121" y="1627963"/>
            <a:ext cx="7892103" cy="5130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8647BDC3-F405-4835-BD60-1A19C7D2CD4D}"/>
              </a:ext>
            </a:extLst>
          </p:cNvPr>
          <p:cNvSpPr>
            <a:spLocks noGrp="1"/>
          </p:cNvSpPr>
          <p:nvPr>
            <p:ph type="title"/>
          </p:nvPr>
        </p:nvSpPr>
        <p:spPr/>
        <p:txBody>
          <a:bodyPr/>
          <a:lstStyle/>
          <a:p>
            <a:r>
              <a:rPr lang="ru-RU" dirty="0"/>
              <a:t>Измерения давления в режиме раннего перехода</a:t>
            </a:r>
          </a:p>
        </p:txBody>
      </p:sp>
      <p:pic>
        <p:nvPicPr>
          <p:cNvPr id="18" name="Рисунок 17">
            <a:extLst>
              <a:ext uri="{FF2B5EF4-FFF2-40B4-BE49-F238E27FC236}">
                <a16:creationId xmlns:a16="http://schemas.microsoft.com/office/drawing/2014/main" id="{95B78644-68D1-4685-B301-2E6C4B9D0060}"/>
              </a:ext>
            </a:extLst>
          </p:cNvPr>
          <p:cNvPicPr>
            <a:picLocks noChangeAspect="1"/>
          </p:cNvPicPr>
          <p:nvPr/>
        </p:nvPicPr>
        <p:blipFill>
          <a:blip r:embed="rId2"/>
          <a:stretch>
            <a:fillRect/>
          </a:stretch>
        </p:blipFill>
        <p:spPr>
          <a:xfrm>
            <a:off x="220121" y="1627963"/>
            <a:ext cx="7780496" cy="2417170"/>
          </a:xfrm>
          <a:prstGeom prst="rect">
            <a:avLst/>
          </a:prstGeom>
        </p:spPr>
      </p:pic>
      <p:pic>
        <p:nvPicPr>
          <p:cNvPr id="20" name="Рисунок 19">
            <a:extLst>
              <a:ext uri="{FF2B5EF4-FFF2-40B4-BE49-F238E27FC236}">
                <a16:creationId xmlns:a16="http://schemas.microsoft.com/office/drawing/2014/main" id="{07ABB91B-5745-4B6D-8A5E-AFE8FCC2DE03}"/>
              </a:ext>
            </a:extLst>
          </p:cNvPr>
          <p:cNvPicPr>
            <a:picLocks noChangeAspect="1"/>
          </p:cNvPicPr>
          <p:nvPr/>
        </p:nvPicPr>
        <p:blipFill>
          <a:blip r:embed="rId3"/>
          <a:stretch>
            <a:fillRect/>
          </a:stretch>
        </p:blipFill>
        <p:spPr>
          <a:xfrm>
            <a:off x="222031" y="4193475"/>
            <a:ext cx="4793849" cy="2583214"/>
          </a:xfrm>
          <a:prstGeom prst="rect">
            <a:avLst/>
          </a:prstGeom>
        </p:spPr>
      </p:pic>
      <p:sp>
        <p:nvSpPr>
          <p:cNvPr id="21" name="TextBox 20">
            <a:extLst>
              <a:ext uri="{FF2B5EF4-FFF2-40B4-BE49-F238E27FC236}">
                <a16:creationId xmlns:a16="http://schemas.microsoft.com/office/drawing/2014/main" id="{EBDC5C16-C622-41C4-A2E1-1C74A33372BD}"/>
              </a:ext>
            </a:extLst>
          </p:cNvPr>
          <p:cNvSpPr txBox="1"/>
          <p:nvPr/>
        </p:nvSpPr>
        <p:spPr>
          <a:xfrm>
            <a:off x="2625404" y="4125202"/>
            <a:ext cx="1268296" cy="246221"/>
          </a:xfrm>
          <a:prstGeom prst="rect">
            <a:avLst/>
          </a:prstGeom>
          <a:solidFill>
            <a:schemeClr val="bg1"/>
          </a:solidFill>
        </p:spPr>
        <p:txBody>
          <a:bodyPr wrap="none" rtlCol="0">
            <a:spAutoFit/>
          </a:bodyPr>
          <a:lstStyle/>
          <a:p>
            <a:r>
              <a:rPr lang="ru-RU" sz="1000" dirty="0"/>
              <a:t>Датчик давления    </a:t>
            </a:r>
          </a:p>
        </p:txBody>
      </p:sp>
      <p:sp>
        <p:nvSpPr>
          <p:cNvPr id="22" name="TextBox 21">
            <a:extLst>
              <a:ext uri="{FF2B5EF4-FFF2-40B4-BE49-F238E27FC236}">
                <a16:creationId xmlns:a16="http://schemas.microsoft.com/office/drawing/2014/main" id="{C13F2238-CF77-4DD6-9AC3-23CC7239579F}"/>
              </a:ext>
            </a:extLst>
          </p:cNvPr>
          <p:cNvSpPr txBox="1"/>
          <p:nvPr/>
        </p:nvSpPr>
        <p:spPr>
          <a:xfrm>
            <a:off x="4942822" y="4193475"/>
            <a:ext cx="886781" cy="246221"/>
          </a:xfrm>
          <a:prstGeom prst="rect">
            <a:avLst/>
          </a:prstGeom>
          <a:solidFill>
            <a:schemeClr val="bg1"/>
          </a:solidFill>
        </p:spPr>
        <p:txBody>
          <a:bodyPr wrap="none" rtlCol="0">
            <a:spAutoFit/>
          </a:bodyPr>
          <a:lstStyle/>
          <a:p>
            <a:r>
              <a:rPr lang="ru-RU" sz="1000" dirty="0"/>
              <a:t>Микроканал</a:t>
            </a:r>
          </a:p>
        </p:txBody>
      </p:sp>
      <p:sp>
        <p:nvSpPr>
          <p:cNvPr id="24" name="TextBox 23">
            <a:extLst>
              <a:ext uri="{FF2B5EF4-FFF2-40B4-BE49-F238E27FC236}">
                <a16:creationId xmlns:a16="http://schemas.microsoft.com/office/drawing/2014/main" id="{4E9466CD-5105-42B9-B8C9-EA9A3BB0152F}"/>
              </a:ext>
            </a:extLst>
          </p:cNvPr>
          <p:cNvSpPr txBox="1"/>
          <p:nvPr/>
        </p:nvSpPr>
        <p:spPr>
          <a:xfrm>
            <a:off x="5029200" y="4844297"/>
            <a:ext cx="886781" cy="246221"/>
          </a:xfrm>
          <a:prstGeom prst="rect">
            <a:avLst/>
          </a:prstGeom>
          <a:solidFill>
            <a:schemeClr val="bg1"/>
          </a:solidFill>
        </p:spPr>
        <p:txBody>
          <a:bodyPr wrap="square">
            <a:spAutoFit/>
          </a:bodyPr>
          <a:lstStyle/>
          <a:p>
            <a:r>
              <a:rPr lang="ru-RU" sz="1000" dirty="0"/>
              <a:t>Вход-выход</a:t>
            </a:r>
          </a:p>
        </p:txBody>
      </p:sp>
      <p:sp>
        <p:nvSpPr>
          <p:cNvPr id="26" name="TextBox 25">
            <a:extLst>
              <a:ext uri="{FF2B5EF4-FFF2-40B4-BE49-F238E27FC236}">
                <a16:creationId xmlns:a16="http://schemas.microsoft.com/office/drawing/2014/main" id="{D0547183-8473-4F60-B995-1842ACC643A3}"/>
              </a:ext>
            </a:extLst>
          </p:cNvPr>
          <p:cNvSpPr txBox="1"/>
          <p:nvPr/>
        </p:nvSpPr>
        <p:spPr>
          <a:xfrm>
            <a:off x="6434232" y="4959162"/>
            <a:ext cx="1159741" cy="369332"/>
          </a:xfrm>
          <a:prstGeom prst="rect">
            <a:avLst/>
          </a:prstGeom>
          <a:noFill/>
        </p:spPr>
        <p:txBody>
          <a:bodyPr wrap="none" rtlCol="0">
            <a:spAutoFit/>
          </a:bodyPr>
          <a:lstStyle/>
          <a:p>
            <a:r>
              <a:rPr lang="en-US" dirty="0"/>
              <a:t>Kn = 0,15</a:t>
            </a:r>
            <a:endParaRPr lang="ru-RU" dirty="0"/>
          </a:p>
        </p:txBody>
      </p:sp>
    </p:spTree>
    <p:extLst>
      <p:ext uri="{BB962C8B-B14F-4D97-AF65-F5344CB8AC3E}">
        <p14:creationId xmlns:p14="http://schemas.microsoft.com/office/powerpoint/2010/main" val="207488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6644A5-DDF5-46C4-8BC3-DC03B080C922}"/>
              </a:ext>
            </a:extLst>
          </p:cNvPr>
          <p:cNvSpPr>
            <a:spLocks noGrp="1"/>
          </p:cNvSpPr>
          <p:nvPr>
            <p:ph type="title"/>
          </p:nvPr>
        </p:nvSpPr>
        <p:spPr/>
        <p:txBody>
          <a:bodyPr/>
          <a:lstStyle/>
          <a:p>
            <a:r>
              <a:rPr lang="ru-RU" dirty="0"/>
              <a:t>Режимы переходного и свободномолекулярного течения и</a:t>
            </a:r>
            <a:r>
              <a:rPr lang="en-US" dirty="0"/>
              <a:t> </a:t>
            </a:r>
            <a:r>
              <a:rPr lang="ru-RU" dirty="0"/>
              <a:t>минимум Кнудсена</a:t>
            </a:r>
            <a:br>
              <a:rPr lang="ru-RU" dirty="0"/>
            </a:br>
            <a:endParaRPr lang="ru-RU" dirty="0"/>
          </a:p>
        </p:txBody>
      </p:sp>
      <p:pic>
        <p:nvPicPr>
          <p:cNvPr id="5" name="Рисунок 4">
            <a:extLst>
              <a:ext uri="{FF2B5EF4-FFF2-40B4-BE49-F238E27FC236}">
                <a16:creationId xmlns:a16="http://schemas.microsoft.com/office/drawing/2014/main" id="{E0DBA348-E670-48FA-9E64-809EDD3CCFF7}"/>
              </a:ext>
            </a:extLst>
          </p:cNvPr>
          <p:cNvPicPr>
            <a:picLocks noChangeAspect="1"/>
          </p:cNvPicPr>
          <p:nvPr/>
        </p:nvPicPr>
        <p:blipFill>
          <a:blip r:embed="rId2"/>
          <a:stretch>
            <a:fillRect/>
          </a:stretch>
        </p:blipFill>
        <p:spPr>
          <a:xfrm>
            <a:off x="119336" y="1556792"/>
            <a:ext cx="5113115" cy="4927916"/>
          </a:xfrm>
          <a:prstGeom prst="rect">
            <a:avLst/>
          </a:prstGeom>
        </p:spPr>
      </p:pic>
      <p:sp>
        <p:nvSpPr>
          <p:cNvPr id="7" name="TextBox 6">
            <a:extLst>
              <a:ext uri="{FF2B5EF4-FFF2-40B4-BE49-F238E27FC236}">
                <a16:creationId xmlns:a16="http://schemas.microsoft.com/office/drawing/2014/main" id="{FC85535F-7B60-4BDB-B252-EB53A11B7457}"/>
              </a:ext>
            </a:extLst>
          </p:cNvPr>
          <p:cNvSpPr txBox="1"/>
          <p:nvPr/>
        </p:nvSpPr>
        <p:spPr>
          <a:xfrm>
            <a:off x="1703512" y="6488668"/>
            <a:ext cx="2471936" cy="369332"/>
          </a:xfrm>
          <a:prstGeom prst="rect">
            <a:avLst/>
          </a:prstGeom>
          <a:noFill/>
        </p:spPr>
        <p:txBody>
          <a:bodyPr wrap="square">
            <a:spAutoFit/>
          </a:bodyPr>
          <a:lstStyle/>
          <a:p>
            <a:r>
              <a:rPr lang="ru-RU" dirty="0"/>
              <a:t>Минимум Кнудсена</a:t>
            </a:r>
          </a:p>
        </p:txBody>
      </p:sp>
      <p:sp>
        <p:nvSpPr>
          <p:cNvPr id="8" name="TextBox 7">
            <a:extLst>
              <a:ext uri="{FF2B5EF4-FFF2-40B4-BE49-F238E27FC236}">
                <a16:creationId xmlns:a16="http://schemas.microsoft.com/office/drawing/2014/main" id="{D80A6564-75A9-4491-9076-7183464AEDA7}"/>
              </a:ext>
            </a:extLst>
          </p:cNvPr>
          <p:cNvSpPr txBox="1"/>
          <p:nvPr/>
        </p:nvSpPr>
        <p:spPr>
          <a:xfrm>
            <a:off x="2207568" y="3284984"/>
            <a:ext cx="2249334" cy="923330"/>
          </a:xfrm>
          <a:prstGeom prst="rect">
            <a:avLst/>
          </a:prstGeom>
          <a:solidFill>
            <a:schemeClr val="bg1"/>
          </a:solidFill>
        </p:spPr>
        <p:txBody>
          <a:bodyPr wrap="none" rtlCol="0">
            <a:spAutoFit/>
          </a:bodyPr>
          <a:lstStyle/>
          <a:p>
            <a:r>
              <a:rPr lang="ru-RU" dirty="0"/>
              <a:t>Длинные капилляры</a:t>
            </a:r>
          </a:p>
          <a:p>
            <a:r>
              <a:rPr lang="ru-RU" dirty="0"/>
              <a:t>Отклонение 5-8%</a:t>
            </a:r>
          </a:p>
          <a:p>
            <a:endParaRPr lang="ru-RU" dirty="0"/>
          </a:p>
        </p:txBody>
      </p:sp>
      <p:sp>
        <p:nvSpPr>
          <p:cNvPr id="9" name="TextBox 8">
            <a:extLst>
              <a:ext uri="{FF2B5EF4-FFF2-40B4-BE49-F238E27FC236}">
                <a16:creationId xmlns:a16="http://schemas.microsoft.com/office/drawing/2014/main" id="{4468F931-1A53-4DDD-B1C0-C1525318D0BA}"/>
              </a:ext>
            </a:extLst>
          </p:cNvPr>
          <p:cNvSpPr txBox="1"/>
          <p:nvPr/>
        </p:nvSpPr>
        <p:spPr>
          <a:xfrm>
            <a:off x="3444638" y="1778150"/>
            <a:ext cx="1641155" cy="523220"/>
          </a:xfrm>
          <a:prstGeom prst="rect">
            <a:avLst/>
          </a:prstGeom>
          <a:solidFill>
            <a:schemeClr val="bg1"/>
          </a:solidFill>
        </p:spPr>
        <p:txBody>
          <a:bodyPr wrap="none" rtlCol="0">
            <a:spAutoFit/>
          </a:bodyPr>
          <a:lstStyle/>
          <a:p>
            <a:r>
              <a:rPr lang="ru-RU" sz="1400" dirty="0"/>
              <a:t>Гладкие</a:t>
            </a:r>
          </a:p>
          <a:p>
            <a:r>
              <a:rPr lang="ru-RU" sz="1400" dirty="0"/>
              <a:t>Гофрированные    </a:t>
            </a:r>
          </a:p>
        </p:txBody>
      </p:sp>
      <p:sp>
        <p:nvSpPr>
          <p:cNvPr id="13" name="TextBox 12">
            <a:extLst>
              <a:ext uri="{FF2B5EF4-FFF2-40B4-BE49-F238E27FC236}">
                <a16:creationId xmlns:a16="http://schemas.microsoft.com/office/drawing/2014/main" id="{17DA24A2-B027-4FCA-8ADE-B9F06EA35515}"/>
              </a:ext>
            </a:extLst>
          </p:cNvPr>
          <p:cNvSpPr txBox="1"/>
          <p:nvPr/>
        </p:nvSpPr>
        <p:spPr>
          <a:xfrm>
            <a:off x="5363095" y="1819574"/>
            <a:ext cx="6096000" cy="646331"/>
          </a:xfrm>
          <a:prstGeom prst="rect">
            <a:avLst/>
          </a:prstGeom>
          <a:noFill/>
        </p:spPr>
        <p:txBody>
          <a:bodyPr wrap="square">
            <a:spAutoFit/>
          </a:bodyPr>
          <a:lstStyle/>
          <a:p>
            <a:r>
              <a:rPr lang="ru-RU" dirty="0"/>
              <a:t>В 1909 году Кнудсен обнаружил, что существует минимум, когда:</a:t>
            </a:r>
          </a:p>
        </p:txBody>
      </p:sp>
      <p:pic>
        <p:nvPicPr>
          <p:cNvPr id="15" name="Рисунок 14">
            <a:extLst>
              <a:ext uri="{FF2B5EF4-FFF2-40B4-BE49-F238E27FC236}">
                <a16:creationId xmlns:a16="http://schemas.microsoft.com/office/drawing/2014/main" id="{6393D10B-B666-4D15-A313-402CF258B41C}"/>
              </a:ext>
            </a:extLst>
          </p:cNvPr>
          <p:cNvPicPr>
            <a:picLocks noChangeAspect="1"/>
          </p:cNvPicPr>
          <p:nvPr/>
        </p:nvPicPr>
        <p:blipFill>
          <a:blip r:embed="rId3"/>
          <a:stretch>
            <a:fillRect/>
          </a:stretch>
        </p:blipFill>
        <p:spPr>
          <a:xfrm>
            <a:off x="7176120" y="2684825"/>
            <a:ext cx="1400370" cy="1200318"/>
          </a:xfrm>
          <a:prstGeom prst="rect">
            <a:avLst/>
          </a:prstGeom>
        </p:spPr>
      </p:pic>
    </p:spTree>
    <p:extLst>
      <p:ext uri="{BB962C8B-B14F-4D97-AF65-F5344CB8AC3E}">
        <p14:creationId xmlns:p14="http://schemas.microsoft.com/office/powerpoint/2010/main" val="278998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05751C-FB47-45C1-A3BD-310886F534EB}"/>
              </a:ext>
            </a:extLst>
          </p:cNvPr>
          <p:cNvSpPr>
            <a:spLocks noGrp="1"/>
          </p:cNvSpPr>
          <p:nvPr>
            <p:ph type="title"/>
          </p:nvPr>
        </p:nvSpPr>
        <p:spPr/>
        <p:txBody>
          <a:bodyPr/>
          <a:lstStyle/>
          <a:p>
            <a:r>
              <a:rPr lang="ru-RU" dirty="0"/>
              <a:t>10</a:t>
            </a:r>
            <a:r>
              <a:rPr lang="ru-RU" baseline="30000" dirty="0"/>
              <a:t>14</a:t>
            </a:r>
            <a:r>
              <a:rPr lang="ru-RU" dirty="0"/>
              <a:t>м - видна Солнечная систем</a:t>
            </a:r>
          </a:p>
        </p:txBody>
      </p:sp>
      <p:pic>
        <p:nvPicPr>
          <p:cNvPr id="5" name="Рисунок 4">
            <a:extLst>
              <a:ext uri="{FF2B5EF4-FFF2-40B4-BE49-F238E27FC236}">
                <a16:creationId xmlns:a16="http://schemas.microsoft.com/office/drawing/2014/main" id="{2D359207-100A-4C7E-A40B-847A01A3AAD1}"/>
              </a:ext>
            </a:extLst>
          </p:cNvPr>
          <p:cNvPicPr>
            <a:picLocks noChangeAspect="1"/>
          </p:cNvPicPr>
          <p:nvPr/>
        </p:nvPicPr>
        <p:blipFill>
          <a:blip r:embed="rId2"/>
          <a:stretch>
            <a:fillRect/>
          </a:stretch>
        </p:blipFill>
        <p:spPr>
          <a:xfrm>
            <a:off x="3280969" y="1613506"/>
            <a:ext cx="5119287" cy="5145273"/>
          </a:xfrm>
          <a:prstGeom prst="rect">
            <a:avLst/>
          </a:prstGeom>
        </p:spPr>
      </p:pic>
    </p:spTree>
    <p:extLst>
      <p:ext uri="{BB962C8B-B14F-4D97-AF65-F5344CB8AC3E}">
        <p14:creationId xmlns:p14="http://schemas.microsoft.com/office/powerpoint/2010/main" val="276636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7399CB-FF03-45E3-BC21-93C794E7FF74}"/>
              </a:ext>
            </a:extLst>
          </p:cNvPr>
          <p:cNvSpPr>
            <a:spLocks noGrp="1"/>
          </p:cNvSpPr>
          <p:nvPr>
            <p:ph type="title"/>
          </p:nvPr>
        </p:nvSpPr>
        <p:spPr/>
        <p:txBody>
          <a:bodyPr/>
          <a:lstStyle/>
          <a:p>
            <a:r>
              <a:rPr lang="ru-RU" dirty="0"/>
              <a:t>Парадокс Кнудсена</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3AC00C9-8B14-4FED-874D-26EAD69C58D2}"/>
                  </a:ext>
                </a:extLst>
              </p:cNvPr>
              <p:cNvSpPr txBox="1"/>
              <p:nvPr/>
            </p:nvSpPr>
            <p:spPr>
              <a:xfrm>
                <a:off x="16396" y="1484784"/>
                <a:ext cx="5863580" cy="5232458"/>
              </a:xfrm>
              <a:prstGeom prst="rect">
                <a:avLst/>
              </a:prstGeom>
              <a:noFill/>
            </p:spPr>
            <p:txBody>
              <a:bodyPr wrap="square">
                <a:spAutoFit/>
              </a:bodyPr>
              <a:lstStyle/>
              <a:p>
                <a:r>
                  <a:rPr lang="ru-RU" dirty="0"/>
                  <a:t>Poiseuille (1846 г.): течение жидкости в трубах (30мкм&lt;D&lt;150мкм) </a:t>
                </a:r>
                <a14:m>
                  <m:oMath xmlns:m="http://schemas.openxmlformats.org/officeDocument/2006/math">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a14:m>
                <a:endParaRPr lang="ru-RU" dirty="0"/>
              </a:p>
              <a:p>
                <a:endParaRPr lang="ru-RU" dirty="0"/>
              </a:p>
              <a:p>
                <a:r>
                  <a:rPr lang="ru-RU" dirty="0"/>
                  <a:t>Кнудсен (1909 г.): Газ течет по стеклянным капиллярным трубкам в переходный и свободномолекулярный режимы пропорции потока,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𝑄</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den>
                    </m:f>
                    <m:r>
                      <a:rPr lang="en-US" b="0" i="1" smtClean="0">
                        <a:latin typeface="Cambria Math" panose="02040503050406030204" pitchFamily="18" charset="0"/>
                      </a:rPr>
                      <m:t> </m:t>
                    </m:r>
                  </m:oMath>
                </a14:m>
                <a:r>
                  <a:rPr lang="ru-RU" dirty="0"/>
                  <a:t>к </a:t>
                </a:r>
                <a14:m>
                  <m:oMath xmlns:m="http://schemas.openxmlformats.org/officeDocument/2006/math">
                    <m:acc>
                      <m:accPr>
                        <m:chr m:val="̅"/>
                        <m:ctrlPr>
                          <a:rPr lang="ru-RU" i="1" smtClean="0">
                            <a:latin typeface="Cambria Math" panose="02040503050406030204" pitchFamily="18" charset="0"/>
                          </a:rPr>
                        </m:ctrlPr>
                      </m:accPr>
                      <m:e>
                        <m:r>
                          <a:rPr lang="en-US" b="0" i="1" smtClean="0">
                            <a:latin typeface="Cambria Math" panose="02040503050406030204" pitchFamily="18" charset="0"/>
                          </a:rPr>
                          <m:t>𝑃</m:t>
                        </m:r>
                      </m:e>
                    </m:acc>
                  </m:oMath>
                </a14:m>
                <a:endParaRPr lang="ru-RU" dirty="0"/>
              </a:p>
              <a:p>
                <a:endParaRPr lang="ru-RU" dirty="0"/>
              </a:p>
              <a:p>
                <a:r>
                  <a:rPr lang="ru-RU" dirty="0" err="1"/>
                  <a:t>Gaede</a:t>
                </a:r>
                <a:r>
                  <a:rPr lang="ru-RU" dirty="0"/>
                  <a:t> (1913): водород между двумя параллельными пластинами (4 мкм). Он обнаружил, что скорость потока уменьшается на 50% от свободномолекулярного</a:t>
                </a:r>
              </a:p>
              <a:p>
                <a:r>
                  <a:rPr lang="ru-RU" dirty="0"/>
                  <a:t>значения при прохождении через минимум, а затем увеличивается.</a:t>
                </a:r>
              </a:p>
              <a:p>
                <a:endParaRPr lang="ru-RU" dirty="0"/>
              </a:p>
              <a:p>
                <a:r>
                  <a:rPr lang="ru-RU" dirty="0"/>
                  <a:t>Разреженные течения по-разному ведут себя в трубах и каналах, и поверхностные условия могут иметь значение при транспорте газа в переходном и свободномолекулярном режимах течения.</a:t>
                </a:r>
              </a:p>
            </p:txBody>
          </p:sp>
        </mc:Choice>
        <mc:Fallback xmlns="">
          <p:sp>
            <p:nvSpPr>
              <p:cNvPr id="7" name="TextBox 6">
                <a:extLst>
                  <a:ext uri="{FF2B5EF4-FFF2-40B4-BE49-F238E27FC236}">
                    <a16:creationId xmlns:a16="http://schemas.microsoft.com/office/drawing/2014/main" id="{F3AC00C9-8B14-4FED-874D-26EAD69C58D2}"/>
                  </a:ext>
                </a:extLst>
              </p:cNvPr>
              <p:cNvSpPr txBox="1">
                <a:spLocks noRot="1" noChangeAspect="1" noMove="1" noResize="1" noEditPoints="1" noAdjustHandles="1" noChangeArrowheads="1" noChangeShapeType="1" noTextEdit="1"/>
              </p:cNvSpPr>
              <p:nvPr/>
            </p:nvSpPr>
            <p:spPr>
              <a:xfrm>
                <a:off x="16396" y="1484784"/>
                <a:ext cx="5863580" cy="5232458"/>
              </a:xfrm>
              <a:prstGeom prst="rect">
                <a:avLst/>
              </a:prstGeom>
              <a:blipFill>
                <a:blip r:embed="rId2"/>
                <a:stretch>
                  <a:fillRect l="-936" t="-699" b="-6177"/>
                </a:stretch>
              </a:blipFill>
            </p:spPr>
            <p:txBody>
              <a:bodyPr/>
              <a:lstStyle/>
              <a:p>
                <a:r>
                  <a:rPr lang="ru-RU">
                    <a:noFill/>
                  </a:rPr>
                  <a:t> </a:t>
                </a:r>
              </a:p>
            </p:txBody>
          </p:sp>
        </mc:Fallback>
      </mc:AlternateContent>
      <p:pic>
        <p:nvPicPr>
          <p:cNvPr id="11" name="Рисунок 10">
            <a:extLst>
              <a:ext uri="{FF2B5EF4-FFF2-40B4-BE49-F238E27FC236}">
                <a16:creationId xmlns:a16="http://schemas.microsoft.com/office/drawing/2014/main" id="{B0F953DE-CC6E-4ABB-AF7F-68F2B1FE23CA}"/>
              </a:ext>
            </a:extLst>
          </p:cNvPr>
          <p:cNvPicPr>
            <a:picLocks noChangeAspect="1"/>
          </p:cNvPicPr>
          <p:nvPr/>
        </p:nvPicPr>
        <p:blipFill>
          <a:blip r:embed="rId3"/>
          <a:stretch>
            <a:fillRect/>
          </a:stretch>
        </p:blipFill>
        <p:spPr>
          <a:xfrm>
            <a:off x="6168008" y="1757536"/>
            <a:ext cx="5839640" cy="468695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C9334B2-8057-49D6-BA45-78B1B870DCB5}"/>
                  </a:ext>
                </a:extLst>
              </p:cNvPr>
              <p:cNvSpPr txBox="1"/>
              <p:nvPr/>
            </p:nvSpPr>
            <p:spPr>
              <a:xfrm rot="16200000">
                <a:off x="5687202" y="3688496"/>
                <a:ext cx="817596" cy="285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ru-RU" i="1" smtClean="0">
                              <a:latin typeface="Cambria Math" panose="02040503050406030204" pitchFamily="18" charset="0"/>
                            </a:rPr>
                          </m:ctrlPr>
                        </m:accPr>
                        <m:e>
                          <m:r>
                            <a:rPr lang="en-US" b="0" i="1" smtClean="0">
                              <a:latin typeface="Cambria Math" panose="02040503050406030204" pitchFamily="18" charset="0"/>
                            </a:rPr>
                            <m:t>𝑀</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ru-RU" i="1">
                                  <a:latin typeface="Cambria Math" panose="02040503050406030204" pitchFamily="18" charset="0"/>
                                </a:rPr>
                              </m:ctrlPr>
                            </m:accPr>
                            <m:e>
                              <m:r>
                                <a:rPr lang="en-US" i="1">
                                  <a:latin typeface="Cambria Math" panose="02040503050406030204" pitchFamily="18" charset="0"/>
                                </a:rPr>
                                <m:t>𝑀</m:t>
                              </m:r>
                            </m:e>
                          </m:acc>
                        </m:e>
                        <m:sub>
                          <m:r>
                            <m:rPr>
                              <m:sty m:val="p"/>
                            </m:rPr>
                            <a:rPr lang="en-US" b="0" i="0" smtClean="0">
                              <a:latin typeface="Cambria Math" panose="02040503050406030204" pitchFamily="18" charset="0"/>
                            </a:rPr>
                            <m:t>FM</m:t>
                          </m:r>
                        </m:sub>
                      </m:sSub>
                    </m:oMath>
                  </m:oMathPara>
                </a14:m>
                <a:endParaRPr lang="ru-RU" dirty="0"/>
              </a:p>
            </p:txBody>
          </p:sp>
        </mc:Choice>
        <mc:Fallback xmlns="">
          <p:sp>
            <p:nvSpPr>
              <p:cNvPr id="12" name="TextBox 11">
                <a:extLst>
                  <a:ext uri="{FF2B5EF4-FFF2-40B4-BE49-F238E27FC236}">
                    <a16:creationId xmlns:a16="http://schemas.microsoft.com/office/drawing/2014/main" id="{0C9334B2-8057-49D6-BA45-78B1B870DCB5}"/>
                  </a:ext>
                </a:extLst>
              </p:cNvPr>
              <p:cNvSpPr txBox="1">
                <a:spLocks noRot="1" noChangeAspect="1" noMove="1" noResize="1" noEditPoints="1" noAdjustHandles="1" noChangeArrowheads="1" noChangeShapeType="1" noTextEdit="1"/>
              </p:cNvSpPr>
              <p:nvPr/>
            </p:nvSpPr>
            <p:spPr>
              <a:xfrm rot="16200000">
                <a:off x="5687202" y="3688496"/>
                <a:ext cx="817596" cy="285656"/>
              </a:xfrm>
              <a:prstGeom prst="rect">
                <a:avLst/>
              </a:prstGeom>
              <a:blipFill>
                <a:blip r:embed="rId4"/>
                <a:stretch>
                  <a:fillRect l="-13043" t="-2222" r="-39130" b="-5926"/>
                </a:stretch>
              </a:blipFill>
            </p:spPr>
            <p:txBody>
              <a:bodyPr/>
              <a:lstStyle/>
              <a:p>
                <a:r>
                  <a:rPr lang="ru-RU">
                    <a:noFill/>
                  </a:rPr>
                  <a:t> </a:t>
                </a:r>
              </a:p>
            </p:txBody>
          </p:sp>
        </mc:Fallback>
      </mc:AlternateContent>
      <p:sp>
        <p:nvSpPr>
          <p:cNvPr id="13" name="TextBox 12">
            <a:extLst>
              <a:ext uri="{FF2B5EF4-FFF2-40B4-BE49-F238E27FC236}">
                <a16:creationId xmlns:a16="http://schemas.microsoft.com/office/drawing/2014/main" id="{503846AC-2661-462F-AB93-959807BDCD68}"/>
              </a:ext>
            </a:extLst>
          </p:cNvPr>
          <p:cNvSpPr txBox="1"/>
          <p:nvPr/>
        </p:nvSpPr>
        <p:spPr>
          <a:xfrm>
            <a:off x="8040216" y="3645024"/>
            <a:ext cx="2808312" cy="923330"/>
          </a:xfrm>
          <a:prstGeom prst="rect">
            <a:avLst/>
          </a:prstGeom>
          <a:solidFill>
            <a:schemeClr val="bg1"/>
          </a:solidFill>
        </p:spPr>
        <p:txBody>
          <a:bodyPr wrap="square" rtlCol="0">
            <a:spAutoFit/>
          </a:bodyPr>
          <a:lstStyle/>
          <a:p>
            <a:pPr algn="ctr"/>
            <a:r>
              <a:rPr lang="ru-RU" dirty="0"/>
              <a:t>Длинные капилляры</a:t>
            </a:r>
          </a:p>
          <a:p>
            <a:pPr algn="ctr"/>
            <a:r>
              <a:rPr lang="ru-RU" dirty="0"/>
              <a:t>5-8% отклонения</a:t>
            </a:r>
          </a:p>
          <a:p>
            <a:endParaRPr lang="ru-RU" dirty="0"/>
          </a:p>
        </p:txBody>
      </p:sp>
      <p:sp>
        <p:nvSpPr>
          <p:cNvPr id="14" name="TextBox 13">
            <a:extLst>
              <a:ext uri="{FF2B5EF4-FFF2-40B4-BE49-F238E27FC236}">
                <a16:creationId xmlns:a16="http://schemas.microsoft.com/office/drawing/2014/main" id="{4A7D602E-A0A0-4A73-A596-AD5DC321B471}"/>
              </a:ext>
            </a:extLst>
          </p:cNvPr>
          <p:cNvSpPr txBox="1"/>
          <p:nvPr/>
        </p:nvSpPr>
        <p:spPr>
          <a:xfrm>
            <a:off x="9876420" y="1962616"/>
            <a:ext cx="1944216" cy="738664"/>
          </a:xfrm>
          <a:prstGeom prst="rect">
            <a:avLst/>
          </a:prstGeom>
          <a:solidFill>
            <a:schemeClr val="bg1"/>
          </a:solidFill>
        </p:spPr>
        <p:txBody>
          <a:bodyPr wrap="square" rtlCol="0">
            <a:spAutoFit/>
          </a:bodyPr>
          <a:lstStyle/>
          <a:p>
            <a:r>
              <a:rPr lang="ru-RU" sz="1400" dirty="0"/>
              <a:t>Гладкие</a:t>
            </a:r>
          </a:p>
          <a:p>
            <a:r>
              <a:rPr lang="ru-RU" sz="1400" dirty="0"/>
              <a:t>Гофрированные</a:t>
            </a:r>
          </a:p>
          <a:p>
            <a:r>
              <a:rPr lang="ru-RU" sz="1400" dirty="0"/>
              <a:t>    </a:t>
            </a:r>
          </a:p>
        </p:txBody>
      </p:sp>
    </p:spTree>
    <p:extLst>
      <p:ext uri="{BB962C8B-B14F-4D97-AF65-F5344CB8AC3E}">
        <p14:creationId xmlns:p14="http://schemas.microsoft.com/office/powerpoint/2010/main" val="206048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FD846C8E-86EE-470E-9136-9CF77EF47A8D}"/>
              </a:ext>
            </a:extLst>
          </p:cNvPr>
          <p:cNvSpPr/>
          <p:nvPr/>
        </p:nvSpPr>
        <p:spPr>
          <a:xfrm>
            <a:off x="983432" y="1530818"/>
            <a:ext cx="9838329" cy="5327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AC133B6-39D1-4893-B712-B682B7B18EC0}"/>
              </a:ext>
            </a:extLst>
          </p:cNvPr>
          <p:cNvSpPr>
            <a:spLocks noGrp="1"/>
          </p:cNvSpPr>
          <p:nvPr>
            <p:ph type="title"/>
          </p:nvPr>
        </p:nvSpPr>
        <p:spPr/>
        <p:txBody>
          <a:bodyPr/>
          <a:lstStyle/>
          <a:p>
            <a:r>
              <a:rPr lang="ru-RU" dirty="0"/>
              <a:t>Массовый расход в зависимости от перепада давления (гладкие трубы)</a:t>
            </a:r>
            <a:br>
              <a:rPr lang="ru-RU" dirty="0"/>
            </a:br>
            <a:endParaRPr lang="ru-RU" dirty="0"/>
          </a:p>
        </p:txBody>
      </p:sp>
      <p:pic>
        <p:nvPicPr>
          <p:cNvPr id="5" name="Рисунок 4">
            <a:extLst>
              <a:ext uri="{FF2B5EF4-FFF2-40B4-BE49-F238E27FC236}">
                <a16:creationId xmlns:a16="http://schemas.microsoft.com/office/drawing/2014/main" id="{0D49749E-D10F-4F0D-94CC-068B518863E7}"/>
              </a:ext>
            </a:extLst>
          </p:cNvPr>
          <p:cNvPicPr>
            <a:picLocks noChangeAspect="1"/>
          </p:cNvPicPr>
          <p:nvPr/>
        </p:nvPicPr>
        <p:blipFill>
          <a:blip r:embed="rId2"/>
          <a:stretch>
            <a:fillRect/>
          </a:stretch>
        </p:blipFill>
        <p:spPr>
          <a:xfrm>
            <a:off x="1066800" y="1759376"/>
            <a:ext cx="9754961" cy="4867954"/>
          </a:xfrm>
          <a:prstGeom prst="rect">
            <a:avLst/>
          </a:prstGeom>
        </p:spPr>
      </p:pic>
      <p:sp>
        <p:nvSpPr>
          <p:cNvPr id="6" name="TextBox 5">
            <a:extLst>
              <a:ext uri="{FF2B5EF4-FFF2-40B4-BE49-F238E27FC236}">
                <a16:creationId xmlns:a16="http://schemas.microsoft.com/office/drawing/2014/main" id="{22EB3474-0589-40AB-8C4C-3529810D6F98}"/>
              </a:ext>
            </a:extLst>
          </p:cNvPr>
          <p:cNvSpPr txBox="1"/>
          <p:nvPr/>
        </p:nvSpPr>
        <p:spPr>
          <a:xfrm>
            <a:off x="3043080" y="1530818"/>
            <a:ext cx="6105839" cy="369332"/>
          </a:xfrm>
          <a:prstGeom prst="rect">
            <a:avLst/>
          </a:prstGeom>
          <a:noFill/>
        </p:spPr>
        <p:txBody>
          <a:bodyPr wrap="none" rtlCol="0">
            <a:spAutoFit/>
          </a:bodyPr>
          <a:lstStyle/>
          <a:p>
            <a:r>
              <a:rPr lang="ru-RU" dirty="0"/>
              <a:t>Трубный поток (2 мм x 200 мм; газ при низком давлении)</a:t>
            </a:r>
          </a:p>
        </p:txBody>
      </p:sp>
      <p:sp>
        <p:nvSpPr>
          <p:cNvPr id="7" name="TextBox 6">
            <a:extLst>
              <a:ext uri="{FF2B5EF4-FFF2-40B4-BE49-F238E27FC236}">
                <a16:creationId xmlns:a16="http://schemas.microsoft.com/office/drawing/2014/main" id="{93821216-D6AC-4042-B115-FBF11AC8D30D}"/>
              </a:ext>
            </a:extLst>
          </p:cNvPr>
          <p:cNvSpPr txBox="1"/>
          <p:nvPr/>
        </p:nvSpPr>
        <p:spPr>
          <a:xfrm>
            <a:off x="2279576" y="6453336"/>
            <a:ext cx="3156377" cy="369332"/>
          </a:xfrm>
          <a:prstGeom prst="rect">
            <a:avLst/>
          </a:prstGeom>
          <a:noFill/>
        </p:spPr>
        <p:txBody>
          <a:bodyPr wrap="none" rtlCol="0">
            <a:spAutoFit/>
          </a:bodyPr>
          <a:lstStyle/>
          <a:p>
            <a:r>
              <a:rPr lang="ru-RU" dirty="0"/>
              <a:t>Линейное масштабирование</a:t>
            </a:r>
          </a:p>
        </p:txBody>
      </p:sp>
      <p:sp>
        <p:nvSpPr>
          <p:cNvPr id="8" name="TextBox 7">
            <a:extLst>
              <a:ext uri="{FF2B5EF4-FFF2-40B4-BE49-F238E27FC236}">
                <a16:creationId xmlns:a16="http://schemas.microsoft.com/office/drawing/2014/main" id="{B2B2C8F7-942C-4D52-A201-FDF60C2B2A85}"/>
              </a:ext>
            </a:extLst>
          </p:cNvPr>
          <p:cNvSpPr txBox="1"/>
          <p:nvPr/>
        </p:nvSpPr>
        <p:spPr>
          <a:xfrm>
            <a:off x="6888088" y="6453336"/>
            <a:ext cx="3606821" cy="369332"/>
          </a:xfrm>
          <a:prstGeom prst="rect">
            <a:avLst/>
          </a:prstGeom>
          <a:noFill/>
        </p:spPr>
        <p:txBody>
          <a:bodyPr wrap="none" rtlCol="0">
            <a:spAutoFit/>
          </a:bodyPr>
          <a:lstStyle/>
          <a:p>
            <a:r>
              <a:rPr lang="ru-RU" dirty="0"/>
              <a:t>Квадратичное масштабирование</a:t>
            </a:r>
          </a:p>
        </p:txBody>
      </p:sp>
    </p:spTree>
    <p:extLst>
      <p:ext uri="{BB962C8B-B14F-4D97-AF65-F5344CB8AC3E}">
        <p14:creationId xmlns:p14="http://schemas.microsoft.com/office/powerpoint/2010/main" val="101215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4938E8D2-9477-4E16-A8CF-FC5F513390C0}"/>
              </a:ext>
            </a:extLst>
          </p:cNvPr>
          <p:cNvSpPr/>
          <p:nvPr/>
        </p:nvSpPr>
        <p:spPr>
          <a:xfrm>
            <a:off x="1824943" y="1628801"/>
            <a:ext cx="7727441" cy="514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D3EDD102-38FF-487B-8DB1-B9D56914CDD9}"/>
              </a:ext>
            </a:extLst>
          </p:cNvPr>
          <p:cNvSpPr>
            <a:spLocks noGrp="1"/>
          </p:cNvSpPr>
          <p:nvPr>
            <p:ph type="title"/>
          </p:nvPr>
        </p:nvSpPr>
        <p:spPr/>
        <p:txBody>
          <a:bodyPr/>
          <a:lstStyle/>
          <a:p>
            <a:r>
              <a:rPr lang="ru-RU" dirty="0"/>
              <a:t>Нелинейное распределение давления</a:t>
            </a:r>
          </a:p>
        </p:txBody>
      </p:sp>
      <p:pic>
        <p:nvPicPr>
          <p:cNvPr id="5" name="Рисунок 4">
            <a:extLst>
              <a:ext uri="{FF2B5EF4-FFF2-40B4-BE49-F238E27FC236}">
                <a16:creationId xmlns:a16="http://schemas.microsoft.com/office/drawing/2014/main" id="{2C70559B-8E22-480A-885D-7420D58F8FAF}"/>
              </a:ext>
            </a:extLst>
          </p:cNvPr>
          <p:cNvPicPr>
            <a:picLocks noChangeAspect="1"/>
          </p:cNvPicPr>
          <p:nvPr/>
        </p:nvPicPr>
        <p:blipFill>
          <a:blip r:embed="rId2"/>
          <a:stretch>
            <a:fillRect/>
          </a:stretch>
        </p:blipFill>
        <p:spPr>
          <a:xfrm>
            <a:off x="2228310" y="1628801"/>
            <a:ext cx="7324074" cy="4744412"/>
          </a:xfrm>
          <a:prstGeom prst="rect">
            <a:avLst/>
          </a:prstGeom>
        </p:spPr>
      </p:pic>
      <p:sp>
        <p:nvSpPr>
          <p:cNvPr id="7" name="TextBox 6">
            <a:extLst>
              <a:ext uri="{FF2B5EF4-FFF2-40B4-BE49-F238E27FC236}">
                <a16:creationId xmlns:a16="http://schemas.microsoft.com/office/drawing/2014/main" id="{20F3C5D4-5BFB-485D-BA24-A16D1257217B}"/>
              </a:ext>
            </a:extLst>
          </p:cNvPr>
          <p:cNvSpPr txBox="1"/>
          <p:nvPr/>
        </p:nvSpPr>
        <p:spPr>
          <a:xfrm rot="16200000">
            <a:off x="268077" y="3761730"/>
            <a:ext cx="3483065" cy="369332"/>
          </a:xfrm>
          <a:prstGeom prst="rect">
            <a:avLst/>
          </a:prstGeom>
          <a:noFill/>
        </p:spPr>
        <p:txBody>
          <a:bodyPr wrap="square">
            <a:spAutoFit/>
          </a:bodyPr>
          <a:lstStyle/>
          <a:p>
            <a:r>
              <a:rPr lang="ru-RU" dirty="0"/>
              <a:t>Давление (фунтов на кв. дюйм)</a:t>
            </a:r>
          </a:p>
        </p:txBody>
      </p:sp>
      <p:sp>
        <p:nvSpPr>
          <p:cNvPr id="9" name="TextBox 8">
            <a:extLst>
              <a:ext uri="{FF2B5EF4-FFF2-40B4-BE49-F238E27FC236}">
                <a16:creationId xmlns:a16="http://schemas.microsoft.com/office/drawing/2014/main" id="{5FB9ACEB-22A0-4FC2-A728-913BFEB4B8E3}"/>
              </a:ext>
            </a:extLst>
          </p:cNvPr>
          <p:cNvSpPr txBox="1"/>
          <p:nvPr/>
        </p:nvSpPr>
        <p:spPr>
          <a:xfrm>
            <a:off x="2228310" y="6404032"/>
            <a:ext cx="7324074" cy="369332"/>
          </a:xfrm>
          <a:prstGeom prst="rect">
            <a:avLst/>
          </a:prstGeom>
          <a:noFill/>
        </p:spPr>
        <p:txBody>
          <a:bodyPr wrap="square">
            <a:spAutoFit/>
          </a:bodyPr>
          <a:lstStyle/>
          <a:p>
            <a:pPr algn="ctr"/>
            <a:r>
              <a:rPr lang="ru-RU" dirty="0"/>
              <a:t>Расстояние от входа</a:t>
            </a:r>
          </a:p>
        </p:txBody>
      </p:sp>
      <p:sp>
        <p:nvSpPr>
          <p:cNvPr id="10" name="TextBox 9">
            <a:extLst>
              <a:ext uri="{FF2B5EF4-FFF2-40B4-BE49-F238E27FC236}">
                <a16:creationId xmlns:a16="http://schemas.microsoft.com/office/drawing/2014/main" id="{FC3A51C3-32B0-4E0C-B3D9-9B8A2F56BFCA}"/>
              </a:ext>
            </a:extLst>
          </p:cNvPr>
          <p:cNvSpPr txBox="1"/>
          <p:nvPr/>
        </p:nvSpPr>
        <p:spPr>
          <a:xfrm>
            <a:off x="2783632" y="5229199"/>
            <a:ext cx="550985" cy="307777"/>
          </a:xfrm>
          <a:prstGeom prst="rect">
            <a:avLst/>
          </a:prstGeom>
          <a:solidFill>
            <a:schemeClr val="bg1"/>
          </a:solidFill>
        </p:spPr>
        <p:txBody>
          <a:bodyPr wrap="none" rtlCol="0">
            <a:spAutoFit/>
          </a:bodyPr>
          <a:lstStyle/>
          <a:p>
            <a:r>
              <a:rPr lang="ru-RU" sz="1400" dirty="0"/>
              <a:t>Вход</a:t>
            </a:r>
          </a:p>
        </p:txBody>
      </p:sp>
      <p:sp>
        <p:nvSpPr>
          <p:cNvPr id="11" name="TextBox 10">
            <a:extLst>
              <a:ext uri="{FF2B5EF4-FFF2-40B4-BE49-F238E27FC236}">
                <a16:creationId xmlns:a16="http://schemas.microsoft.com/office/drawing/2014/main" id="{8345928A-A134-41A8-8D2A-C7A4448E96DF}"/>
              </a:ext>
            </a:extLst>
          </p:cNvPr>
          <p:cNvSpPr txBox="1"/>
          <p:nvPr/>
        </p:nvSpPr>
        <p:spPr>
          <a:xfrm>
            <a:off x="8598518" y="4959989"/>
            <a:ext cx="770597" cy="307777"/>
          </a:xfrm>
          <a:prstGeom prst="rect">
            <a:avLst/>
          </a:prstGeom>
          <a:solidFill>
            <a:schemeClr val="bg1"/>
          </a:solidFill>
        </p:spPr>
        <p:txBody>
          <a:bodyPr wrap="none" rtlCol="0">
            <a:spAutoFit/>
          </a:bodyPr>
          <a:lstStyle/>
          <a:p>
            <a:pPr algn="r"/>
            <a:r>
              <a:rPr lang="ru-RU" sz="1400" dirty="0"/>
              <a:t>  Выход</a:t>
            </a:r>
          </a:p>
        </p:txBody>
      </p:sp>
    </p:spTree>
    <p:extLst>
      <p:ext uri="{BB962C8B-B14F-4D97-AF65-F5344CB8AC3E}">
        <p14:creationId xmlns:p14="http://schemas.microsoft.com/office/powerpoint/2010/main" val="197051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A8E2E3-6633-4480-AFE7-5236C203C998}"/>
              </a:ext>
            </a:extLst>
          </p:cNvPr>
          <p:cNvSpPr>
            <a:spLocks noGrp="1"/>
          </p:cNvSpPr>
          <p:nvPr>
            <p:ph type="title"/>
          </p:nvPr>
        </p:nvSpPr>
        <p:spPr/>
        <p:txBody>
          <a:bodyPr/>
          <a:lstStyle/>
          <a:p>
            <a:r>
              <a:rPr lang="ru-RU" dirty="0"/>
              <a:t>Нелинейное распределение давления</a:t>
            </a:r>
          </a:p>
        </p:txBody>
      </p:sp>
      <p:sp>
        <p:nvSpPr>
          <p:cNvPr id="5" name="TextBox 4">
            <a:extLst>
              <a:ext uri="{FF2B5EF4-FFF2-40B4-BE49-F238E27FC236}">
                <a16:creationId xmlns:a16="http://schemas.microsoft.com/office/drawing/2014/main" id="{A979CB49-7C32-4D15-B4D8-3DBEF30C3E3F}"/>
              </a:ext>
            </a:extLst>
          </p:cNvPr>
          <p:cNvSpPr txBox="1"/>
          <p:nvPr/>
        </p:nvSpPr>
        <p:spPr>
          <a:xfrm>
            <a:off x="911424" y="1556792"/>
            <a:ext cx="11089232" cy="369332"/>
          </a:xfrm>
          <a:prstGeom prst="rect">
            <a:avLst/>
          </a:prstGeom>
          <a:noFill/>
        </p:spPr>
        <p:txBody>
          <a:bodyPr wrap="square">
            <a:spAutoFit/>
          </a:bodyPr>
          <a:lstStyle/>
          <a:p>
            <a:r>
              <a:rPr lang="ru-RU" sz="1800" dirty="0">
                <a:solidFill>
                  <a:srgbClr val="000000"/>
                </a:solidFill>
                <a:effectLst/>
                <a:ea typeface="Microsoft Sans Serif" panose="020B0604020202020204" pitchFamily="34" charset="0"/>
              </a:rPr>
              <a:t>Измерения </a:t>
            </a:r>
            <a:r>
              <a:rPr lang="fy-NL" sz="1800" dirty="0">
                <a:solidFill>
                  <a:srgbClr val="000000"/>
                </a:solidFill>
                <a:effectLst/>
                <a:ea typeface="Microsoft Sans Serif" panose="020B0604020202020204" pitchFamily="34" charset="0"/>
              </a:rPr>
              <a:t>MicroPIV </a:t>
            </a:r>
            <a:r>
              <a:rPr lang="ru-RU" sz="1800" dirty="0">
                <a:solidFill>
                  <a:srgbClr val="000000"/>
                </a:solidFill>
                <a:effectLst/>
                <a:ea typeface="Microsoft Sans Serif" panose="020B0604020202020204" pitchFamily="34" charset="0"/>
              </a:rPr>
              <a:t>в </a:t>
            </a:r>
            <a:r>
              <a:rPr lang="ru-RU" sz="1800" dirty="0" err="1">
                <a:solidFill>
                  <a:srgbClr val="000000"/>
                </a:solidFill>
                <a:effectLst/>
                <a:ea typeface="Microsoft Sans Serif" panose="020B0604020202020204" pitchFamily="34" charset="0"/>
              </a:rPr>
              <a:t>микроканале</a:t>
            </a:r>
            <a:r>
              <a:rPr lang="ru-RU" sz="1800" dirty="0">
                <a:solidFill>
                  <a:srgbClr val="000000"/>
                </a:solidFill>
                <a:effectLst/>
                <a:ea typeface="Microsoft Sans Serif" panose="020B0604020202020204" pitchFamily="34" charset="0"/>
              </a:rPr>
              <a:t> </a:t>
            </a:r>
            <a:r>
              <a:rPr lang="fy-NL" sz="1800" dirty="0">
                <a:solidFill>
                  <a:srgbClr val="000000"/>
                </a:solidFill>
                <a:effectLst/>
                <a:ea typeface="Microsoft Sans Serif" panose="020B0604020202020204" pitchFamily="34" charset="0"/>
              </a:rPr>
              <a:t>30 </a:t>
            </a:r>
            <a:r>
              <a:rPr lang="ru-RU" sz="1800" dirty="0">
                <a:solidFill>
                  <a:srgbClr val="000000"/>
                </a:solidFill>
                <a:effectLst/>
                <a:ea typeface="Microsoft Sans Serif" panose="020B0604020202020204" pitchFamily="34" charset="0"/>
              </a:rPr>
              <a:t>мкм </a:t>
            </a:r>
            <a:r>
              <a:rPr lang="fy-NL" sz="1800" dirty="0">
                <a:solidFill>
                  <a:srgbClr val="000000"/>
                </a:solidFill>
                <a:effectLst/>
                <a:ea typeface="Microsoft Sans Serif" panose="020B0604020202020204" pitchFamily="34" charset="0"/>
              </a:rPr>
              <a:t>x 300 </a:t>
            </a:r>
            <a:r>
              <a:rPr lang="ru-RU" sz="1800" dirty="0">
                <a:solidFill>
                  <a:srgbClr val="000000"/>
                </a:solidFill>
                <a:effectLst/>
                <a:ea typeface="Microsoft Sans Serif" panose="020B0604020202020204" pitchFamily="34" charset="0"/>
              </a:rPr>
              <a:t>мкм для потока Стокса. </a:t>
            </a:r>
            <a:r>
              <a:rPr lang="en-US" sz="1800" dirty="0">
                <a:solidFill>
                  <a:srgbClr val="000000"/>
                </a:solidFill>
                <a:effectLst/>
                <a:ea typeface="Microsoft Sans Serif" panose="020B0604020202020204" pitchFamily="34" charset="0"/>
              </a:rPr>
              <a:t>[1]</a:t>
            </a:r>
            <a:endParaRPr lang="ru-RU" dirty="0"/>
          </a:p>
        </p:txBody>
      </p:sp>
      <p:pic>
        <p:nvPicPr>
          <p:cNvPr id="7" name="Рисунок 6">
            <a:extLst>
              <a:ext uri="{FF2B5EF4-FFF2-40B4-BE49-F238E27FC236}">
                <a16:creationId xmlns:a16="http://schemas.microsoft.com/office/drawing/2014/main" id="{C8E54ACD-D599-4437-8779-D4712C5A5891}"/>
              </a:ext>
            </a:extLst>
          </p:cNvPr>
          <p:cNvPicPr>
            <a:picLocks noChangeAspect="1"/>
          </p:cNvPicPr>
          <p:nvPr/>
        </p:nvPicPr>
        <p:blipFill>
          <a:blip r:embed="rId2"/>
          <a:stretch>
            <a:fillRect/>
          </a:stretch>
        </p:blipFill>
        <p:spPr>
          <a:xfrm>
            <a:off x="493345" y="1898618"/>
            <a:ext cx="5953961" cy="4821414"/>
          </a:xfrm>
          <a:prstGeom prst="rect">
            <a:avLst/>
          </a:prstGeom>
        </p:spPr>
      </p:pic>
      <p:sp>
        <p:nvSpPr>
          <p:cNvPr id="9" name="TextBox 8">
            <a:extLst>
              <a:ext uri="{FF2B5EF4-FFF2-40B4-BE49-F238E27FC236}">
                <a16:creationId xmlns:a16="http://schemas.microsoft.com/office/drawing/2014/main" id="{12574517-5CF5-48D9-9A55-7223DD9E9E92}"/>
              </a:ext>
            </a:extLst>
          </p:cNvPr>
          <p:cNvSpPr txBox="1"/>
          <p:nvPr/>
        </p:nvSpPr>
        <p:spPr>
          <a:xfrm>
            <a:off x="6825213" y="2132856"/>
            <a:ext cx="4896544" cy="2031325"/>
          </a:xfrm>
          <a:prstGeom prst="rect">
            <a:avLst/>
          </a:prstGeom>
          <a:noFill/>
        </p:spPr>
        <p:txBody>
          <a:bodyPr wrap="square">
            <a:spAutoFit/>
          </a:bodyPr>
          <a:lstStyle/>
          <a:p>
            <a:r>
              <a:rPr lang="ru-RU" dirty="0"/>
              <a:t>Канал 30 x 300 микрон</a:t>
            </a:r>
            <a:endParaRPr lang="en-US" dirty="0"/>
          </a:p>
          <a:p>
            <a:endParaRPr lang="en-US" dirty="0"/>
          </a:p>
          <a:p>
            <a:r>
              <a:rPr lang="ru-RU" dirty="0"/>
              <a:t>Разрешение: 450 </a:t>
            </a:r>
            <a:r>
              <a:rPr lang="ru-RU" dirty="0" err="1"/>
              <a:t>нм</a:t>
            </a:r>
            <a:r>
              <a:rPr lang="ru-RU" dirty="0"/>
              <a:t> по нормали к стене</a:t>
            </a:r>
            <a:endParaRPr lang="en-US" dirty="0"/>
          </a:p>
          <a:p>
            <a:endParaRPr lang="en-US" dirty="0"/>
          </a:p>
          <a:p>
            <a:r>
              <a:rPr lang="ru-RU" dirty="0"/>
              <a:t>Перекрывающиеся окна</a:t>
            </a:r>
            <a:endParaRPr lang="en-US" dirty="0"/>
          </a:p>
          <a:p>
            <a:endParaRPr lang="ru-RU" dirty="0"/>
          </a:p>
          <a:p>
            <a:r>
              <a:rPr lang="ru-RU" dirty="0"/>
              <a:t>Специализированные алгоритмы опроса</a:t>
            </a:r>
          </a:p>
        </p:txBody>
      </p:sp>
    </p:spTree>
    <p:extLst>
      <p:ext uri="{BB962C8B-B14F-4D97-AF65-F5344CB8AC3E}">
        <p14:creationId xmlns:p14="http://schemas.microsoft.com/office/powerpoint/2010/main" val="331254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991484-04C3-4163-B15A-01B4E2776CED}"/>
              </a:ext>
            </a:extLst>
          </p:cNvPr>
          <p:cNvSpPr>
            <a:spLocks noGrp="1"/>
          </p:cNvSpPr>
          <p:nvPr>
            <p:ph type="title"/>
          </p:nvPr>
        </p:nvSpPr>
        <p:spPr/>
        <p:txBody>
          <a:bodyPr/>
          <a:lstStyle/>
          <a:p>
            <a:r>
              <a:rPr lang="ru-RU" dirty="0"/>
              <a:t>ЖИДКИЕ НАНОПОТОКИ</a:t>
            </a:r>
          </a:p>
        </p:txBody>
      </p:sp>
      <p:sp>
        <p:nvSpPr>
          <p:cNvPr id="7" name="TextBox 6">
            <a:extLst>
              <a:ext uri="{FF2B5EF4-FFF2-40B4-BE49-F238E27FC236}">
                <a16:creationId xmlns:a16="http://schemas.microsoft.com/office/drawing/2014/main" id="{97AB05B9-CCA7-4FFB-A344-AF9EBA84FBCF}"/>
              </a:ext>
            </a:extLst>
          </p:cNvPr>
          <p:cNvSpPr txBox="1"/>
          <p:nvPr/>
        </p:nvSpPr>
        <p:spPr>
          <a:xfrm>
            <a:off x="3863752" y="2276872"/>
            <a:ext cx="6097508" cy="3139321"/>
          </a:xfrm>
          <a:prstGeom prst="rect">
            <a:avLst/>
          </a:prstGeom>
          <a:noFill/>
        </p:spPr>
        <p:txBody>
          <a:bodyPr wrap="square">
            <a:spAutoFit/>
          </a:bodyPr>
          <a:lstStyle/>
          <a:p>
            <a:r>
              <a:rPr lang="ru-RU" dirty="0"/>
              <a:t>Что происходит в микро</a:t>
            </a:r>
            <a:r>
              <a:rPr lang="en-US" dirty="0"/>
              <a:t>-</a:t>
            </a:r>
            <a:r>
              <a:rPr lang="ru-RU" dirty="0"/>
              <a:t>/нано</a:t>
            </a:r>
            <a:r>
              <a:rPr lang="en-US" dirty="0"/>
              <a:t>- </a:t>
            </a:r>
            <a:r>
              <a:rPr lang="ru-RU" dirty="0"/>
              <a:t>масштабе?</a:t>
            </a:r>
            <a:endParaRPr lang="en-US" dirty="0"/>
          </a:p>
          <a:p>
            <a:r>
              <a:rPr lang="ru-RU" dirty="0"/>
              <a:t> </a:t>
            </a:r>
            <a:endParaRPr lang="en-US" dirty="0"/>
          </a:p>
          <a:p>
            <a:pPr marL="285750" indent="-285750">
              <a:buFont typeface="Arial" panose="020B0604020202020204" pitchFamily="34" charset="0"/>
              <a:buChar char="•"/>
            </a:pPr>
            <a:r>
              <a:rPr lang="ru-RU" dirty="0"/>
              <a:t>Адсорбция частиц на шероховатости стенок</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ru-RU" dirty="0"/>
              <a:t>Гидрофобная и гидрофильная поверхность</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ru-RU" dirty="0"/>
              <a:t>Электрокинетические эффекты</a:t>
            </a:r>
            <a:endParaRPr lang="en-US" dirty="0"/>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Внутренняя шероховатость</a:t>
            </a:r>
            <a:r>
              <a:rPr lang="en-US" dirty="0"/>
              <a:t> </a:t>
            </a:r>
            <a:r>
              <a:rPr lang="ru-RU" dirty="0"/>
              <a:t>поверхности</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ru-RU" dirty="0"/>
              <a:t>Изменение вязкости?</a:t>
            </a:r>
          </a:p>
        </p:txBody>
      </p:sp>
      <p:pic>
        <p:nvPicPr>
          <p:cNvPr id="22530" name="Picture 2" descr="Micro- and Nanoflows, Modeling and Experiments by Valery Ya. Rudyak |  9783319755229 | Booktopia">
            <a:extLst>
              <a:ext uri="{FF2B5EF4-FFF2-40B4-BE49-F238E27FC236}">
                <a16:creationId xmlns:a16="http://schemas.microsoft.com/office/drawing/2014/main" id="{8388063E-9699-4BE7-B7EF-76D16AE33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 y="1628800"/>
            <a:ext cx="3294366"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33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560944-2DB6-470F-BBED-4A94CD109EE5}"/>
              </a:ext>
            </a:extLst>
          </p:cNvPr>
          <p:cNvSpPr>
            <a:spLocks noGrp="1"/>
          </p:cNvSpPr>
          <p:nvPr>
            <p:ph type="title"/>
          </p:nvPr>
        </p:nvSpPr>
        <p:spPr/>
        <p:txBody>
          <a:bodyPr/>
          <a:lstStyle/>
          <a:p>
            <a:r>
              <a:rPr lang="ru-RU" dirty="0"/>
              <a:t>Отклонения от сплошной жидкости</a:t>
            </a:r>
            <a:r>
              <a:rPr lang="en-US" dirty="0"/>
              <a:t> [2]</a:t>
            </a:r>
            <a:endParaRPr lang="ru-RU" dirty="0"/>
          </a:p>
        </p:txBody>
      </p:sp>
      <p:pic>
        <p:nvPicPr>
          <p:cNvPr id="5" name="Рисунок 4">
            <a:extLst>
              <a:ext uri="{FF2B5EF4-FFF2-40B4-BE49-F238E27FC236}">
                <a16:creationId xmlns:a16="http://schemas.microsoft.com/office/drawing/2014/main" id="{7B54985C-47A0-4892-AFB5-8912C4B0BB9E}"/>
              </a:ext>
            </a:extLst>
          </p:cNvPr>
          <p:cNvPicPr>
            <a:picLocks noChangeAspect="1"/>
          </p:cNvPicPr>
          <p:nvPr/>
        </p:nvPicPr>
        <p:blipFill>
          <a:blip r:embed="rId2"/>
          <a:stretch>
            <a:fillRect/>
          </a:stretch>
        </p:blipFill>
        <p:spPr>
          <a:xfrm>
            <a:off x="2093957" y="1691121"/>
            <a:ext cx="8004085" cy="5086860"/>
          </a:xfrm>
          <a:prstGeom prst="rect">
            <a:avLst/>
          </a:prstGeom>
        </p:spPr>
      </p:pic>
      <p:sp>
        <p:nvSpPr>
          <p:cNvPr id="6" name="TextBox 5">
            <a:extLst>
              <a:ext uri="{FF2B5EF4-FFF2-40B4-BE49-F238E27FC236}">
                <a16:creationId xmlns:a16="http://schemas.microsoft.com/office/drawing/2014/main" id="{80DBC58C-7C26-41C6-9211-4CE256065B14}"/>
              </a:ext>
            </a:extLst>
          </p:cNvPr>
          <p:cNvSpPr txBox="1"/>
          <p:nvPr/>
        </p:nvSpPr>
        <p:spPr>
          <a:xfrm>
            <a:off x="3503712" y="1691121"/>
            <a:ext cx="3312368" cy="1200329"/>
          </a:xfrm>
          <a:prstGeom prst="rect">
            <a:avLst/>
          </a:prstGeom>
          <a:solidFill>
            <a:schemeClr val="bg1"/>
          </a:solidFill>
        </p:spPr>
        <p:txBody>
          <a:bodyPr wrap="square" rtlCol="0">
            <a:spAutoFit/>
          </a:bodyPr>
          <a:lstStyle/>
          <a:p>
            <a:pPr algn="ctr"/>
            <a:r>
              <a:rPr lang="ru-RU" dirty="0"/>
              <a:t>Силиконовое масло </a:t>
            </a:r>
            <a:endParaRPr lang="en-US" dirty="0"/>
          </a:p>
          <a:p>
            <a:pPr algn="ctr"/>
            <a:r>
              <a:rPr lang="ru-RU" dirty="0"/>
              <a:t>в микро трубках</a:t>
            </a:r>
            <a:endParaRPr lang="en-US" dirty="0"/>
          </a:p>
          <a:p>
            <a:endParaRPr lang="en-US" dirty="0"/>
          </a:p>
          <a:p>
            <a:endParaRPr lang="ru-RU" dirty="0"/>
          </a:p>
        </p:txBody>
      </p:sp>
      <p:sp>
        <p:nvSpPr>
          <p:cNvPr id="7" name="TextBox 6">
            <a:extLst>
              <a:ext uri="{FF2B5EF4-FFF2-40B4-BE49-F238E27FC236}">
                <a16:creationId xmlns:a16="http://schemas.microsoft.com/office/drawing/2014/main" id="{BC196B5B-65E8-4DAB-BB37-8E7CFF177DEA}"/>
              </a:ext>
            </a:extLst>
          </p:cNvPr>
          <p:cNvSpPr txBox="1"/>
          <p:nvPr/>
        </p:nvSpPr>
        <p:spPr>
          <a:xfrm rot="16200000">
            <a:off x="725698" y="4080662"/>
            <a:ext cx="3044295" cy="307777"/>
          </a:xfrm>
          <a:prstGeom prst="rect">
            <a:avLst/>
          </a:prstGeom>
          <a:solidFill>
            <a:schemeClr val="bg1"/>
          </a:solidFill>
        </p:spPr>
        <p:txBody>
          <a:bodyPr wrap="none" rtlCol="0">
            <a:spAutoFit/>
          </a:bodyPr>
          <a:lstStyle/>
          <a:p>
            <a:r>
              <a:rPr lang="ru-RU" sz="1400" dirty="0"/>
              <a:t>Нормированная постоянная трения</a:t>
            </a:r>
          </a:p>
        </p:txBody>
      </p:sp>
    </p:spTree>
    <p:extLst>
      <p:ext uri="{BB962C8B-B14F-4D97-AF65-F5344CB8AC3E}">
        <p14:creationId xmlns:p14="http://schemas.microsoft.com/office/powerpoint/2010/main" val="419158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Прямоугольник 18">
            <a:extLst>
              <a:ext uri="{FF2B5EF4-FFF2-40B4-BE49-F238E27FC236}">
                <a16:creationId xmlns:a16="http://schemas.microsoft.com/office/drawing/2014/main" id="{11BC34CB-CDBA-43CF-AB1E-CEABF70424F9}"/>
              </a:ext>
            </a:extLst>
          </p:cNvPr>
          <p:cNvSpPr/>
          <p:nvPr/>
        </p:nvSpPr>
        <p:spPr>
          <a:xfrm>
            <a:off x="0" y="1556792"/>
            <a:ext cx="12192000" cy="5288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a:extLst>
              <a:ext uri="{FF2B5EF4-FFF2-40B4-BE49-F238E27FC236}">
                <a16:creationId xmlns:a16="http://schemas.microsoft.com/office/drawing/2014/main" id="{EEFEDFDC-FA7D-4920-9CC2-D589E23B5584}"/>
              </a:ext>
            </a:extLst>
          </p:cNvPr>
          <p:cNvSpPr/>
          <p:nvPr/>
        </p:nvSpPr>
        <p:spPr>
          <a:xfrm>
            <a:off x="551384" y="1556792"/>
            <a:ext cx="10827261" cy="40324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F61BB70A-1503-4033-9C60-E6611AF7C7EB}"/>
              </a:ext>
            </a:extLst>
          </p:cNvPr>
          <p:cNvSpPr>
            <a:spLocks noGrp="1"/>
          </p:cNvSpPr>
          <p:nvPr>
            <p:ph type="title"/>
          </p:nvPr>
        </p:nvSpPr>
        <p:spPr/>
        <p:txBody>
          <a:bodyPr/>
          <a:lstStyle/>
          <a:p>
            <a:r>
              <a:rPr lang="ru-RU" dirty="0"/>
              <a:t>ЖИДКОСТИ: поведение в нано</a:t>
            </a:r>
            <a:r>
              <a:rPr lang="en-US" dirty="0"/>
              <a:t> </a:t>
            </a:r>
            <a:r>
              <a:rPr lang="ru-RU" dirty="0"/>
              <a:t>масштабе</a:t>
            </a:r>
          </a:p>
        </p:txBody>
      </p:sp>
      <p:pic>
        <p:nvPicPr>
          <p:cNvPr id="5" name="Рисунок 4">
            <a:extLst>
              <a:ext uri="{FF2B5EF4-FFF2-40B4-BE49-F238E27FC236}">
                <a16:creationId xmlns:a16="http://schemas.microsoft.com/office/drawing/2014/main" id="{4A053946-30E6-4DE6-98DF-73912434A323}"/>
              </a:ext>
            </a:extLst>
          </p:cNvPr>
          <p:cNvPicPr>
            <a:picLocks noChangeAspect="1"/>
          </p:cNvPicPr>
          <p:nvPr/>
        </p:nvPicPr>
        <p:blipFill>
          <a:blip r:embed="rId2"/>
          <a:stretch>
            <a:fillRect/>
          </a:stretch>
        </p:blipFill>
        <p:spPr>
          <a:xfrm>
            <a:off x="551384" y="1556792"/>
            <a:ext cx="9164329" cy="3334215"/>
          </a:xfrm>
          <a:prstGeom prst="rect">
            <a:avLst/>
          </a:prstGeom>
        </p:spPr>
      </p:pic>
      <p:sp>
        <p:nvSpPr>
          <p:cNvPr id="7" name="TextBox 6">
            <a:extLst>
              <a:ext uri="{FF2B5EF4-FFF2-40B4-BE49-F238E27FC236}">
                <a16:creationId xmlns:a16="http://schemas.microsoft.com/office/drawing/2014/main" id="{777C2F02-1956-4696-BA3A-16EC60CB6D22}"/>
              </a:ext>
            </a:extLst>
          </p:cNvPr>
          <p:cNvSpPr txBox="1"/>
          <p:nvPr/>
        </p:nvSpPr>
        <p:spPr>
          <a:xfrm>
            <a:off x="756206" y="4818810"/>
            <a:ext cx="4032448" cy="646331"/>
          </a:xfrm>
          <a:prstGeom prst="rect">
            <a:avLst/>
          </a:prstGeom>
          <a:solidFill>
            <a:schemeClr val="bg1"/>
          </a:solidFill>
        </p:spPr>
        <p:txBody>
          <a:bodyPr wrap="square">
            <a:spAutoFit/>
          </a:bodyPr>
          <a:lstStyle/>
          <a:p>
            <a:r>
              <a:rPr lang="ru-RU" dirty="0"/>
              <a:t>Флуктуации плотности поперек нано</a:t>
            </a:r>
            <a:r>
              <a:rPr lang="en-US" dirty="0"/>
              <a:t> </a:t>
            </a:r>
            <a:r>
              <a:rPr lang="ru-RU" dirty="0"/>
              <a:t>канала.</a:t>
            </a:r>
          </a:p>
        </p:txBody>
      </p:sp>
      <p:sp>
        <p:nvSpPr>
          <p:cNvPr id="8" name="TextBox 7">
            <a:extLst>
              <a:ext uri="{FF2B5EF4-FFF2-40B4-BE49-F238E27FC236}">
                <a16:creationId xmlns:a16="http://schemas.microsoft.com/office/drawing/2014/main" id="{2E966379-43B1-4A46-A8FF-AB0E6D3ED06A}"/>
              </a:ext>
            </a:extLst>
          </p:cNvPr>
          <p:cNvSpPr txBox="1"/>
          <p:nvPr/>
        </p:nvSpPr>
        <p:spPr>
          <a:xfrm>
            <a:off x="9563872" y="2489081"/>
            <a:ext cx="1117037" cy="369332"/>
          </a:xfrm>
          <a:prstGeom prst="rect">
            <a:avLst/>
          </a:prstGeom>
          <a:noFill/>
        </p:spPr>
        <p:txBody>
          <a:bodyPr wrap="none" rtlCol="0">
            <a:spAutoFit/>
          </a:bodyPr>
          <a:lstStyle/>
          <a:p>
            <a:r>
              <a:rPr lang="ru-RU" dirty="0"/>
              <a:t>жидкость</a:t>
            </a:r>
          </a:p>
        </p:txBody>
      </p:sp>
      <p:sp>
        <p:nvSpPr>
          <p:cNvPr id="9" name="TextBox 8">
            <a:extLst>
              <a:ext uri="{FF2B5EF4-FFF2-40B4-BE49-F238E27FC236}">
                <a16:creationId xmlns:a16="http://schemas.microsoft.com/office/drawing/2014/main" id="{917EF25B-DF24-4F5A-AF05-AE893F614630}"/>
              </a:ext>
            </a:extLst>
          </p:cNvPr>
          <p:cNvSpPr txBox="1"/>
          <p:nvPr/>
        </p:nvSpPr>
        <p:spPr>
          <a:xfrm>
            <a:off x="9640568" y="4184253"/>
            <a:ext cx="871521" cy="369332"/>
          </a:xfrm>
          <a:prstGeom prst="rect">
            <a:avLst/>
          </a:prstGeom>
          <a:noFill/>
        </p:spPr>
        <p:txBody>
          <a:bodyPr wrap="none" rtlCol="0">
            <a:spAutoFit/>
          </a:bodyPr>
          <a:lstStyle/>
          <a:p>
            <a:r>
              <a:rPr lang="ru-RU" dirty="0"/>
              <a:t>стенка</a:t>
            </a:r>
          </a:p>
        </p:txBody>
      </p:sp>
      <p:sp>
        <p:nvSpPr>
          <p:cNvPr id="11" name="TextBox 10">
            <a:extLst>
              <a:ext uri="{FF2B5EF4-FFF2-40B4-BE49-F238E27FC236}">
                <a16:creationId xmlns:a16="http://schemas.microsoft.com/office/drawing/2014/main" id="{3F3BF060-CD0B-4E4D-9D1E-8A68177EFC77}"/>
              </a:ext>
            </a:extLst>
          </p:cNvPr>
          <p:cNvSpPr txBox="1"/>
          <p:nvPr/>
        </p:nvSpPr>
        <p:spPr>
          <a:xfrm>
            <a:off x="4993476" y="4746612"/>
            <a:ext cx="4688021" cy="646331"/>
          </a:xfrm>
          <a:prstGeom prst="rect">
            <a:avLst/>
          </a:prstGeom>
          <a:solidFill>
            <a:schemeClr val="bg1"/>
          </a:solidFill>
        </p:spPr>
        <p:txBody>
          <a:bodyPr wrap="square">
            <a:spAutoFit/>
          </a:bodyPr>
          <a:lstStyle/>
          <a:p>
            <a:pPr algn="ctr"/>
            <a:r>
              <a:rPr lang="ru-RU" dirty="0"/>
              <a:t>Расслоение молекул Леннарда-Джонса вблизи гладкой поверхности</a:t>
            </a:r>
          </a:p>
        </p:txBody>
      </p:sp>
      <p:sp>
        <p:nvSpPr>
          <p:cNvPr id="15" name="TextBox 14">
            <a:extLst>
              <a:ext uri="{FF2B5EF4-FFF2-40B4-BE49-F238E27FC236}">
                <a16:creationId xmlns:a16="http://schemas.microsoft.com/office/drawing/2014/main" id="{40DC6B17-228D-49D0-AC50-8B44BB701EE4}"/>
              </a:ext>
            </a:extLst>
          </p:cNvPr>
          <p:cNvSpPr txBox="1"/>
          <p:nvPr/>
        </p:nvSpPr>
        <p:spPr>
          <a:xfrm>
            <a:off x="551384" y="5440377"/>
            <a:ext cx="10827261" cy="1477328"/>
          </a:xfrm>
          <a:prstGeom prst="rect">
            <a:avLst/>
          </a:prstGeom>
          <a:noFill/>
        </p:spPr>
        <p:txBody>
          <a:bodyPr wrap="square">
            <a:spAutoFit/>
          </a:bodyPr>
          <a:lstStyle/>
          <a:p>
            <a:r>
              <a:rPr lang="ru-RU" dirty="0"/>
              <a:t>• 3D периодический канал 51.30x29. 7x25,65 </a:t>
            </a:r>
            <a:endParaRPr lang="en-US" dirty="0"/>
          </a:p>
          <a:p>
            <a:r>
              <a:rPr lang="ru-RU" dirty="0"/>
              <a:t>(молекулярные единицы)</a:t>
            </a:r>
          </a:p>
          <a:p>
            <a:r>
              <a:rPr lang="ru-RU" dirty="0"/>
              <a:t>• 27 000 атомов</a:t>
            </a:r>
          </a:p>
          <a:p>
            <a:r>
              <a:rPr lang="ru-RU" dirty="0"/>
              <a:t>• 2592 атома каждой стенки (решетка </a:t>
            </a:r>
            <a:r>
              <a:rPr lang="en-US" dirty="0"/>
              <a:t>FCC</a:t>
            </a:r>
            <a:r>
              <a:rPr lang="ru-RU" dirty="0"/>
              <a:t>)</a:t>
            </a:r>
          </a:p>
          <a:p>
            <a:r>
              <a:rPr lang="ru-RU" dirty="0"/>
              <a:t>• 1 атом = 1 единица</a:t>
            </a:r>
          </a:p>
        </p:txBody>
      </p:sp>
      <p:pic>
        <p:nvPicPr>
          <p:cNvPr id="18" name="Рисунок 17">
            <a:extLst>
              <a:ext uri="{FF2B5EF4-FFF2-40B4-BE49-F238E27FC236}">
                <a16:creationId xmlns:a16="http://schemas.microsoft.com/office/drawing/2014/main" id="{D19D6F75-B7B3-48AC-94C9-38B7003823E3}"/>
              </a:ext>
            </a:extLst>
          </p:cNvPr>
          <p:cNvPicPr>
            <a:picLocks noChangeAspect="1"/>
          </p:cNvPicPr>
          <p:nvPr/>
        </p:nvPicPr>
        <p:blipFill>
          <a:blip r:embed="rId3"/>
          <a:stretch>
            <a:fillRect/>
          </a:stretch>
        </p:blipFill>
        <p:spPr>
          <a:xfrm>
            <a:off x="6888088" y="5366694"/>
            <a:ext cx="5015880" cy="1478670"/>
          </a:xfrm>
          <a:prstGeom prst="rect">
            <a:avLst/>
          </a:prstGeom>
        </p:spPr>
      </p:pic>
    </p:spTree>
    <p:extLst>
      <p:ext uri="{BB962C8B-B14F-4D97-AF65-F5344CB8AC3E}">
        <p14:creationId xmlns:p14="http://schemas.microsoft.com/office/powerpoint/2010/main" val="331453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ABAE9A-7391-4531-AEFF-176D36D9A622}"/>
              </a:ext>
            </a:extLst>
          </p:cNvPr>
          <p:cNvSpPr>
            <a:spLocks noGrp="1"/>
          </p:cNvSpPr>
          <p:nvPr>
            <p:ph type="title"/>
          </p:nvPr>
        </p:nvSpPr>
        <p:spPr/>
        <p:txBody>
          <a:bodyPr/>
          <a:lstStyle/>
          <a:p>
            <a:r>
              <a:rPr lang="ru-RU" dirty="0"/>
              <a:t>Многостенная нанотрубка</a:t>
            </a:r>
          </a:p>
        </p:txBody>
      </p:sp>
      <p:pic>
        <p:nvPicPr>
          <p:cNvPr id="288" name="Shape 244">
            <a:extLst>
              <a:ext uri="{FF2B5EF4-FFF2-40B4-BE49-F238E27FC236}">
                <a16:creationId xmlns:a16="http://schemas.microsoft.com/office/drawing/2014/main" id="{7BA03548-285D-4109-A89A-92CD3159CDB7}"/>
              </a:ext>
            </a:extLst>
          </p:cNvPr>
          <p:cNvPicPr/>
          <p:nvPr/>
        </p:nvPicPr>
        <p:blipFill>
          <a:blip r:embed="rId2"/>
          <a:stretch/>
        </p:blipFill>
        <p:spPr>
          <a:xfrm>
            <a:off x="119336" y="1589666"/>
            <a:ext cx="8095615" cy="5181600"/>
          </a:xfrm>
          <a:prstGeom prst="rect">
            <a:avLst/>
          </a:prstGeom>
        </p:spPr>
      </p:pic>
      <p:sp>
        <p:nvSpPr>
          <p:cNvPr id="290" name="TextBox 289">
            <a:extLst>
              <a:ext uri="{FF2B5EF4-FFF2-40B4-BE49-F238E27FC236}">
                <a16:creationId xmlns:a16="http://schemas.microsoft.com/office/drawing/2014/main" id="{34224784-A46A-446D-8942-5CB54A066701}"/>
              </a:ext>
            </a:extLst>
          </p:cNvPr>
          <p:cNvSpPr txBox="1"/>
          <p:nvPr/>
        </p:nvSpPr>
        <p:spPr>
          <a:xfrm>
            <a:off x="8346648" y="1624237"/>
            <a:ext cx="3698335" cy="2585323"/>
          </a:xfrm>
          <a:prstGeom prst="rect">
            <a:avLst/>
          </a:prstGeom>
          <a:noFill/>
        </p:spPr>
        <p:txBody>
          <a:bodyPr wrap="square">
            <a:spAutoFit/>
          </a:bodyPr>
          <a:lstStyle/>
          <a:p>
            <a:r>
              <a:rPr lang="ru-RU" b="0" i="0" dirty="0" err="1">
                <a:solidFill>
                  <a:srgbClr val="333333"/>
                </a:solidFill>
                <a:effectLst/>
                <a:latin typeface="Roboto" panose="02000000000000000000" pitchFamily="2" charset="0"/>
              </a:rPr>
              <a:t>Многостенные</a:t>
            </a:r>
            <a:r>
              <a:rPr lang="ru-RU" b="0" i="0" dirty="0">
                <a:solidFill>
                  <a:srgbClr val="333333"/>
                </a:solidFill>
                <a:effectLst/>
                <a:latin typeface="Roboto" panose="02000000000000000000" pitchFamily="2" charset="0"/>
              </a:rPr>
              <a:t> углеродные нанотрубки демонстрируют потенциал для использования в различных микро- и наножидкостных устройствах, поскольку они напоминают цилиндрические каналы, используемые в макроскопическом мире.</a:t>
            </a:r>
            <a:r>
              <a:rPr lang="en-US" b="0" i="0" dirty="0">
                <a:solidFill>
                  <a:srgbClr val="333333"/>
                </a:solidFill>
                <a:effectLst/>
                <a:latin typeface="Roboto" panose="02000000000000000000" pitchFamily="2" charset="0"/>
              </a:rPr>
              <a:t> [5]</a:t>
            </a:r>
            <a:endParaRPr lang="ru-RU" dirty="0"/>
          </a:p>
        </p:txBody>
      </p:sp>
    </p:spTree>
    <p:extLst>
      <p:ext uri="{BB962C8B-B14F-4D97-AF65-F5344CB8AC3E}">
        <p14:creationId xmlns:p14="http://schemas.microsoft.com/office/powerpoint/2010/main" val="305386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655AE9-E31E-4B4F-94A7-E83956BBB427}"/>
              </a:ext>
            </a:extLst>
          </p:cNvPr>
          <p:cNvSpPr>
            <a:spLocks noGrp="1"/>
          </p:cNvSpPr>
          <p:nvPr>
            <p:ph type="title"/>
          </p:nvPr>
        </p:nvSpPr>
        <p:spPr/>
        <p:txBody>
          <a:bodyPr/>
          <a:lstStyle/>
          <a:p>
            <a:r>
              <a:rPr lang="ru-RU" dirty="0"/>
              <a:t>Фазовые границы внутри углеродных нанотрубок</a:t>
            </a:r>
          </a:p>
        </p:txBody>
      </p:sp>
      <p:pic>
        <p:nvPicPr>
          <p:cNvPr id="4" name="Shape 246">
            <a:extLst>
              <a:ext uri="{FF2B5EF4-FFF2-40B4-BE49-F238E27FC236}">
                <a16:creationId xmlns:a16="http://schemas.microsoft.com/office/drawing/2014/main" id="{D0D0214F-CFE1-45AD-9962-B05D629DF8F5}"/>
              </a:ext>
            </a:extLst>
          </p:cNvPr>
          <p:cNvPicPr/>
          <p:nvPr/>
        </p:nvPicPr>
        <p:blipFill>
          <a:blip r:embed="rId2"/>
          <a:stretch/>
        </p:blipFill>
        <p:spPr>
          <a:xfrm>
            <a:off x="983432" y="1784384"/>
            <a:ext cx="4114800" cy="3523615"/>
          </a:xfrm>
          <a:prstGeom prst="rect">
            <a:avLst/>
          </a:prstGeom>
        </p:spPr>
      </p:pic>
      <p:pic>
        <p:nvPicPr>
          <p:cNvPr id="5" name="Shape 248">
            <a:extLst>
              <a:ext uri="{FF2B5EF4-FFF2-40B4-BE49-F238E27FC236}">
                <a16:creationId xmlns:a16="http://schemas.microsoft.com/office/drawing/2014/main" id="{84FF9AC3-3DB8-4CC7-A52F-EA1B798AEEDF}"/>
              </a:ext>
            </a:extLst>
          </p:cNvPr>
          <p:cNvPicPr/>
          <p:nvPr/>
        </p:nvPicPr>
        <p:blipFill>
          <a:blip r:embed="rId3"/>
          <a:stretch/>
        </p:blipFill>
        <p:spPr>
          <a:xfrm>
            <a:off x="6240016" y="2281969"/>
            <a:ext cx="4651375" cy="2663825"/>
          </a:xfrm>
          <a:prstGeom prst="rect">
            <a:avLst/>
          </a:prstGeom>
        </p:spPr>
      </p:pic>
      <p:sp>
        <p:nvSpPr>
          <p:cNvPr id="7" name="TextBox 6">
            <a:extLst>
              <a:ext uri="{FF2B5EF4-FFF2-40B4-BE49-F238E27FC236}">
                <a16:creationId xmlns:a16="http://schemas.microsoft.com/office/drawing/2014/main" id="{7187F132-9E9D-4555-B7C4-31E50434C1E3}"/>
              </a:ext>
            </a:extLst>
          </p:cNvPr>
          <p:cNvSpPr txBox="1"/>
          <p:nvPr/>
        </p:nvSpPr>
        <p:spPr>
          <a:xfrm>
            <a:off x="6236797" y="4897182"/>
            <a:ext cx="4248472" cy="369332"/>
          </a:xfrm>
          <a:prstGeom prst="rect">
            <a:avLst/>
          </a:prstGeom>
          <a:noFill/>
        </p:spPr>
        <p:txBody>
          <a:bodyPr wrap="square">
            <a:spAutoFit/>
          </a:bodyPr>
          <a:lstStyle/>
          <a:p>
            <a:r>
              <a:rPr lang="ru-RU" dirty="0"/>
              <a:t>граница фазового раздела (интерфейс)</a:t>
            </a:r>
          </a:p>
        </p:txBody>
      </p:sp>
      <p:sp>
        <p:nvSpPr>
          <p:cNvPr id="11" name="TextBox 10">
            <a:extLst>
              <a:ext uri="{FF2B5EF4-FFF2-40B4-BE49-F238E27FC236}">
                <a16:creationId xmlns:a16="http://schemas.microsoft.com/office/drawing/2014/main" id="{66B15AEE-14A5-43FA-A0E2-FE2AB3BDE81F}"/>
              </a:ext>
            </a:extLst>
          </p:cNvPr>
          <p:cNvSpPr txBox="1"/>
          <p:nvPr/>
        </p:nvSpPr>
        <p:spPr>
          <a:xfrm>
            <a:off x="623392" y="5628719"/>
            <a:ext cx="11424592" cy="1200329"/>
          </a:xfrm>
          <a:prstGeom prst="rect">
            <a:avLst/>
          </a:prstGeom>
          <a:noFill/>
        </p:spPr>
        <p:txBody>
          <a:bodyPr wrap="square">
            <a:spAutoFit/>
          </a:bodyPr>
          <a:lstStyle/>
          <a:p>
            <a:r>
              <a:rPr lang="ru-RU" dirty="0"/>
              <a:t>Гидротермальные нанотрубки предлагают многообещающую платформу для изучения поведения многокомпонентных, многофазных флюидов в наноразмерных каналах в условиях высокого давления. Явления, задокументированные в </a:t>
            </a:r>
            <a:r>
              <a:rPr lang="en-US" dirty="0"/>
              <a:t>[4,5]</a:t>
            </a:r>
            <a:r>
              <a:rPr lang="ru-RU" dirty="0"/>
              <a:t>, демонстрируют потенциал использования таких трубок в будущих наножидкостных устройствах. </a:t>
            </a:r>
          </a:p>
        </p:txBody>
      </p:sp>
    </p:spTree>
    <p:extLst>
      <p:ext uri="{BB962C8B-B14F-4D97-AF65-F5344CB8AC3E}">
        <p14:creationId xmlns:p14="http://schemas.microsoft.com/office/powerpoint/2010/main" val="392023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3DC3CC-71C3-41A2-ABDE-E40D2B8DDEBB}"/>
              </a:ext>
            </a:extLst>
          </p:cNvPr>
          <p:cNvSpPr>
            <a:spLocks noGrp="1"/>
          </p:cNvSpPr>
          <p:nvPr>
            <p:ph type="title"/>
          </p:nvPr>
        </p:nvSpPr>
        <p:spPr/>
        <p:txBody>
          <a:bodyPr/>
          <a:lstStyle/>
          <a:p>
            <a:r>
              <a:rPr lang="ru-RU" dirty="0"/>
              <a:t>Жидкость внутри углеродных нанотрубок</a:t>
            </a:r>
          </a:p>
        </p:txBody>
      </p:sp>
      <p:pic>
        <p:nvPicPr>
          <p:cNvPr id="5" name="Рисунок 4">
            <a:extLst>
              <a:ext uri="{FF2B5EF4-FFF2-40B4-BE49-F238E27FC236}">
                <a16:creationId xmlns:a16="http://schemas.microsoft.com/office/drawing/2014/main" id="{E32993BC-1C40-4263-964F-13E364C5C055}"/>
              </a:ext>
            </a:extLst>
          </p:cNvPr>
          <p:cNvPicPr>
            <a:picLocks noChangeAspect="1"/>
          </p:cNvPicPr>
          <p:nvPr/>
        </p:nvPicPr>
        <p:blipFill>
          <a:blip r:embed="rId2"/>
          <a:stretch>
            <a:fillRect/>
          </a:stretch>
        </p:blipFill>
        <p:spPr>
          <a:xfrm>
            <a:off x="1271464" y="1750108"/>
            <a:ext cx="9306264" cy="4392488"/>
          </a:xfrm>
          <a:prstGeom prst="rect">
            <a:avLst/>
          </a:prstGeom>
        </p:spPr>
      </p:pic>
      <p:sp>
        <p:nvSpPr>
          <p:cNvPr id="6" name="TextBox 5">
            <a:extLst>
              <a:ext uri="{FF2B5EF4-FFF2-40B4-BE49-F238E27FC236}">
                <a16:creationId xmlns:a16="http://schemas.microsoft.com/office/drawing/2014/main" id="{1944EA0A-8E50-42E2-A7F9-8BD82CF88533}"/>
              </a:ext>
            </a:extLst>
          </p:cNvPr>
          <p:cNvSpPr txBox="1"/>
          <p:nvPr/>
        </p:nvSpPr>
        <p:spPr>
          <a:xfrm>
            <a:off x="1614272" y="1750108"/>
            <a:ext cx="1512168" cy="646331"/>
          </a:xfrm>
          <a:prstGeom prst="rect">
            <a:avLst/>
          </a:prstGeom>
          <a:solidFill>
            <a:schemeClr val="bg2"/>
          </a:solidFill>
          <a:ln>
            <a:solidFill>
              <a:schemeClr val="tx1"/>
            </a:solidFill>
          </a:ln>
        </p:spPr>
        <p:txBody>
          <a:bodyPr wrap="square" rtlCol="0">
            <a:spAutoFit/>
          </a:bodyPr>
          <a:lstStyle/>
          <a:p>
            <a:pPr algn="ctr"/>
            <a:r>
              <a:rPr lang="en-US" dirty="0"/>
              <a:t>10</a:t>
            </a:r>
            <a:r>
              <a:rPr lang="en-US" baseline="30000" dirty="0"/>
              <a:t>-18</a:t>
            </a:r>
            <a:r>
              <a:rPr lang="ru-RU" baseline="30000" dirty="0"/>
              <a:t> </a:t>
            </a:r>
            <a:r>
              <a:rPr lang="ru-RU" dirty="0"/>
              <a:t>л</a:t>
            </a:r>
          </a:p>
          <a:p>
            <a:pPr algn="ctr"/>
            <a:r>
              <a:rPr lang="ru-RU" dirty="0"/>
              <a:t>1-3 МПа</a:t>
            </a:r>
          </a:p>
        </p:txBody>
      </p:sp>
      <p:sp>
        <p:nvSpPr>
          <p:cNvPr id="10" name="TextBox 9">
            <a:extLst>
              <a:ext uri="{FF2B5EF4-FFF2-40B4-BE49-F238E27FC236}">
                <a16:creationId xmlns:a16="http://schemas.microsoft.com/office/drawing/2014/main" id="{C1D4DB81-3024-4183-B180-2BFE47F0B761}"/>
              </a:ext>
            </a:extLst>
          </p:cNvPr>
          <p:cNvSpPr txBox="1"/>
          <p:nvPr/>
        </p:nvSpPr>
        <p:spPr>
          <a:xfrm>
            <a:off x="2495600" y="6234303"/>
            <a:ext cx="7848872" cy="646331"/>
          </a:xfrm>
          <a:prstGeom prst="rect">
            <a:avLst/>
          </a:prstGeom>
          <a:noFill/>
        </p:spPr>
        <p:txBody>
          <a:bodyPr wrap="square">
            <a:spAutoFit/>
          </a:bodyPr>
          <a:lstStyle/>
          <a:p>
            <a:r>
              <a:rPr lang="en-US" dirty="0" err="1"/>
              <a:t>Megaridis</a:t>
            </a:r>
            <a:r>
              <a:rPr lang="en-US" dirty="0"/>
              <a:t> et al., 2002; Ye et al., 2004; Naguib et al., 2004</a:t>
            </a:r>
          </a:p>
          <a:p>
            <a:endParaRPr lang="ru-RU" dirty="0"/>
          </a:p>
        </p:txBody>
      </p:sp>
    </p:spTree>
    <p:extLst>
      <p:ext uri="{BB962C8B-B14F-4D97-AF65-F5344CB8AC3E}">
        <p14:creationId xmlns:p14="http://schemas.microsoft.com/office/powerpoint/2010/main" val="223399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22B9C3-F51C-45E2-BC07-0E803FD8594F}"/>
              </a:ext>
            </a:extLst>
          </p:cNvPr>
          <p:cNvSpPr>
            <a:spLocks noGrp="1"/>
          </p:cNvSpPr>
          <p:nvPr>
            <p:ph type="title"/>
          </p:nvPr>
        </p:nvSpPr>
        <p:spPr/>
        <p:txBody>
          <a:bodyPr/>
          <a:lstStyle/>
          <a:p>
            <a:r>
              <a:rPr lang="en-US" dirty="0"/>
              <a:t>10</a:t>
            </a:r>
            <a:r>
              <a:rPr lang="en-US" baseline="30000" dirty="0"/>
              <a:t>12</a:t>
            </a:r>
            <a:r>
              <a:rPr lang="ru-RU" dirty="0"/>
              <a:t>м</a:t>
            </a:r>
          </a:p>
        </p:txBody>
      </p:sp>
      <p:pic>
        <p:nvPicPr>
          <p:cNvPr id="5" name="Рисунок 4">
            <a:extLst>
              <a:ext uri="{FF2B5EF4-FFF2-40B4-BE49-F238E27FC236}">
                <a16:creationId xmlns:a16="http://schemas.microsoft.com/office/drawing/2014/main" id="{AED45A6C-B9AB-4979-BF7D-7F04D6892575}"/>
              </a:ext>
            </a:extLst>
          </p:cNvPr>
          <p:cNvPicPr>
            <a:picLocks noChangeAspect="1"/>
          </p:cNvPicPr>
          <p:nvPr/>
        </p:nvPicPr>
        <p:blipFill>
          <a:blip r:embed="rId2"/>
          <a:stretch>
            <a:fillRect/>
          </a:stretch>
        </p:blipFill>
        <p:spPr>
          <a:xfrm>
            <a:off x="3574323" y="1687640"/>
            <a:ext cx="5043354" cy="5057847"/>
          </a:xfrm>
          <a:prstGeom prst="rect">
            <a:avLst/>
          </a:prstGeom>
        </p:spPr>
      </p:pic>
    </p:spTree>
    <p:extLst>
      <p:ext uri="{BB962C8B-B14F-4D97-AF65-F5344CB8AC3E}">
        <p14:creationId xmlns:p14="http://schemas.microsoft.com/office/powerpoint/2010/main" val="367250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69EE11-6BD7-4496-90E9-4A6D1E1693B6}"/>
              </a:ext>
            </a:extLst>
          </p:cNvPr>
          <p:cNvSpPr>
            <a:spLocks noGrp="1"/>
          </p:cNvSpPr>
          <p:nvPr>
            <p:ph type="title"/>
          </p:nvPr>
        </p:nvSpPr>
        <p:spPr/>
        <p:txBody>
          <a:bodyPr/>
          <a:lstStyle/>
          <a:p>
            <a:r>
              <a:rPr lang="ru-RU" dirty="0"/>
              <a:t>Системы полного микроанализа </a:t>
            </a:r>
            <a:br>
              <a:rPr lang="en-US" dirty="0"/>
            </a:br>
            <a:r>
              <a:rPr lang="ru-RU" dirty="0"/>
              <a:t>(лаборатория на чипе)</a:t>
            </a:r>
          </a:p>
        </p:txBody>
      </p:sp>
      <p:pic>
        <p:nvPicPr>
          <p:cNvPr id="5" name="Рисунок 4">
            <a:extLst>
              <a:ext uri="{FF2B5EF4-FFF2-40B4-BE49-F238E27FC236}">
                <a16:creationId xmlns:a16="http://schemas.microsoft.com/office/drawing/2014/main" id="{2F13E662-A4C2-443D-97B7-B5D90C414EA1}"/>
              </a:ext>
            </a:extLst>
          </p:cNvPr>
          <p:cNvPicPr>
            <a:picLocks noChangeAspect="1"/>
          </p:cNvPicPr>
          <p:nvPr/>
        </p:nvPicPr>
        <p:blipFill>
          <a:blip r:embed="rId2"/>
          <a:stretch>
            <a:fillRect/>
          </a:stretch>
        </p:blipFill>
        <p:spPr>
          <a:xfrm>
            <a:off x="191344" y="1601588"/>
            <a:ext cx="3845779" cy="5157192"/>
          </a:xfrm>
          <a:prstGeom prst="rect">
            <a:avLst/>
          </a:prstGeom>
        </p:spPr>
      </p:pic>
      <p:sp>
        <p:nvSpPr>
          <p:cNvPr id="11" name="TextBox 10">
            <a:extLst>
              <a:ext uri="{FF2B5EF4-FFF2-40B4-BE49-F238E27FC236}">
                <a16:creationId xmlns:a16="http://schemas.microsoft.com/office/drawing/2014/main" id="{F06F5CFE-2658-4F02-8ED1-F23B673F9DB0}"/>
              </a:ext>
            </a:extLst>
          </p:cNvPr>
          <p:cNvSpPr txBox="1"/>
          <p:nvPr/>
        </p:nvSpPr>
        <p:spPr>
          <a:xfrm>
            <a:off x="4050693" y="1859339"/>
            <a:ext cx="4651165" cy="3139321"/>
          </a:xfrm>
          <a:prstGeom prst="rect">
            <a:avLst/>
          </a:prstGeom>
          <a:noFill/>
        </p:spPr>
        <p:txBody>
          <a:bodyPr wrap="square">
            <a:spAutoFit/>
          </a:bodyPr>
          <a:lstStyle/>
          <a:p>
            <a:pPr marL="285750" indent="-285750">
              <a:buFont typeface="Arial" panose="020B0604020202020204" pitchFamily="34" charset="0"/>
              <a:buChar char="•"/>
            </a:pPr>
            <a:r>
              <a:rPr lang="ru-RU" b="1" dirty="0"/>
              <a:t>Обнаружение биологических и химических агентов в портативном устройстве</a:t>
            </a:r>
          </a:p>
          <a:p>
            <a:pPr marL="742950" lvl="1" indent="-285750">
              <a:buFont typeface="Arial" panose="020B0604020202020204" pitchFamily="34" charset="0"/>
              <a:buChar char="•"/>
            </a:pPr>
            <a:r>
              <a:rPr lang="ru-RU" dirty="0"/>
              <a:t>биомедицина, </a:t>
            </a:r>
          </a:p>
          <a:p>
            <a:pPr marL="742950" lvl="1" indent="-285750">
              <a:buFont typeface="Arial" panose="020B0604020202020204" pitchFamily="34" charset="0"/>
              <a:buChar char="•"/>
            </a:pPr>
            <a:r>
              <a:rPr lang="ru-RU" dirty="0"/>
              <a:t>фармацевтика, </a:t>
            </a:r>
          </a:p>
          <a:p>
            <a:pPr marL="742950" lvl="1" indent="-285750">
              <a:buFont typeface="Arial" panose="020B0604020202020204" pitchFamily="34" charset="0"/>
              <a:buChar char="•"/>
            </a:pPr>
            <a:r>
              <a:rPr lang="ru-RU" dirty="0"/>
              <a:t>экологический мониторинг, </a:t>
            </a:r>
          </a:p>
          <a:p>
            <a:pPr marL="742950" lvl="1" indent="-285750">
              <a:buFont typeface="Arial" panose="020B0604020202020204" pitchFamily="34" charset="0"/>
              <a:buChar char="•"/>
            </a:pPr>
            <a:r>
              <a:rPr lang="ru-RU" dirty="0"/>
              <a:t>защита</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b="1" dirty="0"/>
              <a:t>Уменьшение масштаба</a:t>
            </a:r>
          </a:p>
          <a:p>
            <a:pPr marL="742950" lvl="1" indent="-285750">
              <a:buFont typeface="Arial" panose="020B0604020202020204" pitchFamily="34" charset="0"/>
              <a:buChar char="•"/>
            </a:pPr>
            <a:r>
              <a:rPr lang="ru-RU" dirty="0"/>
              <a:t>Лаборатория в кармане</a:t>
            </a:r>
          </a:p>
          <a:p>
            <a:pPr marL="285750" indent="-285750">
              <a:buFont typeface="Arial" panose="020B0604020202020204" pitchFamily="34" charset="0"/>
              <a:buChar char="•"/>
            </a:pPr>
            <a:endParaRPr lang="ru-RU" dirty="0"/>
          </a:p>
        </p:txBody>
      </p:sp>
      <p:sp>
        <p:nvSpPr>
          <p:cNvPr id="13" name="TextBox 12">
            <a:extLst>
              <a:ext uri="{FF2B5EF4-FFF2-40B4-BE49-F238E27FC236}">
                <a16:creationId xmlns:a16="http://schemas.microsoft.com/office/drawing/2014/main" id="{D76BD4E1-93D3-42B4-B53A-44FA8D9DFDFC}"/>
              </a:ext>
            </a:extLst>
          </p:cNvPr>
          <p:cNvSpPr txBox="1"/>
          <p:nvPr/>
        </p:nvSpPr>
        <p:spPr>
          <a:xfrm>
            <a:off x="8544272" y="1582339"/>
            <a:ext cx="3845780" cy="3693319"/>
          </a:xfrm>
          <a:prstGeom prst="rect">
            <a:avLst/>
          </a:prstGeom>
          <a:noFill/>
        </p:spPr>
        <p:txBody>
          <a:bodyPr wrap="square">
            <a:spAutoFit/>
          </a:bodyPr>
          <a:lstStyle/>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b="1" dirty="0"/>
              <a:t>Автоматизация и интеграция</a:t>
            </a:r>
          </a:p>
          <a:p>
            <a:pPr marL="742950" lvl="1" indent="-285750">
              <a:buFont typeface="Arial" panose="020B0604020202020204" pitchFamily="34" charset="0"/>
              <a:buChar char="•"/>
            </a:pPr>
            <a:r>
              <a:rPr lang="ru-RU" dirty="0"/>
              <a:t>Компоненты устройств </a:t>
            </a:r>
          </a:p>
          <a:p>
            <a:pPr marL="1200150" lvl="2" indent="-285750">
              <a:buFont typeface="Arial" panose="020B0604020202020204" pitchFamily="34" charset="0"/>
              <a:buChar char="•"/>
            </a:pPr>
            <a:r>
              <a:rPr lang="ru-RU" dirty="0"/>
              <a:t>биологических</a:t>
            </a:r>
          </a:p>
          <a:p>
            <a:pPr marL="1200150" lvl="2" indent="-285750">
              <a:buFont typeface="Arial" panose="020B0604020202020204" pitchFamily="34" charset="0"/>
              <a:buChar char="•"/>
            </a:pPr>
            <a:r>
              <a:rPr lang="ru-RU" dirty="0"/>
              <a:t>химических, </a:t>
            </a:r>
          </a:p>
          <a:p>
            <a:pPr marL="1200150" lvl="2" indent="-285750">
              <a:buFont typeface="Arial" panose="020B0604020202020204" pitchFamily="34" charset="0"/>
              <a:buChar char="•"/>
            </a:pPr>
            <a:r>
              <a:rPr lang="ru-RU" dirty="0"/>
              <a:t>механических</a:t>
            </a:r>
          </a:p>
          <a:p>
            <a:pPr marL="1200150" lvl="2" indent="-285750">
              <a:buFont typeface="Arial" panose="020B0604020202020204" pitchFamily="34" charset="0"/>
              <a:buChar char="•"/>
            </a:pPr>
            <a:r>
              <a:rPr lang="ru-RU" dirty="0"/>
              <a:t>электрических</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b="1" dirty="0"/>
              <a:t>Жидкостные компоненты </a:t>
            </a:r>
          </a:p>
          <a:p>
            <a:pPr marL="742950" lvl="1" indent="-285750">
              <a:buFont typeface="Arial" panose="020B0604020202020204" pitchFamily="34" charset="0"/>
              <a:buChar char="•"/>
            </a:pPr>
            <a:r>
              <a:rPr lang="ru-RU" dirty="0"/>
              <a:t>каналы</a:t>
            </a:r>
          </a:p>
          <a:p>
            <a:pPr marL="742950" lvl="1" indent="-285750">
              <a:buFont typeface="Arial" panose="020B0604020202020204" pitchFamily="34" charset="0"/>
              <a:buChar char="•"/>
            </a:pPr>
            <a:r>
              <a:rPr lang="ru-RU" dirty="0"/>
              <a:t>клапаны</a:t>
            </a:r>
          </a:p>
          <a:p>
            <a:pPr marL="742950" lvl="1" indent="-285750">
              <a:buFont typeface="Arial" panose="020B0604020202020204" pitchFamily="34" charset="0"/>
              <a:buChar char="•"/>
            </a:pPr>
            <a:r>
              <a:rPr lang="ru-RU" dirty="0"/>
              <a:t>смесители</a:t>
            </a:r>
          </a:p>
          <a:p>
            <a:pPr marL="742950" lvl="1" indent="-285750">
              <a:buFont typeface="Arial" panose="020B0604020202020204" pitchFamily="34" charset="0"/>
              <a:buChar char="•"/>
            </a:pPr>
            <a:r>
              <a:rPr lang="ru-RU" dirty="0"/>
              <a:t>насосы</a:t>
            </a:r>
          </a:p>
        </p:txBody>
      </p:sp>
    </p:spTree>
    <p:extLst>
      <p:ext uri="{BB962C8B-B14F-4D97-AF65-F5344CB8AC3E}">
        <p14:creationId xmlns:p14="http://schemas.microsoft.com/office/powerpoint/2010/main" val="143372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01223B-98C1-430E-BF2C-5ACDCE44FED6}"/>
              </a:ext>
            </a:extLst>
          </p:cNvPr>
          <p:cNvSpPr>
            <a:spLocks noGrp="1"/>
          </p:cNvSpPr>
          <p:nvPr>
            <p:ph type="title"/>
          </p:nvPr>
        </p:nvSpPr>
        <p:spPr/>
        <p:txBody>
          <a:bodyPr/>
          <a:lstStyle/>
          <a:p>
            <a:r>
              <a:rPr lang="ru-RU" dirty="0"/>
              <a:t>Электрокинетические эффекты</a:t>
            </a:r>
          </a:p>
        </p:txBody>
      </p:sp>
      <p:sp>
        <p:nvSpPr>
          <p:cNvPr id="13" name="TextBox 12">
            <a:extLst>
              <a:ext uri="{FF2B5EF4-FFF2-40B4-BE49-F238E27FC236}">
                <a16:creationId xmlns:a16="http://schemas.microsoft.com/office/drawing/2014/main" id="{EE314296-1F87-4D10-A2CF-9CFFF820DFCC}"/>
              </a:ext>
            </a:extLst>
          </p:cNvPr>
          <p:cNvSpPr txBox="1"/>
          <p:nvPr/>
        </p:nvSpPr>
        <p:spPr>
          <a:xfrm>
            <a:off x="299356" y="1497673"/>
            <a:ext cx="11593288" cy="1200329"/>
          </a:xfrm>
          <a:prstGeom prst="rect">
            <a:avLst/>
          </a:prstGeom>
          <a:noFill/>
        </p:spPr>
        <p:txBody>
          <a:bodyPr wrap="square">
            <a:spAutoFit/>
          </a:bodyPr>
          <a:lstStyle/>
          <a:p>
            <a:r>
              <a:rPr lang="ru-RU" dirty="0"/>
              <a:t>Электрокинетические явления (от электро- и др.-греч. </a:t>
            </a:r>
            <a:r>
              <a:rPr lang="ru-RU" dirty="0" err="1"/>
              <a:t>κίνησις</a:t>
            </a:r>
            <a:r>
              <a:rPr lang="ru-RU" dirty="0"/>
              <a:t> — «движение») — физические явления переноса (движения) дисперсной фазы либо дисперсионной среды коллоидной системы относительно друг друга, которые происходят под действием приложенного электрического поля. Классические электрокинетические явления обусловлены наличием двойного электрического слоя на границе раздела фаз дисперсных систем.</a:t>
            </a:r>
          </a:p>
        </p:txBody>
      </p:sp>
      <p:sp>
        <p:nvSpPr>
          <p:cNvPr id="22" name="TextBox 21">
            <a:extLst>
              <a:ext uri="{FF2B5EF4-FFF2-40B4-BE49-F238E27FC236}">
                <a16:creationId xmlns:a16="http://schemas.microsoft.com/office/drawing/2014/main" id="{E5059AD7-8F92-477D-A068-E2E798CC268A}"/>
              </a:ext>
            </a:extLst>
          </p:cNvPr>
          <p:cNvSpPr txBox="1"/>
          <p:nvPr/>
        </p:nvSpPr>
        <p:spPr>
          <a:xfrm>
            <a:off x="316284" y="2852936"/>
            <a:ext cx="11341260" cy="3693319"/>
          </a:xfrm>
          <a:prstGeom prst="rect">
            <a:avLst/>
          </a:prstGeom>
          <a:noFill/>
        </p:spPr>
        <p:txBody>
          <a:bodyPr wrap="square">
            <a:spAutoFit/>
          </a:bodyPr>
          <a:lstStyle/>
          <a:p>
            <a:pPr marL="285750" indent="-285750">
              <a:buFont typeface="Arial" panose="020B0604020202020204" pitchFamily="34" charset="0"/>
              <a:buChar char="•"/>
            </a:pPr>
            <a:r>
              <a:rPr lang="ru-RU" dirty="0">
                <a:hlinkClick r:id="rId2" action="ppaction://hlinksldjump"/>
              </a:rPr>
              <a:t>электрофорез</a:t>
            </a:r>
            <a:r>
              <a:rPr lang="ru-RU" dirty="0"/>
              <a:t> - движение частиц под действием электрического поля;</a:t>
            </a:r>
          </a:p>
          <a:p>
            <a:pPr marL="285750" indent="-285750">
              <a:buFont typeface="Arial" panose="020B0604020202020204" pitchFamily="34" charset="0"/>
              <a:buChar char="•"/>
            </a:pPr>
            <a:r>
              <a:rPr lang="ru-RU" dirty="0">
                <a:hlinkClick r:id="rId3" action="ppaction://hlinksldjump"/>
              </a:rPr>
              <a:t>электроосмос</a:t>
            </a:r>
            <a:r>
              <a:rPr lang="ru-RU" dirty="0"/>
              <a:t> - движение жидкости в пористом теле под действием электрического поля;</a:t>
            </a:r>
          </a:p>
          <a:p>
            <a:pPr marL="285750" indent="-285750">
              <a:buFont typeface="Arial" panose="020B0604020202020204" pitchFamily="34" charset="0"/>
              <a:buChar char="•"/>
            </a:pPr>
            <a:r>
              <a:rPr lang="ru-RU" dirty="0">
                <a:hlinkClick r:id="rId4" action="ppaction://hlinksldjump"/>
              </a:rPr>
              <a:t>диффузиофорез</a:t>
            </a:r>
            <a:r>
              <a:rPr lang="ru-RU" dirty="0"/>
              <a:t> - движение частиц под действием градиента химического потенциала ;</a:t>
            </a:r>
          </a:p>
          <a:p>
            <a:pPr marL="285750" indent="-285750">
              <a:buFont typeface="Arial" panose="020B0604020202020204" pitchFamily="34" charset="0"/>
              <a:buChar char="•"/>
            </a:pPr>
            <a:r>
              <a:rPr lang="ru-RU" dirty="0">
                <a:hlinkClick r:id="rId4" action="ppaction://hlinksldjump"/>
              </a:rPr>
              <a:t>капиллярный осмос </a:t>
            </a:r>
            <a:r>
              <a:rPr lang="ru-RU" dirty="0"/>
              <a:t>- движение жидкости в пористом теле под действием градиента химического потенциала ;</a:t>
            </a:r>
          </a:p>
          <a:p>
            <a:pPr marL="285750" indent="-285750">
              <a:buFont typeface="Arial" panose="020B0604020202020204" pitchFamily="34" charset="0"/>
              <a:buChar char="•"/>
            </a:pPr>
            <a:r>
              <a:rPr lang="ru-RU" dirty="0">
                <a:hlinkClick r:id="rId5" action="ppaction://hlinksldjump"/>
              </a:rPr>
              <a:t>потенциал седиментации </a:t>
            </a:r>
            <a:r>
              <a:rPr lang="ru-RU" dirty="0"/>
              <a:t>- электрическое поле, создаваемое седиментирующими коллоидными частицами;</a:t>
            </a:r>
          </a:p>
          <a:p>
            <a:pPr marL="285750" indent="-285750">
              <a:buFont typeface="Arial" panose="020B0604020202020204" pitchFamily="34" charset="0"/>
              <a:buChar char="•"/>
            </a:pPr>
            <a:r>
              <a:rPr lang="ru-RU" dirty="0">
                <a:hlinkClick r:id="rId6" action="ppaction://hlinksldjump"/>
              </a:rPr>
              <a:t>потенциал/ток потока </a:t>
            </a:r>
            <a:r>
              <a:rPr lang="ru-RU" dirty="0"/>
              <a:t>, либо электрический потенциал, либо ток, генерируемый жидкостью, движущейся через пористое тело, или относительно плоской поверхности;</a:t>
            </a:r>
          </a:p>
          <a:p>
            <a:pPr marL="285750" indent="-285750">
              <a:buFont typeface="Arial" panose="020B0604020202020204" pitchFamily="34" charset="0"/>
              <a:buChar char="•"/>
            </a:pPr>
            <a:r>
              <a:rPr lang="ru-RU" dirty="0">
                <a:hlinkClick r:id="rId7" action="ppaction://hlinksldjump"/>
              </a:rPr>
              <a:t>коллоидный колебательный ток </a:t>
            </a:r>
            <a:r>
              <a:rPr lang="ru-RU" dirty="0"/>
              <a:t>, как электрический ток, создаваемый частицами, движущимися в жидкости под действием ультразвука ;</a:t>
            </a:r>
          </a:p>
          <a:p>
            <a:pPr marL="285750" indent="-285750">
              <a:buFont typeface="Arial" panose="020B0604020202020204" pitchFamily="34" charset="0"/>
              <a:buChar char="•"/>
            </a:pPr>
            <a:r>
              <a:rPr lang="ru-RU" dirty="0"/>
              <a:t>электрическая звуковая амплитуда , как ультразвук, генерируемый коллоидными частицами в колеблющемся электрическом поле.</a:t>
            </a:r>
          </a:p>
        </p:txBody>
      </p:sp>
    </p:spTree>
    <p:extLst>
      <p:ext uri="{BB962C8B-B14F-4D97-AF65-F5344CB8AC3E}">
        <p14:creationId xmlns:p14="http://schemas.microsoft.com/office/powerpoint/2010/main" val="222677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0E58F9-D924-48A8-A680-01486BC894EB}"/>
              </a:ext>
            </a:extLst>
          </p:cNvPr>
          <p:cNvSpPr>
            <a:spLocks noGrp="1"/>
          </p:cNvSpPr>
          <p:nvPr>
            <p:ph type="title"/>
          </p:nvPr>
        </p:nvSpPr>
        <p:spPr/>
        <p:txBody>
          <a:bodyPr/>
          <a:lstStyle/>
          <a:p>
            <a:r>
              <a:rPr lang="ru-RU" dirty="0"/>
              <a:t>Электрофорез</a:t>
            </a:r>
          </a:p>
        </p:txBody>
      </p:sp>
      <p:pic>
        <p:nvPicPr>
          <p:cNvPr id="10242" name="Picture 2">
            <a:extLst>
              <a:ext uri="{FF2B5EF4-FFF2-40B4-BE49-F238E27FC236}">
                <a16:creationId xmlns:a16="http://schemas.microsoft.com/office/drawing/2014/main" id="{9B4C370D-8540-4758-8973-45DBBE576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700808"/>
            <a:ext cx="2857500" cy="1524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B52518-1FFA-44A3-96D9-0B8A7869D6A9}"/>
              </a:ext>
            </a:extLst>
          </p:cNvPr>
          <p:cNvSpPr txBox="1"/>
          <p:nvPr/>
        </p:nvSpPr>
        <p:spPr>
          <a:xfrm>
            <a:off x="227759" y="3247606"/>
            <a:ext cx="3363870" cy="369332"/>
          </a:xfrm>
          <a:prstGeom prst="rect">
            <a:avLst/>
          </a:prstGeom>
          <a:noFill/>
        </p:spPr>
        <p:txBody>
          <a:bodyPr wrap="none" rtlCol="0">
            <a:spAutoFit/>
          </a:bodyPr>
          <a:lstStyle/>
          <a:p>
            <a:r>
              <a:rPr lang="ru-RU" b="0" i="0" dirty="0">
                <a:solidFill>
                  <a:srgbClr val="202122"/>
                </a:solidFill>
                <a:effectLst/>
                <a:latin typeface="Arial" panose="020B0604020202020204" pitchFamily="34" charset="0"/>
              </a:rPr>
              <a:t>Иллюстрация электрофореза</a:t>
            </a:r>
            <a:endParaRPr lang="ru-RU" dirty="0"/>
          </a:p>
        </p:txBody>
      </p:sp>
      <p:pic>
        <p:nvPicPr>
          <p:cNvPr id="10244" name="Picture 4">
            <a:extLst>
              <a:ext uri="{FF2B5EF4-FFF2-40B4-BE49-F238E27FC236}">
                <a16:creationId xmlns:a16="http://schemas.microsoft.com/office/drawing/2014/main" id="{E109CB01-8A93-4265-92AA-615038668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51" y="3662534"/>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B70E9-9A31-47AF-9E1A-7AB0B2533722}"/>
              </a:ext>
            </a:extLst>
          </p:cNvPr>
          <p:cNvSpPr txBox="1"/>
          <p:nvPr/>
        </p:nvSpPr>
        <p:spPr>
          <a:xfrm>
            <a:off x="-96688" y="6488911"/>
            <a:ext cx="6097508" cy="369332"/>
          </a:xfrm>
          <a:prstGeom prst="rect">
            <a:avLst/>
          </a:prstGeom>
          <a:noFill/>
        </p:spPr>
        <p:txBody>
          <a:bodyPr wrap="square">
            <a:spAutoFit/>
          </a:bodyPr>
          <a:lstStyle/>
          <a:p>
            <a:r>
              <a:rPr lang="ru-RU" b="0" i="0" dirty="0">
                <a:solidFill>
                  <a:srgbClr val="202122"/>
                </a:solidFill>
                <a:effectLst/>
                <a:latin typeface="Arial" panose="020B0604020202020204" pitchFamily="34" charset="0"/>
              </a:rPr>
              <a:t>Иллюстрация замедления электрофореза</a:t>
            </a:r>
            <a:endParaRPr lang="ru-RU" dirty="0"/>
          </a:p>
        </p:txBody>
      </p:sp>
      <p:pic>
        <p:nvPicPr>
          <p:cNvPr id="10246" name="Picture 6">
            <a:extLst>
              <a:ext uri="{FF2B5EF4-FFF2-40B4-BE49-F238E27FC236}">
                <a16:creationId xmlns:a16="http://schemas.microsoft.com/office/drawing/2014/main" id="{BCFA2975-CC67-40F7-8DA6-13086A1B8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907" y="2387213"/>
            <a:ext cx="3727893" cy="37278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9242E97-A92D-4715-8E24-5C3E8F6A390F}"/>
              </a:ext>
            </a:extLst>
          </p:cNvPr>
          <p:cNvSpPr txBox="1"/>
          <p:nvPr/>
        </p:nvSpPr>
        <p:spPr>
          <a:xfrm>
            <a:off x="8184231" y="2219834"/>
            <a:ext cx="3413591" cy="3693319"/>
          </a:xfrm>
          <a:prstGeom prst="rect">
            <a:avLst/>
          </a:prstGeom>
          <a:noFill/>
        </p:spPr>
        <p:txBody>
          <a:bodyPr wrap="square">
            <a:spAutoFit/>
          </a:bodyPr>
          <a:lstStyle/>
          <a:p>
            <a:r>
              <a:rPr lang="ru-RU" dirty="0" err="1"/>
              <a:t>Электрофоре́з</a:t>
            </a:r>
            <a:r>
              <a:rPr lang="ru-RU" dirty="0"/>
              <a:t> (от электро- + др.-греч. </a:t>
            </a:r>
            <a:r>
              <a:rPr lang="ru-RU" dirty="0" err="1"/>
              <a:t>φορέω</a:t>
            </a:r>
            <a:r>
              <a:rPr lang="ru-RU" dirty="0"/>
              <a:t> «переношу») — это электрокинетическое явление перемещения частиц дисперсной фазы (коллоидных или белковых растворов) в жидкой или газообразной среде под действием внешнего электрического поля. Впервые было открыто профессорами Московского университета П. И. Страховым и Ф. Ф. </a:t>
            </a:r>
            <a:r>
              <a:rPr lang="ru-RU" dirty="0" err="1"/>
              <a:t>Рейссом</a:t>
            </a:r>
            <a:r>
              <a:rPr lang="ru-RU" dirty="0"/>
              <a:t> в 1809 году.</a:t>
            </a:r>
          </a:p>
        </p:txBody>
      </p:sp>
    </p:spTree>
    <p:extLst>
      <p:ext uri="{BB962C8B-B14F-4D97-AF65-F5344CB8AC3E}">
        <p14:creationId xmlns:p14="http://schemas.microsoft.com/office/powerpoint/2010/main" val="419733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FE33D6-15CB-4AC4-8783-EB4BE852784F}"/>
              </a:ext>
            </a:extLst>
          </p:cNvPr>
          <p:cNvSpPr>
            <a:spLocks noGrp="1"/>
          </p:cNvSpPr>
          <p:nvPr>
            <p:ph type="title"/>
          </p:nvPr>
        </p:nvSpPr>
        <p:spPr/>
        <p:txBody>
          <a:bodyPr/>
          <a:lstStyle/>
          <a:p>
            <a:r>
              <a:rPr lang="ru-RU" dirty="0"/>
              <a:t>Электроосмос </a:t>
            </a:r>
          </a:p>
        </p:txBody>
      </p:sp>
      <p:pic>
        <p:nvPicPr>
          <p:cNvPr id="11266" name="Picture 2">
            <a:extLst>
              <a:ext uri="{FF2B5EF4-FFF2-40B4-BE49-F238E27FC236}">
                <a16:creationId xmlns:a16="http://schemas.microsoft.com/office/drawing/2014/main" id="{924F78DD-BA00-4D46-ADA0-16470078E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606" y="1802368"/>
            <a:ext cx="2095500" cy="1257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A583471-1F97-45AC-B5CD-83C9678D23D2}"/>
              </a:ext>
            </a:extLst>
          </p:cNvPr>
          <p:cNvSpPr txBox="1"/>
          <p:nvPr/>
        </p:nvSpPr>
        <p:spPr>
          <a:xfrm>
            <a:off x="263352" y="3059668"/>
            <a:ext cx="6097508" cy="369332"/>
          </a:xfrm>
          <a:prstGeom prst="rect">
            <a:avLst/>
          </a:prstGeom>
          <a:noFill/>
        </p:spPr>
        <p:txBody>
          <a:bodyPr wrap="square">
            <a:spAutoFit/>
          </a:bodyPr>
          <a:lstStyle/>
          <a:p>
            <a:r>
              <a:rPr lang="ru-RU" b="0" i="0" dirty="0">
                <a:solidFill>
                  <a:srgbClr val="202122"/>
                </a:solidFill>
                <a:effectLst/>
                <a:latin typeface="Arial" panose="020B0604020202020204" pitchFamily="34" charset="0"/>
              </a:rPr>
              <a:t>Схема электроосмотического потока</a:t>
            </a:r>
            <a:endParaRPr lang="ru-RU" dirty="0"/>
          </a:p>
        </p:txBody>
      </p:sp>
      <p:pic>
        <p:nvPicPr>
          <p:cNvPr id="11268" name="Picture 4">
            <a:extLst>
              <a:ext uri="{FF2B5EF4-FFF2-40B4-BE49-F238E27FC236}">
                <a16:creationId xmlns:a16="http://schemas.microsoft.com/office/drawing/2014/main" id="{226A45FE-513B-47BC-8385-F43A09549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3623725"/>
            <a:ext cx="2880320" cy="2880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69D099E-BAF4-47C7-AD7C-176115580F09}"/>
              </a:ext>
            </a:extLst>
          </p:cNvPr>
          <p:cNvSpPr txBox="1"/>
          <p:nvPr/>
        </p:nvSpPr>
        <p:spPr>
          <a:xfrm>
            <a:off x="5159896" y="2060848"/>
            <a:ext cx="6097508" cy="3693319"/>
          </a:xfrm>
          <a:prstGeom prst="rect">
            <a:avLst/>
          </a:prstGeom>
          <a:noFill/>
        </p:spPr>
        <p:txBody>
          <a:bodyPr wrap="square">
            <a:spAutoFit/>
          </a:bodyPr>
          <a:lstStyle/>
          <a:p>
            <a:r>
              <a:rPr lang="ru-RU" dirty="0"/>
              <a:t>Электроосмос — это движение жидкости через капилляры или пористые диафрагмы (осмос) при наложении внешнего электрического поля. Электроосмос — одно из основных электрокинетических явлений.</a:t>
            </a:r>
          </a:p>
          <a:p>
            <a:endParaRPr lang="ru-RU" dirty="0"/>
          </a:p>
          <a:p>
            <a:r>
              <a:rPr lang="ru-RU" dirty="0"/>
              <a:t>Явление </a:t>
            </a:r>
            <a:r>
              <a:rPr lang="ru-RU" dirty="0" err="1"/>
              <a:t>электроосмоса</a:t>
            </a:r>
            <a:r>
              <a:rPr lang="ru-RU" dirty="0"/>
              <a:t> впервые было открыто в Москве в 1807 году профессором Московского университета Φ. Φ. </a:t>
            </a:r>
            <a:r>
              <a:rPr lang="ru-RU" dirty="0" err="1"/>
              <a:t>Рейссом</a:t>
            </a:r>
            <a:r>
              <a:rPr lang="ru-RU" dirty="0"/>
              <a:t>. В 1809 году, в «Записках Московского общества испытателей природы» была опубликована его работа «О новом действии гальванического электричества»,[7] в которой он подробно описал опыты, приведшие его к открытию нового, до того времени неизвестного явления.</a:t>
            </a:r>
          </a:p>
        </p:txBody>
      </p:sp>
    </p:spTree>
    <p:extLst>
      <p:ext uri="{BB962C8B-B14F-4D97-AF65-F5344CB8AC3E}">
        <p14:creationId xmlns:p14="http://schemas.microsoft.com/office/powerpoint/2010/main" val="6528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2A9CBC-06A5-4F89-B3A3-ED20FF9D128C}"/>
              </a:ext>
            </a:extLst>
          </p:cNvPr>
          <p:cNvSpPr>
            <a:spLocks noGrp="1"/>
          </p:cNvSpPr>
          <p:nvPr>
            <p:ph type="title"/>
          </p:nvPr>
        </p:nvSpPr>
        <p:spPr/>
        <p:txBody>
          <a:bodyPr/>
          <a:lstStyle/>
          <a:p>
            <a:r>
              <a:rPr lang="ru-RU" dirty="0"/>
              <a:t>Диффузиофорез и Диффузиоосмос </a:t>
            </a:r>
          </a:p>
        </p:txBody>
      </p:sp>
      <p:pic>
        <p:nvPicPr>
          <p:cNvPr id="12290" name="Picture 2">
            <a:extLst>
              <a:ext uri="{FF2B5EF4-FFF2-40B4-BE49-F238E27FC236}">
                <a16:creationId xmlns:a16="http://schemas.microsoft.com/office/drawing/2014/main" id="{CDD182CC-B22D-40FA-912B-A098253D7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820963"/>
            <a:ext cx="3215407" cy="29523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724E9E-A465-4820-9B81-894F743F3821}"/>
              </a:ext>
            </a:extLst>
          </p:cNvPr>
          <p:cNvSpPr txBox="1"/>
          <p:nvPr/>
        </p:nvSpPr>
        <p:spPr>
          <a:xfrm>
            <a:off x="6127986" y="1768906"/>
            <a:ext cx="6097508" cy="923330"/>
          </a:xfrm>
          <a:prstGeom prst="rect">
            <a:avLst/>
          </a:prstGeom>
          <a:noFill/>
        </p:spPr>
        <p:txBody>
          <a:bodyPr wrap="square">
            <a:spAutoFit/>
          </a:bodyPr>
          <a:lstStyle/>
          <a:p>
            <a:r>
              <a:rPr lang="ru-RU" b="1" dirty="0"/>
              <a:t>Диффузиофорез</a:t>
            </a:r>
            <a:r>
              <a:rPr lang="ru-RU" dirty="0"/>
              <a:t> — это самопроизвольное движение коллоидных частиц или молекул в жидкости , вызванное градиентом концентрации другого вещества.</a:t>
            </a:r>
            <a:r>
              <a:rPr lang="en-US" dirty="0"/>
              <a:t> [8,9,10]</a:t>
            </a:r>
            <a:endParaRPr lang="ru-RU" dirty="0"/>
          </a:p>
        </p:txBody>
      </p:sp>
      <p:sp>
        <p:nvSpPr>
          <p:cNvPr id="12" name="TextBox 11">
            <a:extLst>
              <a:ext uri="{FF2B5EF4-FFF2-40B4-BE49-F238E27FC236}">
                <a16:creationId xmlns:a16="http://schemas.microsoft.com/office/drawing/2014/main" id="{179936BF-9F74-4615-9500-005793D9F81D}"/>
              </a:ext>
            </a:extLst>
          </p:cNvPr>
          <p:cNvSpPr txBox="1"/>
          <p:nvPr/>
        </p:nvSpPr>
        <p:spPr>
          <a:xfrm>
            <a:off x="6127986" y="2709764"/>
            <a:ext cx="6097508" cy="2585323"/>
          </a:xfrm>
          <a:prstGeom prst="rect">
            <a:avLst/>
          </a:prstGeom>
          <a:noFill/>
        </p:spPr>
        <p:txBody>
          <a:bodyPr wrap="square">
            <a:spAutoFit/>
          </a:bodyPr>
          <a:lstStyle/>
          <a:p>
            <a:r>
              <a:rPr lang="ru-RU" b="1" dirty="0"/>
              <a:t>Диффузиоосмос</a:t>
            </a:r>
            <a:r>
              <a:rPr lang="ru-RU" dirty="0"/>
              <a:t> , также называемый </a:t>
            </a:r>
            <a:r>
              <a:rPr lang="ru-RU" b="1" dirty="0"/>
              <a:t>капиллярным осмосом</a:t>
            </a:r>
            <a:r>
              <a:rPr lang="ru-RU" dirty="0"/>
              <a:t>, представляет собой поток раствора относительно неподвижной стенки или поверхности пор, где поток управляется градиентом концентрации в растворе. Это отличается от течения относительно поверхности, движимой градиентом гидростатического давления в жидкости. При диффузионном осмосе гидростатическое давление однородно, а поток обусловлен градиентом концентрации.</a:t>
            </a:r>
          </a:p>
        </p:txBody>
      </p:sp>
      <p:sp>
        <p:nvSpPr>
          <p:cNvPr id="16" name="TextBox 15">
            <a:extLst>
              <a:ext uri="{FF2B5EF4-FFF2-40B4-BE49-F238E27FC236}">
                <a16:creationId xmlns:a16="http://schemas.microsoft.com/office/drawing/2014/main" id="{00A74C17-6F5A-45CC-A725-CC02F7BEAEFD}"/>
              </a:ext>
            </a:extLst>
          </p:cNvPr>
          <p:cNvSpPr txBox="1"/>
          <p:nvPr/>
        </p:nvSpPr>
        <p:spPr>
          <a:xfrm>
            <a:off x="93355" y="5269879"/>
            <a:ext cx="12097344" cy="1477328"/>
          </a:xfrm>
          <a:prstGeom prst="rect">
            <a:avLst/>
          </a:prstGeom>
          <a:noFill/>
        </p:spPr>
        <p:txBody>
          <a:bodyPr wrap="square">
            <a:spAutoFit/>
          </a:bodyPr>
          <a:lstStyle/>
          <a:p>
            <a:r>
              <a:rPr lang="ru-RU" b="1" dirty="0"/>
              <a:t>Диффузиоосмос и диффузиофорез — по существу одно и то же явление. </a:t>
            </a:r>
            <a:r>
              <a:rPr lang="ru-RU" dirty="0"/>
              <a:t>Они представляют собой относительное движение поверхности и раствора, обусловленное градиентом концентрации в растворе. Это движение называется диффузиофорезом, когда раствор считается неподвижным, а частицы движутся в нем за счет относительного движения жидкости у поверхности этих частиц. Термин диффузиоосмос используется, когда поверхность рассматривается как статическая, а раствор течет.</a:t>
            </a:r>
          </a:p>
        </p:txBody>
      </p:sp>
    </p:spTree>
    <p:extLst>
      <p:ext uri="{BB962C8B-B14F-4D97-AF65-F5344CB8AC3E}">
        <p14:creationId xmlns:p14="http://schemas.microsoft.com/office/powerpoint/2010/main" val="344090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820D95-C0EF-4C7C-B3F9-87591C54336F}"/>
              </a:ext>
            </a:extLst>
          </p:cNvPr>
          <p:cNvSpPr>
            <a:spLocks noGrp="1"/>
          </p:cNvSpPr>
          <p:nvPr>
            <p:ph type="title"/>
          </p:nvPr>
        </p:nvSpPr>
        <p:spPr/>
        <p:txBody>
          <a:bodyPr/>
          <a:lstStyle/>
          <a:p>
            <a:r>
              <a:rPr lang="ru-RU" dirty="0"/>
              <a:t>Потенциал седиментации</a:t>
            </a:r>
          </a:p>
        </p:txBody>
      </p:sp>
      <p:pic>
        <p:nvPicPr>
          <p:cNvPr id="13314" name="Picture 2">
            <a:extLst>
              <a:ext uri="{FF2B5EF4-FFF2-40B4-BE49-F238E27FC236}">
                <a16:creationId xmlns:a16="http://schemas.microsoft.com/office/drawing/2014/main" id="{43EC40E1-3CA0-420A-B730-6966A8FD0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1628800"/>
            <a:ext cx="4392488" cy="27566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0715F0E-F142-4C07-9178-2AD1CA58386E}"/>
              </a:ext>
            </a:extLst>
          </p:cNvPr>
          <p:cNvSpPr txBox="1"/>
          <p:nvPr/>
        </p:nvSpPr>
        <p:spPr>
          <a:xfrm>
            <a:off x="5687124" y="1725316"/>
            <a:ext cx="6097508" cy="2862322"/>
          </a:xfrm>
          <a:prstGeom prst="rect">
            <a:avLst/>
          </a:prstGeom>
          <a:noFill/>
        </p:spPr>
        <p:txBody>
          <a:bodyPr wrap="square">
            <a:spAutoFit/>
          </a:bodyPr>
          <a:lstStyle/>
          <a:p>
            <a:r>
              <a:rPr lang="ru-RU" dirty="0"/>
              <a:t>Эффект Дорна (потенциал седиментации, 1878) — возникновение разности потенциалов между погруженными в жидкость с оседающими частицами электродами, один из которых помещён у дна сосуда, а другой — в верхней его части. </a:t>
            </a:r>
          </a:p>
          <a:p>
            <a:endParaRPr lang="ru-RU" dirty="0"/>
          </a:p>
          <a:p>
            <a:r>
              <a:rPr lang="ru-RU" dirty="0"/>
              <a:t>При этом частицы, взвешенные в этой жидкости, перемещаются в одном направлении под действием либо силы тяжести, либо ультразвукового или центробежного поля.</a:t>
            </a:r>
          </a:p>
        </p:txBody>
      </p:sp>
      <p:pic>
        <p:nvPicPr>
          <p:cNvPr id="13316" name="Picture 4">
            <a:extLst>
              <a:ext uri="{FF2B5EF4-FFF2-40B4-BE49-F238E27FC236}">
                <a16:creationId xmlns:a16="http://schemas.microsoft.com/office/drawing/2014/main" id="{A551C1E5-4A4D-4FA4-B683-7282B9121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4587638"/>
            <a:ext cx="2870573" cy="22703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08B2D1F-CDF5-48B6-A494-D00D7E5C2052}"/>
              </a:ext>
            </a:extLst>
          </p:cNvPr>
          <p:cNvSpPr txBox="1"/>
          <p:nvPr/>
        </p:nvSpPr>
        <p:spPr>
          <a:xfrm>
            <a:off x="4223792" y="5085184"/>
            <a:ext cx="7776864" cy="1477328"/>
          </a:xfrm>
          <a:prstGeom prst="rect">
            <a:avLst/>
          </a:prstGeom>
          <a:noFill/>
        </p:spPr>
        <p:txBody>
          <a:bodyPr wrap="square">
            <a:spAutoFit/>
          </a:bodyPr>
          <a:lstStyle/>
          <a:p>
            <a:r>
              <a:rPr lang="ru-RU" dirty="0"/>
              <a:t>При совпадении направления движения отдельных частиц с направлением их электрических полей возникает макроскопическое электрическое поле Е, направление которого параллельно направлению движения частиц. Между двумя электродами, находящимися в жидкости, можно измерить разность потенциалов.</a:t>
            </a:r>
          </a:p>
        </p:txBody>
      </p:sp>
    </p:spTree>
    <p:extLst>
      <p:ext uri="{BB962C8B-B14F-4D97-AF65-F5344CB8AC3E}">
        <p14:creationId xmlns:p14="http://schemas.microsoft.com/office/powerpoint/2010/main" val="28399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979091-BAF0-48F3-AB91-771C9540213D}"/>
              </a:ext>
            </a:extLst>
          </p:cNvPr>
          <p:cNvSpPr>
            <a:spLocks noGrp="1"/>
          </p:cNvSpPr>
          <p:nvPr>
            <p:ph type="title"/>
          </p:nvPr>
        </p:nvSpPr>
        <p:spPr/>
        <p:txBody>
          <a:bodyPr/>
          <a:lstStyle/>
          <a:p>
            <a:r>
              <a:rPr lang="ru-RU" dirty="0"/>
              <a:t>Текущий ток и потоковый потенциал</a:t>
            </a:r>
          </a:p>
        </p:txBody>
      </p:sp>
      <p:sp>
        <p:nvSpPr>
          <p:cNvPr id="7" name="TextBox 6">
            <a:extLst>
              <a:ext uri="{FF2B5EF4-FFF2-40B4-BE49-F238E27FC236}">
                <a16:creationId xmlns:a16="http://schemas.microsoft.com/office/drawing/2014/main" id="{FB59349C-7D1E-4F71-BE28-1F9C9AACDB96}"/>
              </a:ext>
            </a:extLst>
          </p:cNvPr>
          <p:cNvSpPr txBox="1"/>
          <p:nvPr/>
        </p:nvSpPr>
        <p:spPr>
          <a:xfrm>
            <a:off x="6279031" y="1916832"/>
            <a:ext cx="5919223" cy="3416320"/>
          </a:xfrm>
          <a:prstGeom prst="rect">
            <a:avLst/>
          </a:prstGeom>
          <a:noFill/>
        </p:spPr>
        <p:txBody>
          <a:bodyPr wrap="square">
            <a:spAutoFit/>
          </a:bodyPr>
          <a:lstStyle/>
          <a:p>
            <a:r>
              <a:rPr lang="ru-RU" dirty="0"/>
              <a:t>Текущий ток и потоковый потенциал — это два взаимосвязанных электрокинетических явления, изучаемых в областях химии поверхности и электрохимии . Они представляют собой электрический ток или потенциал , который возникает, когда электролит движется под действием градиента давления через канал или пористую пробку с заряженными стенками. [11-13]</a:t>
            </a:r>
          </a:p>
          <a:p>
            <a:endParaRPr lang="ru-RU" dirty="0"/>
          </a:p>
          <a:p>
            <a:r>
              <a:rPr lang="ru-RU" dirty="0"/>
              <a:t>Первое наблюдение потокового потенциала обычно приписывают немецкому физику Георгу Герману Квинке в 1859 году.</a:t>
            </a:r>
          </a:p>
        </p:txBody>
      </p:sp>
      <p:pic>
        <p:nvPicPr>
          <p:cNvPr id="14342" name="Picture 6" descr="Development of streaming potential when an electrolyte is pumped through a capillary.">
            <a:extLst>
              <a:ext uri="{FF2B5EF4-FFF2-40B4-BE49-F238E27FC236}">
                <a16:creationId xmlns:a16="http://schemas.microsoft.com/office/drawing/2014/main" id="{28C8D355-5026-4ECA-89F1-ABAC6F366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4365104"/>
            <a:ext cx="4642681" cy="22530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E58D873-7D02-4F2E-9061-67E1E213529C}"/>
              </a:ext>
            </a:extLst>
          </p:cNvPr>
          <p:cNvSpPr txBox="1"/>
          <p:nvPr/>
        </p:nvSpPr>
        <p:spPr>
          <a:xfrm>
            <a:off x="479376" y="6600941"/>
            <a:ext cx="6912768" cy="246221"/>
          </a:xfrm>
          <a:prstGeom prst="rect">
            <a:avLst/>
          </a:prstGeom>
          <a:noFill/>
        </p:spPr>
        <p:txBody>
          <a:bodyPr wrap="square">
            <a:spAutoFit/>
          </a:bodyPr>
          <a:lstStyle/>
          <a:p>
            <a:r>
              <a:rPr lang="ru-RU" sz="1000" dirty="0"/>
              <a:t>Развитие потенциала течения при прокачке электролита через капилляр. </a:t>
            </a:r>
            <a:r>
              <a:rPr lang="en-US" sz="1000" dirty="0"/>
              <a:t>[14, 15]</a:t>
            </a:r>
            <a:endParaRPr lang="ru-RU" sz="1000" dirty="0"/>
          </a:p>
        </p:txBody>
      </p:sp>
      <p:pic>
        <p:nvPicPr>
          <p:cNvPr id="14344" name="Picture 8" descr="Graphical abstract: Streaming potential and electroviscous effects in soft nanochannels: towards designing more efficient nanofluidic electrochemomechanical energy converters">
            <a:extLst>
              <a:ext uri="{FF2B5EF4-FFF2-40B4-BE49-F238E27FC236}">
                <a16:creationId xmlns:a16="http://schemas.microsoft.com/office/drawing/2014/main" id="{F7CE0AE3-66BB-4D74-8AC8-E038CDA71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589335"/>
            <a:ext cx="4570673" cy="265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2F4CE0-63A2-4C8A-BDB2-59860471C8A0}"/>
              </a:ext>
            </a:extLst>
          </p:cNvPr>
          <p:cNvSpPr>
            <a:spLocks noGrp="1"/>
          </p:cNvSpPr>
          <p:nvPr>
            <p:ph type="title"/>
          </p:nvPr>
        </p:nvSpPr>
        <p:spPr/>
        <p:txBody>
          <a:bodyPr/>
          <a:lstStyle/>
          <a:p>
            <a:r>
              <a:rPr lang="ru-RU" dirty="0"/>
              <a:t>Коллоидный вибрационный ток</a:t>
            </a:r>
          </a:p>
        </p:txBody>
      </p:sp>
      <p:pic>
        <p:nvPicPr>
          <p:cNvPr id="16386" name="Picture 2">
            <a:extLst>
              <a:ext uri="{FF2B5EF4-FFF2-40B4-BE49-F238E27FC236}">
                <a16:creationId xmlns:a16="http://schemas.microsoft.com/office/drawing/2014/main" id="{D1724402-729E-4F0A-BE73-161F403BC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1772816"/>
            <a:ext cx="4032448" cy="2863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B64FB1-9A52-481A-A1FE-EECA57750996}"/>
              </a:ext>
            </a:extLst>
          </p:cNvPr>
          <p:cNvSpPr txBox="1"/>
          <p:nvPr/>
        </p:nvSpPr>
        <p:spPr>
          <a:xfrm>
            <a:off x="4466104" y="1952843"/>
            <a:ext cx="7739976" cy="4770537"/>
          </a:xfrm>
          <a:prstGeom prst="rect">
            <a:avLst/>
          </a:prstGeom>
          <a:noFill/>
        </p:spPr>
        <p:txBody>
          <a:bodyPr wrap="square">
            <a:spAutoFit/>
          </a:bodyPr>
          <a:lstStyle/>
          <a:p>
            <a:r>
              <a:rPr lang="ru-RU" sz="1600" dirty="0"/>
              <a:t>Коллоидный колебательный ток — это электроакустическое явление , возникающее при распространении ультразвука через жидкость , содержащую ионы и либо твердые частицы, либо капли эмульсии . [1] [2]</a:t>
            </a:r>
          </a:p>
          <a:p>
            <a:endParaRPr lang="ru-RU" sz="1600" dirty="0"/>
          </a:p>
          <a:p>
            <a:r>
              <a:rPr lang="ru-RU" sz="1600" dirty="0"/>
              <a:t>Градиент давления в ультразвуковой волне перемещает частицы относительно жидкости. Это движение нарушает двойной слой , который существует на границе раздела частица-жидкость . Рисунок иллюстрирует механизм этого искажения. Практически все частицы в жидкостях несут поверхностный заряд . Этот поверхностный заряд экранируется равнозаряженным диффузным слоем; эта структура называется двойным слоем. Ионы диффузного слоя находятся в жидкости и могут двигаться вместе с жидкостью. Движение жидкости относительно частицы увлекает эти диффузные ионы в направлении того или иного полюса частицы. На картинке показаны ионы, увлекаемые к левому полюсу. В результате этого сопротивления возникает избыток отрицательных ионов вблизи левого полюса и избыток положительного поверхностного заряда у правого полюса. В результате этого избытка заряда частицы приобретают дипольный момент . Эти дипольные моменты генерируют электрическое поле, которое, в свою очередь, генерирует измеримый электрический ток. [2] Это явление широко используется для измерения дзета-потенциала в концентрированных коллоидах .</a:t>
            </a:r>
          </a:p>
        </p:txBody>
      </p:sp>
    </p:spTree>
    <p:extLst>
      <p:ext uri="{BB962C8B-B14F-4D97-AF65-F5344CB8AC3E}">
        <p14:creationId xmlns:p14="http://schemas.microsoft.com/office/powerpoint/2010/main" val="67194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3472FA-EBC1-438E-A3C9-23093C2A3C2D}"/>
              </a:ext>
            </a:extLst>
          </p:cNvPr>
          <p:cNvSpPr>
            <a:spLocks noGrp="1"/>
          </p:cNvSpPr>
          <p:nvPr>
            <p:ph type="title"/>
          </p:nvPr>
        </p:nvSpPr>
        <p:spPr/>
        <p:txBody>
          <a:bodyPr/>
          <a:lstStyle/>
          <a:p>
            <a:r>
              <a:rPr lang="ru-RU" dirty="0"/>
              <a:t>Электрическая звуковая амплитуда</a:t>
            </a:r>
          </a:p>
        </p:txBody>
      </p:sp>
      <p:sp>
        <p:nvSpPr>
          <p:cNvPr id="7" name="TextBox 6">
            <a:extLst>
              <a:ext uri="{FF2B5EF4-FFF2-40B4-BE49-F238E27FC236}">
                <a16:creationId xmlns:a16="http://schemas.microsoft.com/office/drawing/2014/main" id="{F00F3890-2337-4498-AE7A-CF7470CCCA6C}"/>
              </a:ext>
            </a:extLst>
          </p:cNvPr>
          <p:cNvSpPr txBox="1"/>
          <p:nvPr/>
        </p:nvSpPr>
        <p:spPr>
          <a:xfrm>
            <a:off x="6023992" y="1844824"/>
            <a:ext cx="6097508" cy="4524315"/>
          </a:xfrm>
          <a:prstGeom prst="rect">
            <a:avLst/>
          </a:prstGeom>
          <a:noFill/>
        </p:spPr>
        <p:txBody>
          <a:bodyPr wrap="square">
            <a:spAutoFit/>
          </a:bodyPr>
          <a:lstStyle/>
          <a:p>
            <a:r>
              <a:rPr lang="ru-RU" dirty="0"/>
              <a:t>Электрическая звуковая амплитуда или электроакустическая звуковая амплитуда представляет собой электроакустическое явление , противоположное току коллоидных колебаний . Возникает в коллоидах , эмульсиях и других неоднородных жидкостях под действием осциллирующего электрического поля . Это поле перемещает частицы относительно жидкости, что генерирует ультразвук .</a:t>
            </a:r>
          </a:p>
          <a:p>
            <a:endParaRPr lang="ru-RU" dirty="0"/>
          </a:p>
          <a:p>
            <a:r>
              <a:rPr lang="ru-RU" dirty="0"/>
              <a:t>Амплитуда электрического звука была экспериментально обнаружена </a:t>
            </a:r>
            <a:r>
              <a:rPr lang="ru-RU" dirty="0" err="1"/>
              <a:t>Ойей</a:t>
            </a:r>
            <a:r>
              <a:rPr lang="ru-RU" dirty="0"/>
              <a:t> и его соавторами в начале 1980-х годов. [1</a:t>
            </a:r>
            <a:r>
              <a:rPr lang="en-US" dirty="0"/>
              <a:t>8</a:t>
            </a:r>
            <a:r>
              <a:rPr lang="ru-RU" dirty="0"/>
              <a:t>] Он также широко используется для характеристики дзета-потенциала в дисперсиях и эмульсиях . Хантер опубликовал обзор теории этого эффекта, его экспериментальной проверки и многочисленных приложений. [</a:t>
            </a:r>
            <a:r>
              <a:rPr lang="en-US" dirty="0"/>
              <a:t>19</a:t>
            </a:r>
            <a:r>
              <a:rPr lang="ru-RU" dirty="0"/>
              <a:t>]</a:t>
            </a:r>
          </a:p>
        </p:txBody>
      </p:sp>
      <p:pic>
        <p:nvPicPr>
          <p:cNvPr id="17410" name="Picture 2" descr="Electrokinetic sonic amplitude measurement of concentrated alumina  suspensions: Effect of electrosteric stabilization | Semantic Scholar">
            <a:extLst>
              <a:ext uri="{FF2B5EF4-FFF2-40B4-BE49-F238E27FC236}">
                <a16:creationId xmlns:a16="http://schemas.microsoft.com/office/drawing/2014/main" id="{27A67080-C82E-4CDE-B323-67A2C8933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1844824"/>
            <a:ext cx="5371263"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7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r>
              <a:rPr lang="ru-RU" dirty="0"/>
              <a:t>Технология производства</a:t>
            </a:r>
          </a:p>
        </p:txBody>
      </p:sp>
      <p:sp>
        <p:nvSpPr>
          <p:cNvPr id="3" name="Текст 2"/>
          <p:cNvSpPr>
            <a:spLocks noGrp="1"/>
          </p:cNvSpPr>
          <p:nvPr>
            <p:ph type="body" idx="1"/>
          </p:nvPr>
        </p:nvSpPr>
        <p:spPr/>
        <p:txBody>
          <a:bodyPr rtlCol="0"/>
          <a:lstStyle/>
          <a:p>
            <a:pPr rtl="0"/>
            <a:r>
              <a:rPr lang="ru-RU" dirty="0"/>
              <a:t>микрофлюидных устройств</a:t>
            </a:r>
          </a:p>
        </p:txBody>
      </p:sp>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9562AC-BBBE-42C0-A98E-CD288FCDF265}"/>
              </a:ext>
            </a:extLst>
          </p:cNvPr>
          <p:cNvSpPr>
            <a:spLocks noGrp="1"/>
          </p:cNvSpPr>
          <p:nvPr>
            <p:ph type="title"/>
          </p:nvPr>
        </p:nvSpPr>
        <p:spPr/>
        <p:txBody>
          <a:bodyPr/>
          <a:lstStyle/>
          <a:p>
            <a:r>
              <a:rPr lang="ru-RU" dirty="0"/>
              <a:t>10</a:t>
            </a:r>
            <a:r>
              <a:rPr lang="ru-RU" baseline="30000" dirty="0"/>
              <a:t>11</a:t>
            </a:r>
            <a:r>
              <a:rPr lang="ru-RU" dirty="0"/>
              <a:t>м</a:t>
            </a:r>
          </a:p>
        </p:txBody>
      </p:sp>
      <p:pic>
        <p:nvPicPr>
          <p:cNvPr id="5" name="Рисунок 4">
            <a:extLst>
              <a:ext uri="{FF2B5EF4-FFF2-40B4-BE49-F238E27FC236}">
                <a16:creationId xmlns:a16="http://schemas.microsoft.com/office/drawing/2014/main" id="{D5565FC1-E06E-472A-B0D2-C16D57B372A2}"/>
              </a:ext>
            </a:extLst>
          </p:cNvPr>
          <p:cNvPicPr>
            <a:picLocks noChangeAspect="1"/>
          </p:cNvPicPr>
          <p:nvPr/>
        </p:nvPicPr>
        <p:blipFill>
          <a:blip r:embed="rId2"/>
          <a:stretch>
            <a:fillRect/>
          </a:stretch>
        </p:blipFill>
        <p:spPr>
          <a:xfrm>
            <a:off x="3421597" y="1642858"/>
            <a:ext cx="5348806" cy="5115922"/>
          </a:xfrm>
          <a:prstGeom prst="rect">
            <a:avLst/>
          </a:prstGeom>
        </p:spPr>
      </p:pic>
    </p:spTree>
    <p:extLst>
      <p:ext uri="{BB962C8B-B14F-4D97-AF65-F5344CB8AC3E}">
        <p14:creationId xmlns:p14="http://schemas.microsoft.com/office/powerpoint/2010/main" val="49628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11C25A-1CC5-4E6A-A60B-2969F8AFFD0A}"/>
              </a:ext>
            </a:extLst>
          </p:cNvPr>
          <p:cNvSpPr>
            <a:spLocks noGrp="1"/>
          </p:cNvSpPr>
          <p:nvPr>
            <p:ph type="title"/>
          </p:nvPr>
        </p:nvSpPr>
        <p:spPr/>
        <p:txBody>
          <a:bodyPr/>
          <a:lstStyle/>
          <a:p>
            <a:r>
              <a:rPr lang="ru-RU" dirty="0"/>
              <a:t>Микрожидкостное устройство - Пленка</a:t>
            </a:r>
          </a:p>
        </p:txBody>
      </p:sp>
      <p:pic>
        <p:nvPicPr>
          <p:cNvPr id="3" name="Мультимедиа в Интернете 2" title="Easy, Quick Method for Making a Microfluidic Device">
            <a:hlinkClick r:id="" action="ppaction://media"/>
            <a:extLst>
              <a:ext uri="{FF2B5EF4-FFF2-40B4-BE49-F238E27FC236}">
                <a16:creationId xmlns:a16="http://schemas.microsoft.com/office/drawing/2014/main" id="{FD280FF8-8C7D-4B8B-984D-D6CD081A2823}"/>
              </a:ext>
            </a:extLst>
          </p:cNvPr>
          <p:cNvPicPr>
            <a:picLocks noRot="1" noChangeAspect="1"/>
          </p:cNvPicPr>
          <p:nvPr>
            <a:videoFile r:link="rId1"/>
          </p:nvPr>
        </p:nvPicPr>
        <p:blipFill>
          <a:blip r:embed="rId3"/>
          <a:stretch>
            <a:fillRect/>
          </a:stretch>
        </p:blipFill>
        <p:spPr>
          <a:xfrm>
            <a:off x="1271464" y="1628800"/>
            <a:ext cx="9079611" cy="5129980"/>
          </a:xfrm>
          <a:prstGeom prst="rect">
            <a:avLst/>
          </a:prstGeom>
        </p:spPr>
      </p:pic>
    </p:spTree>
    <p:extLst>
      <p:ext uri="{BB962C8B-B14F-4D97-AF65-F5344CB8AC3E}">
        <p14:creationId xmlns:p14="http://schemas.microsoft.com/office/powerpoint/2010/main" val="364782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675EF1-8B51-4771-A12A-4946F48946E6}"/>
              </a:ext>
            </a:extLst>
          </p:cNvPr>
          <p:cNvSpPr>
            <a:spLocks noGrp="1"/>
          </p:cNvSpPr>
          <p:nvPr>
            <p:ph type="title"/>
          </p:nvPr>
        </p:nvSpPr>
        <p:spPr/>
        <p:txBody>
          <a:bodyPr/>
          <a:lstStyle/>
          <a:p>
            <a:r>
              <a:rPr lang="ru-RU" dirty="0"/>
              <a:t>Микрожидкостное устройство - Фотопечать</a:t>
            </a:r>
          </a:p>
        </p:txBody>
      </p:sp>
      <p:pic>
        <p:nvPicPr>
          <p:cNvPr id="5" name="Мультимедиа в Интернете 4" title="How to make a microfluidic device">
            <a:hlinkClick r:id="" action="ppaction://media"/>
            <a:extLst>
              <a:ext uri="{FF2B5EF4-FFF2-40B4-BE49-F238E27FC236}">
                <a16:creationId xmlns:a16="http://schemas.microsoft.com/office/drawing/2014/main" id="{9DE5814A-A10C-4EF1-8A38-F651B639D817}"/>
              </a:ext>
            </a:extLst>
          </p:cNvPr>
          <p:cNvPicPr>
            <a:picLocks noRot="1" noChangeAspect="1"/>
          </p:cNvPicPr>
          <p:nvPr>
            <a:videoFile r:link="rId1"/>
          </p:nvPr>
        </p:nvPicPr>
        <p:blipFill>
          <a:blip r:embed="rId3"/>
          <a:stretch>
            <a:fillRect/>
          </a:stretch>
        </p:blipFill>
        <p:spPr>
          <a:xfrm>
            <a:off x="1127448" y="1578492"/>
            <a:ext cx="9205784" cy="5201268"/>
          </a:xfrm>
          <a:prstGeom prst="rect">
            <a:avLst/>
          </a:prstGeom>
        </p:spPr>
      </p:pic>
    </p:spTree>
    <p:extLst>
      <p:ext uri="{BB962C8B-B14F-4D97-AF65-F5344CB8AC3E}">
        <p14:creationId xmlns:p14="http://schemas.microsoft.com/office/powerpoint/2010/main" val="39141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446256-CCBF-48DD-949D-EBC014F2D507}"/>
              </a:ext>
            </a:extLst>
          </p:cNvPr>
          <p:cNvSpPr>
            <a:spLocks noGrp="1"/>
          </p:cNvSpPr>
          <p:nvPr>
            <p:ph type="title"/>
          </p:nvPr>
        </p:nvSpPr>
        <p:spPr/>
        <p:txBody>
          <a:bodyPr/>
          <a:lstStyle/>
          <a:p>
            <a:r>
              <a:rPr lang="ru-RU" dirty="0"/>
              <a:t>Микрожидкостное устройство - 3</a:t>
            </a:r>
            <a:r>
              <a:rPr lang="en-US" dirty="0"/>
              <a:t>D </a:t>
            </a:r>
            <a:r>
              <a:rPr lang="ru-RU" dirty="0"/>
              <a:t>печать</a:t>
            </a:r>
          </a:p>
        </p:txBody>
      </p:sp>
      <p:pic>
        <p:nvPicPr>
          <p:cNvPr id="3" name="Мультимедиа в Интернете 2" title="3D printed PDMS microfluidics tips and tricks (ESCARGOT)">
            <a:hlinkClick r:id="" action="ppaction://media"/>
            <a:extLst>
              <a:ext uri="{FF2B5EF4-FFF2-40B4-BE49-F238E27FC236}">
                <a16:creationId xmlns:a16="http://schemas.microsoft.com/office/drawing/2014/main" id="{06ACF45E-04F0-4917-9E7D-8DD7F5BC426E}"/>
              </a:ext>
            </a:extLst>
          </p:cNvPr>
          <p:cNvPicPr>
            <a:picLocks noRot="1" noChangeAspect="1"/>
          </p:cNvPicPr>
          <p:nvPr>
            <a:videoFile r:link="rId1"/>
          </p:nvPr>
        </p:nvPicPr>
        <p:blipFill>
          <a:blip r:embed="rId3"/>
          <a:stretch>
            <a:fillRect/>
          </a:stretch>
        </p:blipFill>
        <p:spPr>
          <a:xfrm>
            <a:off x="1343472" y="1539661"/>
            <a:ext cx="9237378" cy="5219119"/>
          </a:xfrm>
          <a:prstGeom prst="rect">
            <a:avLst/>
          </a:prstGeom>
        </p:spPr>
      </p:pic>
    </p:spTree>
    <p:extLst>
      <p:ext uri="{BB962C8B-B14F-4D97-AF65-F5344CB8AC3E}">
        <p14:creationId xmlns:p14="http://schemas.microsoft.com/office/powerpoint/2010/main" val="357463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DE8445-69D2-447F-B46A-B7383EB8AB0F}"/>
              </a:ext>
            </a:extLst>
          </p:cNvPr>
          <p:cNvSpPr>
            <a:spLocks noGrp="1"/>
          </p:cNvSpPr>
          <p:nvPr>
            <p:ph type="title"/>
          </p:nvPr>
        </p:nvSpPr>
        <p:spPr/>
        <p:txBody>
          <a:bodyPr/>
          <a:lstStyle/>
          <a:p>
            <a:r>
              <a:rPr lang="ru-RU" dirty="0"/>
              <a:t>СТАТ.ФИЗИКА</a:t>
            </a:r>
          </a:p>
        </p:txBody>
      </p:sp>
    </p:spTree>
    <p:extLst>
      <p:ext uri="{BB962C8B-B14F-4D97-AF65-F5344CB8AC3E}">
        <p14:creationId xmlns:p14="http://schemas.microsoft.com/office/powerpoint/2010/main" val="5509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C3456-B4ED-4980-9090-D6417574B719}"/>
              </a:ext>
            </a:extLst>
          </p:cNvPr>
          <p:cNvSpPr>
            <a:spLocks noGrp="1"/>
          </p:cNvSpPr>
          <p:nvPr>
            <p:ph type="title"/>
          </p:nvPr>
        </p:nvSpPr>
        <p:spPr/>
        <p:txBody>
          <a:bodyPr/>
          <a:lstStyle/>
          <a:p>
            <a:r>
              <a:rPr lang="ru-RU" dirty="0"/>
              <a:t>Межмолекулярные силы</a:t>
            </a:r>
          </a:p>
        </p:txBody>
      </p:sp>
      <p:sp>
        <p:nvSpPr>
          <p:cNvPr id="6" name="TextBox 5">
            <a:extLst>
              <a:ext uri="{FF2B5EF4-FFF2-40B4-BE49-F238E27FC236}">
                <a16:creationId xmlns:a16="http://schemas.microsoft.com/office/drawing/2014/main" id="{DA1F707B-ABE1-4DC2-99C3-8442B6D3A9D5}"/>
              </a:ext>
            </a:extLst>
          </p:cNvPr>
          <p:cNvSpPr txBox="1"/>
          <p:nvPr/>
        </p:nvSpPr>
        <p:spPr>
          <a:xfrm>
            <a:off x="407368" y="1700808"/>
            <a:ext cx="11521280" cy="923330"/>
          </a:xfrm>
          <a:prstGeom prst="rect">
            <a:avLst/>
          </a:prstGeom>
          <a:noFill/>
        </p:spPr>
        <p:txBody>
          <a:bodyPr wrap="square">
            <a:spAutoFit/>
          </a:bodyPr>
          <a:lstStyle/>
          <a:p>
            <a:r>
              <a:rPr lang="ru-RU" dirty="0"/>
              <a:t>Поведение всех состояний материи (твердых, жидких и газообразных) зависит от сил между молекулами.</a:t>
            </a:r>
          </a:p>
          <a:p>
            <a:endParaRPr lang="ru-RU" dirty="0"/>
          </a:p>
          <a:p>
            <a:r>
              <a:rPr lang="ru-RU" dirty="0"/>
              <a:t>Точная модель взаимодействия двух простых молекул дается выражением потенциала Леонарда-Джонса</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CCE013-C619-476A-BF64-C809ABA10F4C}"/>
                  </a:ext>
                </a:extLst>
              </p:cNvPr>
              <p:cNvSpPr txBox="1"/>
              <p:nvPr/>
            </p:nvSpPr>
            <p:spPr>
              <a:xfrm>
                <a:off x="3935760" y="2932854"/>
                <a:ext cx="3264547" cy="616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𝑖𝑗</m:t>
                          </m:r>
                        </m:sub>
                      </m:sSub>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𝜀</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𝑖𝑗</m:t>
                              </m:r>
                            </m:sub>
                          </m:sSub>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r>
                                        <a:rPr lang="en-US" b="0" i="1" smtClean="0">
                                          <a:latin typeface="Cambria Math" panose="02040503050406030204" pitchFamily="18" charset="0"/>
                                          <a:ea typeface="Cambria Math" panose="02040503050406030204" pitchFamily="18" charset="0"/>
                                        </a:rPr>
                                        <m:t>𝜎</m:t>
                                      </m:r>
                                    </m:den>
                                  </m:f>
                                </m:e>
                              </m:d>
                            </m:e>
                            <m:sup>
                              <m:r>
                                <a:rPr lang="en-US" b="0" i="1" smtClean="0">
                                  <a:latin typeface="Cambria Math" panose="02040503050406030204" pitchFamily="18" charset="0"/>
                                  <a:ea typeface="Cambria Math" panose="02040503050406030204" pitchFamily="18" charset="0"/>
                                </a:rPr>
                                <m:t>−12</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𝑖𝑗</m:t>
                              </m:r>
                            </m:sub>
                          </m:sSub>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r>
                                        <a:rPr lang="en-US" b="0" i="1" smtClean="0">
                                          <a:latin typeface="Cambria Math" panose="02040503050406030204" pitchFamily="18" charset="0"/>
                                          <a:ea typeface="Cambria Math" panose="02040503050406030204" pitchFamily="18" charset="0"/>
                                        </a:rPr>
                                        <m:t>𝜎</m:t>
                                      </m:r>
                                    </m:den>
                                  </m:f>
                                </m:e>
                              </m:d>
                            </m:e>
                            <m:sup>
                              <m:r>
                                <a:rPr lang="en-US" b="0" i="1" smtClean="0">
                                  <a:latin typeface="Cambria Math" panose="02040503050406030204" pitchFamily="18" charset="0"/>
                                  <a:ea typeface="Cambria Math" panose="02040503050406030204" pitchFamily="18" charset="0"/>
                                </a:rPr>
                                <m:t>−6</m:t>
                              </m:r>
                            </m:sup>
                          </m:sSup>
                        </m:e>
                      </m:d>
                    </m:oMath>
                  </m:oMathPara>
                </a14:m>
                <a:endParaRPr lang="ru-RU" dirty="0"/>
              </a:p>
            </p:txBody>
          </p:sp>
        </mc:Choice>
        <mc:Fallback xmlns="">
          <p:sp>
            <p:nvSpPr>
              <p:cNvPr id="7" name="TextBox 6">
                <a:extLst>
                  <a:ext uri="{FF2B5EF4-FFF2-40B4-BE49-F238E27FC236}">
                    <a16:creationId xmlns:a16="http://schemas.microsoft.com/office/drawing/2014/main" id="{20CCE013-C619-476A-BF64-C809ABA10F4C}"/>
                  </a:ext>
                </a:extLst>
              </p:cNvPr>
              <p:cNvSpPr txBox="1">
                <a:spLocks noRot="1" noChangeAspect="1" noMove="1" noResize="1" noEditPoints="1" noAdjustHandles="1" noChangeArrowheads="1" noChangeShapeType="1" noTextEdit="1"/>
              </p:cNvSpPr>
              <p:nvPr/>
            </p:nvSpPr>
            <p:spPr>
              <a:xfrm>
                <a:off x="3935760" y="2932854"/>
                <a:ext cx="3264547" cy="616387"/>
              </a:xfrm>
              <a:prstGeom prst="rect">
                <a:avLst/>
              </a:prstGeom>
              <a:blipFill>
                <a:blip r:embed="rId2"/>
                <a:stretch>
                  <a:fillRect b="-990"/>
                </a:stretch>
              </a:blipFill>
            </p:spPr>
            <p:txBody>
              <a:bodyPr/>
              <a:lstStyle/>
              <a:p>
                <a:r>
                  <a:rPr lang="ru-RU">
                    <a:noFill/>
                  </a:rPr>
                  <a:t> </a:t>
                </a:r>
              </a:p>
            </p:txBody>
          </p:sp>
        </mc:Fallback>
      </mc:AlternateContent>
      <p:sp>
        <p:nvSpPr>
          <p:cNvPr id="11" name="TextBox 10">
            <a:extLst>
              <a:ext uri="{FF2B5EF4-FFF2-40B4-BE49-F238E27FC236}">
                <a16:creationId xmlns:a16="http://schemas.microsoft.com/office/drawing/2014/main" id="{68563FE5-2255-4D85-A4C8-96606839AC5C}"/>
              </a:ext>
            </a:extLst>
          </p:cNvPr>
          <p:cNvSpPr txBox="1"/>
          <p:nvPr/>
        </p:nvSpPr>
        <p:spPr>
          <a:xfrm>
            <a:off x="407368" y="3852336"/>
            <a:ext cx="9001000" cy="2031325"/>
          </a:xfrm>
          <a:prstGeom prst="rect">
            <a:avLst/>
          </a:prstGeom>
          <a:noFill/>
        </p:spPr>
        <p:txBody>
          <a:bodyPr wrap="square">
            <a:spAutoFit/>
          </a:bodyPr>
          <a:lstStyle/>
          <a:p>
            <a:r>
              <a:rPr lang="ru-RU" dirty="0"/>
              <a:t>, где: </a:t>
            </a:r>
          </a:p>
          <a:p>
            <a:r>
              <a:rPr lang="en-US" dirty="0"/>
              <a:t>r - </a:t>
            </a:r>
            <a:r>
              <a:rPr lang="ru-RU" dirty="0"/>
              <a:t>расстояние, разделяющее молекулы </a:t>
            </a:r>
            <a:endParaRPr lang="en-US" dirty="0"/>
          </a:p>
          <a:p>
            <a:r>
              <a:rPr lang="ru-RU" dirty="0"/>
              <a:t>c</a:t>
            </a:r>
            <a:r>
              <a:rPr lang="ru-RU" baseline="-25000" dirty="0"/>
              <a:t>ij</a:t>
            </a:r>
            <a:r>
              <a:rPr lang="ru-RU" dirty="0"/>
              <a:t> и d</a:t>
            </a:r>
            <a:r>
              <a:rPr lang="ru-RU" baseline="-25000" dirty="0"/>
              <a:t>ij</a:t>
            </a:r>
            <a:r>
              <a:rPr lang="ru-RU" dirty="0"/>
              <a:t>: параметры взаимодействующих молекул </a:t>
            </a:r>
            <a:endParaRPr lang="en-US" dirty="0"/>
          </a:p>
          <a:p>
            <a:r>
              <a:rPr lang="ru-RU" dirty="0">
                <a:sym typeface="Symbol" panose="05050102010706020507" pitchFamily="18" charset="2"/>
              </a:rPr>
              <a:t></a:t>
            </a:r>
            <a:r>
              <a:rPr lang="ru-RU" dirty="0"/>
              <a:t> характерный масштаб энергии </a:t>
            </a:r>
            <a:endParaRPr lang="en-US" dirty="0"/>
          </a:p>
          <a:p>
            <a:r>
              <a:rPr lang="el-GR" dirty="0"/>
              <a:t>σ</a:t>
            </a:r>
            <a:r>
              <a:rPr lang="ru-RU" dirty="0"/>
              <a:t>: характерный масштаб длины</a:t>
            </a:r>
            <a:endParaRPr lang="en-US" dirty="0"/>
          </a:p>
          <a:p>
            <a:endParaRPr lang="en-US" dirty="0"/>
          </a:p>
          <a:p>
            <a:r>
              <a:rPr lang="ru-RU" dirty="0"/>
              <a:t>Сила между двумя молекулами</a:t>
            </a:r>
            <a:r>
              <a:rPr lang="en-US" dirty="0"/>
              <a:t> </a:t>
            </a:r>
            <a:r>
              <a:rPr lang="ru-RU" dirty="0"/>
              <a:t>определяется выражением:</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6B1D83-975F-4B81-B3A1-46A93D3C5DFF}"/>
                  </a:ext>
                </a:extLst>
              </p:cNvPr>
              <p:cNvSpPr txBox="1"/>
              <p:nvPr/>
            </p:nvSpPr>
            <p:spPr>
              <a:xfrm>
                <a:off x="3647728" y="6142393"/>
                <a:ext cx="4308807" cy="616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𝑖𝑗</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m:t>
                          </m:r>
                          <m:r>
                            <a:rPr lang="en-US" b="0" i="1" smtClean="0">
                              <a:latin typeface="Cambria Math" panose="02040503050406030204" pitchFamily="18" charset="0"/>
                              <a:ea typeface="Cambria Math" panose="02040503050406030204" pitchFamily="18" charset="0"/>
                            </a:rPr>
                            <m:t>𝜀</m:t>
                          </m:r>
                        </m:num>
                        <m:den>
                          <m:r>
                            <a:rPr lang="en-US" b="0" i="1" smtClean="0">
                              <a:latin typeface="Cambria Math" panose="02040503050406030204" pitchFamily="18" charset="0"/>
                              <a:ea typeface="Cambria Math" panose="02040503050406030204" pitchFamily="18" charset="0"/>
                            </a:rPr>
                            <m:t>𝜎</m:t>
                          </m:r>
                        </m:den>
                      </m:f>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𝑖𝑗</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𝑟</m:t>
                                      </m:r>
                                    </m:num>
                                    <m:den>
                                      <m:r>
                                        <a:rPr lang="en-US" b="0" i="1" smtClean="0">
                                          <a:latin typeface="Cambria Math" panose="02040503050406030204" pitchFamily="18" charset="0"/>
                                          <a:ea typeface="Cambria Math" panose="02040503050406030204" pitchFamily="18" charset="0"/>
                                        </a:rPr>
                                        <m:t>𝜎</m:t>
                                      </m:r>
                                    </m:den>
                                  </m:f>
                                </m:e>
                              </m:d>
                            </m:e>
                            <m:sup>
                              <m:r>
                                <a:rPr lang="en-US" b="0" i="1" smtClean="0">
                                  <a:latin typeface="Cambria Math" panose="02040503050406030204" pitchFamily="18" charset="0"/>
                                </a:rPr>
                                <m:t>−13</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Sub>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𝑟</m:t>
                                      </m:r>
                                    </m:num>
                                    <m:den>
                                      <m:r>
                                        <a:rPr lang="en-US" b="0" i="1" smtClean="0">
                                          <a:latin typeface="Cambria Math" panose="02040503050406030204" pitchFamily="18" charset="0"/>
                                          <a:ea typeface="Cambria Math" panose="02040503050406030204" pitchFamily="18" charset="0"/>
                                        </a:rPr>
                                        <m:t>𝜎</m:t>
                                      </m:r>
                                    </m:den>
                                  </m:f>
                                </m:e>
                              </m:d>
                            </m:e>
                            <m:sup>
                              <m:r>
                                <a:rPr lang="en-US" b="0" i="1" smtClean="0">
                                  <a:latin typeface="Cambria Math" panose="02040503050406030204" pitchFamily="18" charset="0"/>
                                </a:rPr>
                                <m:t>−7</m:t>
                              </m:r>
                            </m:sup>
                          </m:sSup>
                        </m:e>
                      </m:d>
                    </m:oMath>
                  </m:oMathPara>
                </a14:m>
                <a:endParaRPr lang="ru-RU" dirty="0"/>
              </a:p>
            </p:txBody>
          </p:sp>
        </mc:Choice>
        <mc:Fallback xmlns="">
          <p:sp>
            <p:nvSpPr>
              <p:cNvPr id="12" name="TextBox 11">
                <a:extLst>
                  <a:ext uri="{FF2B5EF4-FFF2-40B4-BE49-F238E27FC236}">
                    <a16:creationId xmlns:a16="http://schemas.microsoft.com/office/drawing/2014/main" id="{956B1D83-975F-4B81-B3A1-46A93D3C5DFF}"/>
                  </a:ext>
                </a:extLst>
              </p:cNvPr>
              <p:cNvSpPr txBox="1">
                <a:spLocks noRot="1" noChangeAspect="1" noMove="1" noResize="1" noEditPoints="1" noAdjustHandles="1" noChangeArrowheads="1" noChangeShapeType="1" noTextEdit="1"/>
              </p:cNvSpPr>
              <p:nvPr/>
            </p:nvSpPr>
            <p:spPr>
              <a:xfrm>
                <a:off x="3647728" y="6142393"/>
                <a:ext cx="4308807" cy="616387"/>
              </a:xfrm>
              <a:prstGeom prst="rect">
                <a:avLst/>
              </a:prstGeom>
              <a:blipFill>
                <a:blip r:embed="rId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11209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E1A0AB-A63D-40CA-8493-7B28257FEAE4}"/>
              </a:ext>
            </a:extLst>
          </p:cNvPr>
          <p:cNvSpPr>
            <a:spLocks noGrp="1"/>
          </p:cNvSpPr>
          <p:nvPr>
            <p:ph type="title"/>
          </p:nvPr>
        </p:nvSpPr>
        <p:spPr/>
        <p:txBody>
          <a:bodyPr/>
          <a:lstStyle/>
          <a:p>
            <a:r>
              <a:rPr lang="ru-RU" dirty="0"/>
              <a:t>Три агрегатных состояния</a:t>
            </a:r>
          </a:p>
        </p:txBody>
      </p:sp>
      <p:sp>
        <p:nvSpPr>
          <p:cNvPr id="6" name="TextBox 5">
            <a:extLst>
              <a:ext uri="{FF2B5EF4-FFF2-40B4-BE49-F238E27FC236}">
                <a16:creationId xmlns:a16="http://schemas.microsoft.com/office/drawing/2014/main" id="{6B173B86-FABF-4A9F-B595-64465B741EE4}"/>
              </a:ext>
            </a:extLst>
          </p:cNvPr>
          <p:cNvSpPr txBox="1"/>
          <p:nvPr/>
        </p:nvSpPr>
        <p:spPr>
          <a:xfrm>
            <a:off x="119336" y="1700808"/>
            <a:ext cx="11953328" cy="4524315"/>
          </a:xfrm>
          <a:prstGeom prst="rect">
            <a:avLst/>
          </a:prstGeom>
          <a:noFill/>
        </p:spPr>
        <p:txBody>
          <a:bodyPr wrap="square">
            <a:spAutoFit/>
          </a:bodyPr>
          <a:lstStyle/>
          <a:p>
            <a:r>
              <a:rPr lang="ru-RU" sz="1600" dirty="0"/>
              <a:t>Все три состояния вещества (твердое, жидкое, газообразное) состоят из молекул, которые взаимодействуют посредством силы Леннарда-Джонса.</a:t>
            </a:r>
          </a:p>
          <a:p>
            <a:endParaRPr lang="ru-RU" sz="1600" dirty="0"/>
          </a:p>
          <a:p>
            <a:r>
              <a:rPr lang="ru-RU" sz="1600" dirty="0"/>
              <a:t>Молекулы в твердом теле плотно упакованы и жестко зафиксированы в определенном молекулярном расположении. </a:t>
            </a:r>
          </a:p>
          <a:p>
            <a:endParaRPr lang="ru-RU" sz="1600" dirty="0"/>
          </a:p>
          <a:p>
            <a:r>
              <a:rPr lang="ru-RU" sz="1600" dirty="0"/>
              <a:t>Молекулы находятся в постоянном контакте друг с другом со средним межмолекулярное расстояние около </a:t>
            </a:r>
            <a:r>
              <a:rPr lang="el-GR" sz="1600" dirty="0"/>
              <a:t>σ</a:t>
            </a:r>
            <a:endParaRPr lang="ru-RU" sz="1600" dirty="0"/>
          </a:p>
          <a:p>
            <a:endParaRPr lang="ru-RU" sz="1600" dirty="0"/>
          </a:p>
          <a:p>
            <a:r>
              <a:rPr lang="ru-RU" sz="1600" dirty="0"/>
              <a:t>Молекулы твердого тела взаимодействуют со всеми своими соседями через силу Леннарда-Джонса.</a:t>
            </a:r>
          </a:p>
          <a:p>
            <a:endParaRPr lang="ru-RU" sz="1600" dirty="0"/>
          </a:p>
          <a:p>
            <a:r>
              <a:rPr lang="ru-RU" sz="1600" dirty="0"/>
              <a:t>Следовательно, для того, чтобы молекула покинула своего конкретного молекулярного соседа и присоединилась к близкое расположение молекул требует значительного количества энергии.</a:t>
            </a:r>
          </a:p>
          <a:p>
            <a:endParaRPr lang="ru-RU" sz="1600" dirty="0"/>
          </a:p>
          <a:p>
            <a:r>
              <a:rPr lang="ru-RU" sz="1600" dirty="0"/>
              <a:t>Когда твердое тело нагревается до температуры, превышающей его температуру плавления, средняя молекулярная тепловая энергия становится достаточно высокой, чтобы молекулы могли свободно колебаться от одного набора соседей к другому. (жидкость) Если температуру жидкости повысить, колебания молекул еще больше возрастут.</a:t>
            </a:r>
          </a:p>
          <a:p>
            <a:endParaRPr lang="ru-RU" sz="1600" dirty="0"/>
          </a:p>
          <a:p>
            <a:r>
              <a:rPr lang="ru-RU" sz="1600" dirty="0"/>
              <a:t>В конце концов, амплитуда колебаний становится достаточно большой, чтобы при температуре кипения молекулы энергично отскакивали. (газ)</a:t>
            </a:r>
          </a:p>
        </p:txBody>
      </p:sp>
    </p:spTree>
    <p:extLst>
      <p:ext uri="{BB962C8B-B14F-4D97-AF65-F5344CB8AC3E}">
        <p14:creationId xmlns:p14="http://schemas.microsoft.com/office/powerpoint/2010/main" val="78317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D68E48-2C39-458B-AEA5-05F00C0F2C6E}"/>
              </a:ext>
            </a:extLst>
          </p:cNvPr>
          <p:cNvSpPr>
            <a:spLocks noGrp="1"/>
          </p:cNvSpPr>
          <p:nvPr>
            <p:ph type="title"/>
          </p:nvPr>
        </p:nvSpPr>
        <p:spPr/>
        <p:txBody>
          <a:bodyPr/>
          <a:lstStyle/>
          <a:p>
            <a:r>
              <a:rPr lang="ru-RU" dirty="0"/>
              <a:t>Моделирование жидкости</a:t>
            </a:r>
          </a:p>
        </p:txBody>
      </p:sp>
      <p:sp>
        <p:nvSpPr>
          <p:cNvPr id="6" name="TextBox 5">
            <a:extLst>
              <a:ext uri="{FF2B5EF4-FFF2-40B4-BE49-F238E27FC236}">
                <a16:creationId xmlns:a16="http://schemas.microsoft.com/office/drawing/2014/main" id="{32F2D76D-75D6-4ECA-A3F6-7C1ADE5217FA}"/>
              </a:ext>
            </a:extLst>
          </p:cNvPr>
          <p:cNvSpPr txBox="1"/>
          <p:nvPr/>
        </p:nvSpPr>
        <p:spPr>
          <a:xfrm>
            <a:off x="407368" y="1859339"/>
            <a:ext cx="11377264" cy="3693319"/>
          </a:xfrm>
          <a:prstGeom prst="rect">
            <a:avLst/>
          </a:prstGeom>
          <a:noFill/>
        </p:spPr>
        <p:txBody>
          <a:bodyPr wrap="square">
            <a:spAutoFit/>
          </a:bodyPr>
          <a:lstStyle/>
          <a:p>
            <a:r>
              <a:rPr lang="ru-RU" dirty="0"/>
              <a:t>Поток жидкости можно смоделировать двумя способами:</a:t>
            </a:r>
          </a:p>
          <a:p>
            <a:pPr marL="342900" indent="-342900">
              <a:buFont typeface="+mj-lt"/>
              <a:buAutoNum type="arabicPeriod"/>
            </a:pPr>
            <a:r>
              <a:rPr lang="ru-RU" dirty="0"/>
              <a:t>Совокупность отдельных взаимодействующих молекул</a:t>
            </a:r>
          </a:p>
          <a:p>
            <a:pPr marL="342900" indent="-342900">
              <a:buFont typeface="+mj-lt"/>
              <a:buAutoNum type="arabicPeriod"/>
            </a:pPr>
            <a:r>
              <a:rPr lang="ru-RU" dirty="0"/>
              <a:t>Сплошная среда, в которой макроскопические свойства определяются как функция пространства и времени.</a:t>
            </a:r>
          </a:p>
          <a:p>
            <a:endParaRPr lang="ru-RU" dirty="0"/>
          </a:p>
          <a:p>
            <a:r>
              <a:rPr lang="ru-RU" dirty="0"/>
              <a:t>Первый подход рассматривается во вводных главах многих книг по гидромеханике, а затем игнорируется как непрактичный или ненужный.</a:t>
            </a:r>
          </a:p>
          <a:p>
            <a:endParaRPr lang="ru-RU" dirty="0"/>
          </a:p>
          <a:p>
            <a:r>
              <a:rPr lang="ru-RU" dirty="0"/>
              <a:t>Однако по мере того, как масштаб системы уменьшается в размерах, вопрос о том, рассматривать ли жидкость как совокупность молекулы или как континуум приобретает значительное влияние.</a:t>
            </a:r>
          </a:p>
          <a:p>
            <a:endParaRPr lang="ru-RU" dirty="0"/>
          </a:p>
          <a:p>
            <a:r>
              <a:rPr lang="ru-RU" dirty="0"/>
              <a:t>Необходимо использовать континуальный подход в ситуации, когда молекулярный подход, будет приводить к неправильным результатам.</a:t>
            </a:r>
          </a:p>
        </p:txBody>
      </p:sp>
    </p:spTree>
    <p:extLst>
      <p:ext uri="{BB962C8B-B14F-4D97-AF65-F5344CB8AC3E}">
        <p14:creationId xmlns:p14="http://schemas.microsoft.com/office/powerpoint/2010/main" val="33078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9520FD-4C00-4BE8-AE64-89F71A38B530}"/>
              </a:ext>
            </a:extLst>
          </p:cNvPr>
          <p:cNvSpPr>
            <a:spLocks noGrp="1"/>
          </p:cNvSpPr>
          <p:nvPr>
            <p:ph type="title"/>
          </p:nvPr>
        </p:nvSpPr>
        <p:spPr/>
        <p:txBody>
          <a:bodyPr/>
          <a:lstStyle/>
          <a:p>
            <a:r>
              <a:rPr lang="ru-RU" dirty="0"/>
              <a:t>Фундаментальные макроскопические предположения</a:t>
            </a:r>
          </a:p>
        </p:txBody>
      </p:sp>
      <p:sp>
        <p:nvSpPr>
          <p:cNvPr id="8" name="TextBox 7">
            <a:extLst>
              <a:ext uri="{FF2B5EF4-FFF2-40B4-BE49-F238E27FC236}">
                <a16:creationId xmlns:a16="http://schemas.microsoft.com/office/drawing/2014/main" id="{3ACCF6C4-FA03-40FF-8F50-54C9FB75270C}"/>
              </a:ext>
            </a:extLst>
          </p:cNvPr>
          <p:cNvSpPr txBox="1"/>
          <p:nvPr/>
        </p:nvSpPr>
        <p:spPr>
          <a:xfrm>
            <a:off x="2063552" y="2996952"/>
            <a:ext cx="8591861" cy="1754326"/>
          </a:xfrm>
          <a:prstGeom prst="rect">
            <a:avLst/>
          </a:prstGeom>
          <a:noFill/>
        </p:spPr>
        <p:txBody>
          <a:bodyPr wrap="square">
            <a:spAutoFit/>
          </a:bodyPr>
          <a:lstStyle/>
          <a:p>
            <a:pPr marL="285750" indent="-285750">
              <a:buFont typeface="Arial" panose="020B0604020202020204" pitchFamily="34" charset="0"/>
              <a:buChar char="•"/>
            </a:pPr>
            <a:r>
              <a:rPr lang="ru-RU" dirty="0"/>
              <a:t>Жидкость ведет себя как сплошная среда</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Жидкость «прилипает» к поверхностям (состояние отсутствия проскальзывания)</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В уравнениях сохранения используются определяющие законы (тензор напряжений и вектор теплового потока).</a:t>
            </a:r>
          </a:p>
        </p:txBody>
      </p:sp>
    </p:spTree>
    <p:extLst>
      <p:ext uri="{BB962C8B-B14F-4D97-AF65-F5344CB8AC3E}">
        <p14:creationId xmlns:p14="http://schemas.microsoft.com/office/powerpoint/2010/main" val="88170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49E5BE-CA5C-44BF-A2DA-995A21E10DAC}"/>
              </a:ext>
            </a:extLst>
          </p:cNvPr>
          <p:cNvSpPr>
            <a:spLocks noGrp="1"/>
          </p:cNvSpPr>
          <p:nvPr>
            <p:ph type="title"/>
          </p:nvPr>
        </p:nvSpPr>
        <p:spPr/>
        <p:txBody>
          <a:bodyPr/>
          <a:lstStyle/>
          <a:p>
            <a:r>
              <a:rPr lang="ru-RU" dirty="0"/>
              <a:t>Предположение о непрерывности</a:t>
            </a:r>
          </a:p>
        </p:txBody>
      </p:sp>
      <p:sp>
        <p:nvSpPr>
          <p:cNvPr id="6" name="TextBox 5">
            <a:extLst>
              <a:ext uri="{FF2B5EF4-FFF2-40B4-BE49-F238E27FC236}">
                <a16:creationId xmlns:a16="http://schemas.microsoft.com/office/drawing/2014/main" id="{2BB68641-4D21-4F5D-87CF-79F1793407B8}"/>
              </a:ext>
            </a:extLst>
          </p:cNvPr>
          <p:cNvSpPr txBox="1"/>
          <p:nvPr/>
        </p:nvSpPr>
        <p:spPr>
          <a:xfrm>
            <a:off x="263352" y="1720840"/>
            <a:ext cx="11665296" cy="4524315"/>
          </a:xfrm>
          <a:prstGeom prst="rect">
            <a:avLst/>
          </a:prstGeom>
          <a:noFill/>
        </p:spPr>
        <p:txBody>
          <a:bodyPr wrap="square">
            <a:spAutoFit/>
          </a:bodyPr>
          <a:lstStyle/>
          <a:p>
            <a:r>
              <a:rPr lang="ru-RU" dirty="0"/>
              <a:t>Изучение механики жидкости на </a:t>
            </a:r>
            <a:r>
              <a:rPr lang="ru-RU" dirty="0" err="1"/>
              <a:t>макромасштабах</a:t>
            </a:r>
            <a:r>
              <a:rPr lang="ru-RU" dirty="0"/>
              <a:t> исходит из предположения, что жидкость можно рассматривать как сплошную среду.</a:t>
            </a:r>
          </a:p>
          <a:p>
            <a:endParaRPr lang="ru-RU" dirty="0"/>
          </a:p>
          <a:p>
            <a:r>
              <a:rPr lang="ru-RU" dirty="0"/>
              <a:t>Предполагается, что все интересующие величины (плотность, скорость и т. д.) быть определены повсюду в пространстве и непрерывно изменяться от точки к точке.</a:t>
            </a:r>
          </a:p>
          <a:p>
            <a:endParaRPr lang="ru-RU" dirty="0"/>
          </a:p>
          <a:p>
            <a:r>
              <a:rPr lang="ru-RU" dirty="0"/>
              <a:t>Допущение непрерывности массы и других свойств сильно зависит от конкретного изучаемого положения.</a:t>
            </a:r>
          </a:p>
          <a:p>
            <a:endParaRPr lang="ru-RU" dirty="0"/>
          </a:p>
          <a:p>
            <a:r>
              <a:rPr lang="ru-RU" dirty="0"/>
              <a:t>Если молекулы жидкости плотно упакованы относительно масштабе потока, предположение о континууме, вероятно, справедливо.</a:t>
            </a:r>
          </a:p>
          <a:p>
            <a:endParaRPr lang="ru-RU" dirty="0"/>
          </a:p>
          <a:p>
            <a:r>
              <a:rPr lang="ru-RU" dirty="0"/>
              <a:t>Если молекулы распределены редко, предположение о непрерывности свойств жидкости и потока, вероятно, является опасным подходом.</a:t>
            </a:r>
          </a:p>
          <a:p>
            <a:endParaRPr lang="ru-RU" dirty="0"/>
          </a:p>
          <a:p>
            <a:r>
              <a:rPr lang="ru-RU" dirty="0"/>
              <a:t>Тем не менее, даже на микроскопических масштабах длины все еще могут быть многие тысячи молекул в масштабе длины, значимом для потока.</a:t>
            </a:r>
          </a:p>
        </p:txBody>
      </p:sp>
    </p:spTree>
    <p:extLst>
      <p:ext uri="{BB962C8B-B14F-4D97-AF65-F5344CB8AC3E}">
        <p14:creationId xmlns:p14="http://schemas.microsoft.com/office/powerpoint/2010/main" val="170978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49AB36-73CA-4748-A154-0DB42ACEF821}"/>
              </a:ext>
            </a:extLst>
          </p:cNvPr>
          <p:cNvSpPr>
            <a:spLocks noGrp="1"/>
          </p:cNvSpPr>
          <p:nvPr>
            <p:ph type="title"/>
          </p:nvPr>
        </p:nvSpPr>
        <p:spPr/>
        <p:txBody>
          <a:bodyPr/>
          <a:lstStyle/>
          <a:p>
            <a:r>
              <a:rPr lang="ru-RU" dirty="0"/>
              <a:t>Гипотеза непрерывности</a:t>
            </a:r>
          </a:p>
        </p:txBody>
      </p:sp>
      <p:sp>
        <p:nvSpPr>
          <p:cNvPr id="6" name="TextBox 5">
            <a:extLst>
              <a:ext uri="{FF2B5EF4-FFF2-40B4-BE49-F238E27FC236}">
                <a16:creationId xmlns:a16="http://schemas.microsoft.com/office/drawing/2014/main" id="{A1667F01-5A17-4F5C-8A7A-24FC11C8BF68}"/>
              </a:ext>
            </a:extLst>
          </p:cNvPr>
          <p:cNvSpPr txBox="1"/>
          <p:nvPr/>
        </p:nvSpPr>
        <p:spPr>
          <a:xfrm>
            <a:off x="191344" y="1610814"/>
            <a:ext cx="11809312" cy="1477328"/>
          </a:xfrm>
          <a:prstGeom prst="rect">
            <a:avLst/>
          </a:prstGeom>
          <a:noFill/>
        </p:spPr>
        <p:txBody>
          <a:bodyPr wrap="square">
            <a:spAutoFit/>
          </a:bodyPr>
          <a:lstStyle/>
          <a:p>
            <a:r>
              <a:rPr lang="ru-RU" dirty="0"/>
              <a:t>Насколько мал должен быть объем жидкости, чтобы мы могли присвоить ей средние свойства?</a:t>
            </a:r>
          </a:p>
          <a:p>
            <a:endParaRPr lang="ru-RU" dirty="0"/>
          </a:p>
          <a:p>
            <a:r>
              <a:rPr lang="ru-RU" dirty="0"/>
              <a:t>В каких масштабах статистические колебания будут значительными?</a:t>
            </a:r>
          </a:p>
          <a:p>
            <a:endParaRPr lang="ru-RU" dirty="0"/>
          </a:p>
          <a:p>
            <a:r>
              <a:rPr lang="ru-RU" dirty="0"/>
              <a:t>Являются ли потоки разреженного газа низкого давления динамически подобными газовые микропотоки?</a:t>
            </a:r>
          </a:p>
        </p:txBody>
      </p:sp>
      <p:pic>
        <p:nvPicPr>
          <p:cNvPr id="18" name="Рисунок 17">
            <a:extLst>
              <a:ext uri="{FF2B5EF4-FFF2-40B4-BE49-F238E27FC236}">
                <a16:creationId xmlns:a16="http://schemas.microsoft.com/office/drawing/2014/main" id="{2B4A7DB1-0980-4BC2-850B-CD888CE0C465}"/>
              </a:ext>
            </a:extLst>
          </p:cNvPr>
          <p:cNvPicPr>
            <a:picLocks noChangeAspect="1"/>
          </p:cNvPicPr>
          <p:nvPr/>
        </p:nvPicPr>
        <p:blipFill>
          <a:blip r:embed="rId2"/>
          <a:stretch>
            <a:fillRect/>
          </a:stretch>
        </p:blipFill>
        <p:spPr>
          <a:xfrm>
            <a:off x="3575720" y="3274174"/>
            <a:ext cx="5420481" cy="3458058"/>
          </a:xfrm>
          <a:prstGeom prst="rect">
            <a:avLst/>
          </a:prstGeom>
        </p:spPr>
      </p:pic>
    </p:spTree>
    <p:extLst>
      <p:ext uri="{BB962C8B-B14F-4D97-AF65-F5344CB8AC3E}">
        <p14:creationId xmlns:p14="http://schemas.microsoft.com/office/powerpoint/2010/main" val="9486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153D43-54FD-41AA-9B7E-487155CA8733}"/>
              </a:ext>
            </a:extLst>
          </p:cNvPr>
          <p:cNvSpPr>
            <a:spLocks noGrp="1"/>
          </p:cNvSpPr>
          <p:nvPr>
            <p:ph type="title"/>
          </p:nvPr>
        </p:nvSpPr>
        <p:spPr/>
        <p:txBody>
          <a:bodyPr/>
          <a:lstStyle/>
          <a:p>
            <a:r>
              <a:rPr lang="ru-RU" dirty="0"/>
              <a:t>10</a:t>
            </a:r>
            <a:r>
              <a:rPr lang="ru-RU" baseline="30000" dirty="0"/>
              <a:t>10</a:t>
            </a:r>
            <a:r>
              <a:rPr lang="ru-RU" dirty="0"/>
              <a:t>м</a:t>
            </a:r>
          </a:p>
        </p:txBody>
      </p:sp>
      <p:pic>
        <p:nvPicPr>
          <p:cNvPr id="5" name="Рисунок 4">
            <a:extLst>
              <a:ext uri="{FF2B5EF4-FFF2-40B4-BE49-F238E27FC236}">
                <a16:creationId xmlns:a16="http://schemas.microsoft.com/office/drawing/2014/main" id="{847BAF30-2116-42F7-A807-F8BFF2AD4617}"/>
              </a:ext>
            </a:extLst>
          </p:cNvPr>
          <p:cNvPicPr>
            <a:picLocks noChangeAspect="1"/>
          </p:cNvPicPr>
          <p:nvPr/>
        </p:nvPicPr>
        <p:blipFill>
          <a:blip r:embed="rId2"/>
          <a:stretch>
            <a:fillRect/>
          </a:stretch>
        </p:blipFill>
        <p:spPr>
          <a:xfrm>
            <a:off x="3337665" y="1661550"/>
            <a:ext cx="5134599" cy="5097230"/>
          </a:xfrm>
          <a:prstGeom prst="rect">
            <a:avLst/>
          </a:prstGeom>
        </p:spPr>
      </p:pic>
    </p:spTree>
    <p:extLst>
      <p:ext uri="{BB962C8B-B14F-4D97-AF65-F5344CB8AC3E}">
        <p14:creationId xmlns:p14="http://schemas.microsoft.com/office/powerpoint/2010/main" val="40931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290D02-0DDC-40E1-936B-B1A5B1BB7013}"/>
              </a:ext>
            </a:extLst>
          </p:cNvPr>
          <p:cNvSpPr>
            <a:spLocks noGrp="1"/>
          </p:cNvSpPr>
          <p:nvPr>
            <p:ph type="title"/>
          </p:nvPr>
        </p:nvSpPr>
        <p:spPr/>
        <p:txBody>
          <a:bodyPr/>
          <a:lstStyle/>
          <a:p>
            <a:r>
              <a:rPr lang="ru-RU" dirty="0"/>
              <a:t>Основы жидкости</a:t>
            </a:r>
          </a:p>
        </p:txBody>
      </p:sp>
      <p:sp>
        <p:nvSpPr>
          <p:cNvPr id="10" name="TextBox 9">
            <a:extLst>
              <a:ext uri="{FF2B5EF4-FFF2-40B4-BE49-F238E27FC236}">
                <a16:creationId xmlns:a16="http://schemas.microsoft.com/office/drawing/2014/main" id="{C2DF16E0-AC12-46A3-87A8-682D01467F88}"/>
              </a:ext>
            </a:extLst>
          </p:cNvPr>
          <p:cNvSpPr txBox="1"/>
          <p:nvPr/>
        </p:nvSpPr>
        <p:spPr>
          <a:xfrm>
            <a:off x="412206" y="2839895"/>
            <a:ext cx="11161240" cy="3970318"/>
          </a:xfrm>
          <a:prstGeom prst="rect">
            <a:avLst/>
          </a:prstGeom>
          <a:noFill/>
        </p:spPr>
        <p:txBody>
          <a:bodyPr wrap="square">
            <a:spAutoFit/>
          </a:bodyPr>
          <a:lstStyle/>
          <a:p>
            <a:r>
              <a:rPr lang="ru-RU" dirty="0"/>
              <a:t>Жидкости и газы ведут себя очень по-разному</a:t>
            </a:r>
          </a:p>
          <a:p>
            <a:pPr marL="285750" indent="-285750">
              <a:buFont typeface="Arial" panose="020B0604020202020204" pitchFamily="34" charset="0"/>
              <a:buChar char="•"/>
            </a:pPr>
            <a:r>
              <a:rPr lang="ru-RU" dirty="0"/>
              <a:t>Жидкости становятся менее вязкими по мере увеличения T?</a:t>
            </a:r>
          </a:p>
          <a:p>
            <a:pPr marL="285750" indent="-285750">
              <a:buFont typeface="Arial" panose="020B0604020202020204" pitchFamily="34" charset="0"/>
              <a:buChar char="•"/>
            </a:pPr>
            <a:r>
              <a:rPr lang="ru-RU" dirty="0"/>
              <a:t>Газы становятся более вязкими при увеличении Т?</a:t>
            </a:r>
          </a:p>
          <a:p>
            <a:endParaRPr lang="ru-RU" dirty="0"/>
          </a:p>
          <a:p>
            <a:r>
              <a:rPr lang="ru-RU" dirty="0"/>
              <a:t>Когда напряжение сдвига прямо пропорционально скорости деформации, говорят, что жидкость является ньютоновской.</a:t>
            </a:r>
          </a:p>
          <a:p>
            <a:endParaRPr lang="ru-RU" dirty="0"/>
          </a:p>
          <a:p>
            <a:r>
              <a:rPr lang="ru-RU" dirty="0"/>
              <a:t>Текущие жидкости можно охарактеризовать свойствами как жидкости, так и потока:</a:t>
            </a:r>
          </a:p>
          <a:p>
            <a:pPr marL="285750" indent="-285750">
              <a:buFont typeface="Arial" panose="020B0604020202020204" pitchFamily="34" charset="0"/>
              <a:buChar char="•"/>
            </a:pPr>
            <a:r>
              <a:rPr lang="ru-RU" dirty="0"/>
              <a:t>Кинематические свойства, такие как линейная и угловая скорость, турбулентность, ускорение и скорость деформации;</a:t>
            </a:r>
          </a:p>
          <a:p>
            <a:pPr marL="285750" indent="-285750">
              <a:buFont typeface="Arial" panose="020B0604020202020204" pitchFamily="34" charset="0"/>
              <a:buChar char="•"/>
            </a:pPr>
            <a:r>
              <a:rPr lang="ru-RU" dirty="0"/>
              <a:t>Транспортные свойства, такие как вязкость, теплопроводность и диффузионная способность.</a:t>
            </a:r>
          </a:p>
          <a:p>
            <a:pPr marL="285750" indent="-285750">
              <a:buFont typeface="Arial" panose="020B0604020202020204" pitchFamily="34" charset="0"/>
              <a:buChar char="•"/>
            </a:pPr>
            <a:r>
              <a:rPr lang="ru-RU" dirty="0"/>
              <a:t>Термодинамические свойства, такие как давление, температура и плотность</a:t>
            </a:r>
          </a:p>
          <a:p>
            <a:pPr marL="285750" indent="-285750">
              <a:buFont typeface="Arial" panose="020B0604020202020204" pitchFamily="34" charset="0"/>
              <a:buChar char="•"/>
            </a:pPr>
            <a:r>
              <a:rPr lang="ru-RU" dirty="0"/>
              <a:t>Прочие свойства, такие как поверхностное натяжение, давление пара и коэффициент поверхностной аккомодации</a:t>
            </a:r>
          </a:p>
        </p:txBody>
      </p:sp>
      <p:pic>
        <p:nvPicPr>
          <p:cNvPr id="9" name="Рисунок 8">
            <a:extLst>
              <a:ext uri="{FF2B5EF4-FFF2-40B4-BE49-F238E27FC236}">
                <a16:creationId xmlns:a16="http://schemas.microsoft.com/office/drawing/2014/main" id="{7E255673-126B-410C-8678-0ACF238CF2A7}"/>
              </a:ext>
            </a:extLst>
          </p:cNvPr>
          <p:cNvPicPr>
            <a:picLocks noChangeAspect="1"/>
          </p:cNvPicPr>
          <p:nvPr/>
        </p:nvPicPr>
        <p:blipFill>
          <a:blip r:embed="rId2"/>
          <a:stretch>
            <a:fillRect/>
          </a:stretch>
        </p:blipFill>
        <p:spPr>
          <a:xfrm>
            <a:off x="8688288" y="1583368"/>
            <a:ext cx="2676899" cy="1257475"/>
          </a:xfrm>
          <a:prstGeom prst="rect">
            <a:avLst/>
          </a:prstGeom>
        </p:spPr>
      </p:pic>
      <p:sp>
        <p:nvSpPr>
          <p:cNvPr id="14" name="TextBox 13">
            <a:extLst>
              <a:ext uri="{FF2B5EF4-FFF2-40B4-BE49-F238E27FC236}">
                <a16:creationId xmlns:a16="http://schemas.microsoft.com/office/drawing/2014/main" id="{3D4EFCE4-212D-49F3-ADCF-7873430B5FB9}"/>
              </a:ext>
            </a:extLst>
          </p:cNvPr>
          <p:cNvSpPr txBox="1"/>
          <p:nvPr/>
        </p:nvSpPr>
        <p:spPr>
          <a:xfrm>
            <a:off x="431528" y="1611940"/>
            <a:ext cx="7480300" cy="1200329"/>
          </a:xfrm>
          <a:prstGeom prst="rect">
            <a:avLst/>
          </a:prstGeom>
          <a:noFill/>
        </p:spPr>
        <p:txBody>
          <a:bodyPr wrap="square">
            <a:spAutoFit/>
          </a:bodyPr>
          <a:lstStyle/>
          <a:p>
            <a:r>
              <a:rPr lang="ru-RU" dirty="0"/>
              <a:t>Определение: жидкость - это вещество, которое непрерывно деформируется. при приложении касательного (касательного) напряжения независимо от того, насколько мало напряжение сдвига может быть.</a:t>
            </a:r>
          </a:p>
        </p:txBody>
      </p:sp>
    </p:spTree>
    <p:extLst>
      <p:ext uri="{BB962C8B-B14F-4D97-AF65-F5344CB8AC3E}">
        <p14:creationId xmlns:p14="http://schemas.microsoft.com/office/powerpoint/2010/main" val="220141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BEBB87-754A-4955-A13A-76EF278D400F}"/>
              </a:ext>
            </a:extLst>
          </p:cNvPr>
          <p:cNvSpPr>
            <a:spLocks noGrp="1"/>
          </p:cNvSpPr>
          <p:nvPr>
            <p:ph type="title"/>
          </p:nvPr>
        </p:nvSpPr>
        <p:spPr/>
        <p:txBody>
          <a:bodyPr/>
          <a:lstStyle/>
          <a:p>
            <a:r>
              <a:rPr lang="ru-RU" dirty="0"/>
              <a:t>Масштабы сплошной среды</a:t>
            </a:r>
          </a:p>
        </p:txBody>
      </p:sp>
      <p:pic>
        <p:nvPicPr>
          <p:cNvPr id="3" name="Shape 12">
            <a:extLst>
              <a:ext uri="{FF2B5EF4-FFF2-40B4-BE49-F238E27FC236}">
                <a16:creationId xmlns:a16="http://schemas.microsoft.com/office/drawing/2014/main" id="{E766CC63-76DC-4234-86BA-42E631C5E7D7}"/>
              </a:ext>
            </a:extLst>
          </p:cNvPr>
          <p:cNvPicPr/>
          <p:nvPr/>
        </p:nvPicPr>
        <p:blipFill>
          <a:blip r:embed="rId2"/>
          <a:stretch/>
        </p:blipFill>
        <p:spPr>
          <a:xfrm>
            <a:off x="695400" y="3692733"/>
            <a:ext cx="6102350" cy="2273935"/>
          </a:xfrm>
          <a:prstGeom prst="rect">
            <a:avLst/>
          </a:prstGeom>
        </p:spPr>
      </p:pic>
      <p:sp>
        <p:nvSpPr>
          <p:cNvPr id="7" name="TextBox 6">
            <a:extLst>
              <a:ext uri="{FF2B5EF4-FFF2-40B4-BE49-F238E27FC236}">
                <a16:creationId xmlns:a16="http://schemas.microsoft.com/office/drawing/2014/main" id="{53E1DF0F-3F1B-455E-B153-ACFFCA7F9A73}"/>
              </a:ext>
            </a:extLst>
          </p:cNvPr>
          <p:cNvSpPr txBox="1"/>
          <p:nvPr/>
        </p:nvSpPr>
        <p:spPr>
          <a:xfrm>
            <a:off x="310680" y="1668275"/>
            <a:ext cx="11881320" cy="1754326"/>
          </a:xfrm>
          <a:prstGeom prst="rect">
            <a:avLst/>
          </a:prstGeom>
          <a:noFill/>
        </p:spPr>
        <p:txBody>
          <a:bodyPr wrap="square">
            <a:spAutoFit/>
          </a:bodyPr>
          <a:lstStyle/>
          <a:p>
            <a:pPr marL="285750" indent="-285750">
              <a:buFont typeface="Arial" panose="020B0604020202020204" pitchFamily="34" charset="0"/>
              <a:buChar char="•"/>
            </a:pPr>
            <a:r>
              <a:rPr lang="ru-RU" dirty="0"/>
              <a:t>Чтобы проиллюстрировать этот момент молекулярно-континуальной природы жидкостей, давайте рассмотрим мысленный эксперимент, в котором мы будем измерять плотность жидкости в точке.</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Рассмотрим небольшой объем выборки пространства, окружающего интересующую нас точку. </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Рассмотрим возможность измерения средней плотности жидкости в пределах объема выборки.</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EB3A48-BD23-4387-9317-2D4B53C38C82}"/>
                  </a:ext>
                </a:extLst>
              </p:cNvPr>
              <p:cNvSpPr txBox="1"/>
              <p:nvPr/>
            </p:nvSpPr>
            <p:spPr>
              <a:xfrm>
                <a:off x="7608168" y="4899901"/>
                <a:ext cx="876394" cy="518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𝜌</m:t>
                      </m:r>
                      <m:r>
                        <a:rPr lang="ru-RU" b="0" i="1" smtClean="0">
                          <a:latin typeface="Cambria Math" panose="02040503050406030204" pitchFamily="18" charset="0"/>
                          <a:ea typeface="Cambria Math" panose="02040503050406030204" pitchFamily="18" charset="0"/>
                        </a:rPr>
                        <m:t>=</m:t>
                      </m:r>
                      <m:f>
                        <m:fPr>
                          <m:ctrlPr>
                            <a:rPr lang="ru-RU"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𝑁𝑚</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𝐿</m:t>
                              </m:r>
                            </m:e>
                            <m:sup>
                              <m:r>
                                <a:rPr lang="en-US" b="0" i="1" smtClean="0">
                                  <a:latin typeface="Cambria Math" panose="02040503050406030204" pitchFamily="18" charset="0"/>
                                  <a:ea typeface="Cambria Math" panose="02040503050406030204" pitchFamily="18" charset="0"/>
                                </a:rPr>
                                <m:t>3</m:t>
                              </m:r>
                            </m:sup>
                          </m:sSup>
                        </m:den>
                      </m:f>
                    </m:oMath>
                  </m:oMathPara>
                </a14:m>
                <a:endParaRPr lang="ru-RU" dirty="0"/>
              </a:p>
            </p:txBody>
          </p:sp>
        </mc:Choice>
        <mc:Fallback xmlns="">
          <p:sp>
            <p:nvSpPr>
              <p:cNvPr id="8" name="TextBox 7">
                <a:extLst>
                  <a:ext uri="{FF2B5EF4-FFF2-40B4-BE49-F238E27FC236}">
                    <a16:creationId xmlns:a16="http://schemas.microsoft.com/office/drawing/2014/main" id="{C4EB3A48-BD23-4387-9317-2D4B53C38C82}"/>
                  </a:ext>
                </a:extLst>
              </p:cNvPr>
              <p:cNvSpPr txBox="1">
                <a:spLocks noRot="1" noChangeAspect="1" noMove="1" noResize="1" noEditPoints="1" noAdjustHandles="1" noChangeArrowheads="1" noChangeShapeType="1" noTextEdit="1"/>
              </p:cNvSpPr>
              <p:nvPr/>
            </p:nvSpPr>
            <p:spPr>
              <a:xfrm>
                <a:off x="7608168" y="4899901"/>
                <a:ext cx="876394" cy="518540"/>
              </a:xfrm>
              <a:prstGeom prst="rect">
                <a:avLst/>
              </a:prstGeom>
              <a:blipFill>
                <a:blip r:embed="rId3"/>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27ED544-5707-4152-8AD0-CE1962E8B241}"/>
              </a:ext>
            </a:extLst>
          </p:cNvPr>
          <p:cNvSpPr txBox="1"/>
          <p:nvPr/>
        </p:nvSpPr>
        <p:spPr>
          <a:xfrm>
            <a:off x="695400" y="5966668"/>
            <a:ext cx="6096000" cy="369332"/>
          </a:xfrm>
          <a:prstGeom prst="rect">
            <a:avLst/>
          </a:prstGeom>
          <a:solidFill>
            <a:schemeClr val="bg1"/>
          </a:solidFill>
        </p:spPr>
        <p:txBody>
          <a:bodyPr wrap="square">
            <a:spAutoFit/>
          </a:bodyPr>
          <a:lstStyle/>
          <a:p>
            <a:pPr algn="ctr"/>
            <a:r>
              <a:rPr lang="ru-RU" dirty="0"/>
              <a:t>Средний объем</a:t>
            </a:r>
            <a:r>
              <a:rPr lang="en-US" dirty="0"/>
              <a:t> ~L</a:t>
            </a:r>
            <a:r>
              <a:rPr lang="en-US" baseline="30000" dirty="0"/>
              <a:t>3</a:t>
            </a:r>
            <a:endParaRPr lang="ru-RU" baseline="30000" dirty="0"/>
          </a:p>
        </p:txBody>
      </p:sp>
      <p:sp>
        <p:nvSpPr>
          <p:cNvPr id="12" name="TextBox 11">
            <a:extLst>
              <a:ext uri="{FF2B5EF4-FFF2-40B4-BE49-F238E27FC236}">
                <a16:creationId xmlns:a16="http://schemas.microsoft.com/office/drawing/2014/main" id="{AB6A5A97-B90B-4DF4-8259-AC9B435C7A56}"/>
              </a:ext>
            </a:extLst>
          </p:cNvPr>
          <p:cNvSpPr txBox="1"/>
          <p:nvPr/>
        </p:nvSpPr>
        <p:spPr>
          <a:xfrm>
            <a:off x="4506876" y="4183369"/>
            <a:ext cx="1751856" cy="646331"/>
          </a:xfrm>
          <a:prstGeom prst="rect">
            <a:avLst/>
          </a:prstGeom>
          <a:solidFill>
            <a:schemeClr val="bg1"/>
          </a:solidFill>
        </p:spPr>
        <p:txBody>
          <a:bodyPr wrap="square">
            <a:spAutoFit/>
          </a:bodyPr>
          <a:lstStyle/>
          <a:p>
            <a:r>
              <a:rPr lang="ru-RU" dirty="0"/>
              <a:t>Макроскопические значения</a:t>
            </a:r>
          </a:p>
        </p:txBody>
      </p:sp>
      <p:sp>
        <p:nvSpPr>
          <p:cNvPr id="13" name="TextBox 12">
            <a:extLst>
              <a:ext uri="{FF2B5EF4-FFF2-40B4-BE49-F238E27FC236}">
                <a16:creationId xmlns:a16="http://schemas.microsoft.com/office/drawing/2014/main" id="{D6D8760E-D770-4A17-84B6-04E666907B5D}"/>
              </a:ext>
            </a:extLst>
          </p:cNvPr>
          <p:cNvSpPr txBox="1"/>
          <p:nvPr/>
        </p:nvSpPr>
        <p:spPr>
          <a:xfrm>
            <a:off x="2783632" y="4173338"/>
            <a:ext cx="1535832" cy="646331"/>
          </a:xfrm>
          <a:prstGeom prst="rect">
            <a:avLst/>
          </a:prstGeom>
          <a:solidFill>
            <a:schemeClr val="bg1"/>
          </a:solidFill>
        </p:spPr>
        <p:txBody>
          <a:bodyPr wrap="square">
            <a:spAutoFit/>
          </a:bodyPr>
          <a:lstStyle/>
          <a:p>
            <a:pPr algn="ctr"/>
            <a:r>
              <a:rPr lang="ru-RU" dirty="0"/>
              <a:t>Точечные значения</a:t>
            </a:r>
          </a:p>
        </p:txBody>
      </p:sp>
    </p:spTree>
    <p:extLst>
      <p:ext uri="{BB962C8B-B14F-4D97-AF65-F5344CB8AC3E}">
        <p14:creationId xmlns:p14="http://schemas.microsoft.com/office/powerpoint/2010/main" val="67391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48EC3-4080-4529-AB06-D4C8B316C152}"/>
              </a:ext>
            </a:extLst>
          </p:cNvPr>
          <p:cNvSpPr>
            <a:spLocks noGrp="1"/>
          </p:cNvSpPr>
          <p:nvPr>
            <p:ph type="title"/>
          </p:nvPr>
        </p:nvSpPr>
        <p:spPr/>
        <p:txBody>
          <a:bodyPr/>
          <a:lstStyle/>
          <a:p>
            <a:r>
              <a:rPr lang="ru-RU" dirty="0"/>
              <a:t>Масштаб сплошной среды</a:t>
            </a:r>
          </a:p>
        </p:txBody>
      </p:sp>
      <p:sp>
        <p:nvSpPr>
          <p:cNvPr id="7" name="TextBox 6">
            <a:extLst>
              <a:ext uri="{FF2B5EF4-FFF2-40B4-BE49-F238E27FC236}">
                <a16:creationId xmlns:a16="http://schemas.microsoft.com/office/drawing/2014/main" id="{7E3F55FF-933B-409F-BFB9-8C4AEDCDC42E}"/>
              </a:ext>
            </a:extLst>
          </p:cNvPr>
          <p:cNvSpPr txBox="1"/>
          <p:nvPr/>
        </p:nvSpPr>
        <p:spPr>
          <a:xfrm>
            <a:off x="5882769" y="2249892"/>
            <a:ext cx="498470" cy="369332"/>
          </a:xfrm>
          <a:prstGeom prst="rect">
            <a:avLst/>
          </a:prstGeom>
          <a:noFill/>
        </p:spPr>
        <p:txBody>
          <a:bodyPr wrap="none" rtlCol="0">
            <a:spAutoFit/>
          </a:bodyPr>
          <a:lstStyle/>
          <a:p>
            <a:r>
              <a:rPr lang="ru-RU" dirty="0"/>
              <a:t>Газ</a:t>
            </a:r>
          </a:p>
        </p:txBody>
      </p:sp>
      <p:sp>
        <p:nvSpPr>
          <p:cNvPr id="8" name="TextBox 7">
            <a:extLst>
              <a:ext uri="{FF2B5EF4-FFF2-40B4-BE49-F238E27FC236}">
                <a16:creationId xmlns:a16="http://schemas.microsoft.com/office/drawing/2014/main" id="{7EED2028-509F-4E15-A918-2A1AED81B248}"/>
              </a:ext>
            </a:extLst>
          </p:cNvPr>
          <p:cNvSpPr txBox="1"/>
          <p:nvPr/>
        </p:nvSpPr>
        <p:spPr>
          <a:xfrm>
            <a:off x="9318872" y="2207983"/>
            <a:ext cx="1153906" cy="369332"/>
          </a:xfrm>
          <a:prstGeom prst="rect">
            <a:avLst/>
          </a:prstGeom>
          <a:noFill/>
        </p:spPr>
        <p:txBody>
          <a:bodyPr wrap="none" rtlCol="0">
            <a:spAutoFit/>
          </a:bodyPr>
          <a:lstStyle/>
          <a:p>
            <a:r>
              <a:rPr lang="ru-RU" dirty="0"/>
              <a:t>Жидкость</a:t>
            </a:r>
          </a:p>
        </p:txBody>
      </p:sp>
      <p:graphicFrame>
        <p:nvGraphicFramePr>
          <p:cNvPr id="11" name="Таблица 11">
            <a:extLst>
              <a:ext uri="{FF2B5EF4-FFF2-40B4-BE49-F238E27FC236}">
                <a16:creationId xmlns:a16="http://schemas.microsoft.com/office/drawing/2014/main" id="{F2C65647-08A3-499D-A21B-206FFA1623F7}"/>
              </a:ext>
            </a:extLst>
          </p:cNvPr>
          <p:cNvGraphicFramePr>
            <a:graphicFrameLocks noGrp="1"/>
          </p:cNvGraphicFramePr>
          <p:nvPr>
            <p:extLst>
              <p:ext uri="{D42A27DB-BD31-4B8C-83A1-F6EECF244321}">
                <p14:modId xmlns:p14="http://schemas.microsoft.com/office/powerpoint/2010/main" val="1049993403"/>
              </p:ext>
            </p:extLst>
          </p:nvPr>
        </p:nvGraphicFramePr>
        <p:xfrm>
          <a:off x="335360" y="4280684"/>
          <a:ext cx="11593290" cy="2225040"/>
        </p:xfrm>
        <a:graphic>
          <a:graphicData uri="http://schemas.openxmlformats.org/drawingml/2006/table">
            <a:tbl>
              <a:tblPr firstRow="1" bandRow="1">
                <a:tableStyleId>{21E4AEA4-8DFA-4A89-87EB-49C32662AFE0}</a:tableStyleId>
              </a:tblPr>
              <a:tblGrid>
                <a:gridCol w="3864430">
                  <a:extLst>
                    <a:ext uri="{9D8B030D-6E8A-4147-A177-3AD203B41FA5}">
                      <a16:colId xmlns:a16="http://schemas.microsoft.com/office/drawing/2014/main" val="1171388986"/>
                    </a:ext>
                  </a:extLst>
                </a:gridCol>
                <a:gridCol w="3864430">
                  <a:extLst>
                    <a:ext uri="{9D8B030D-6E8A-4147-A177-3AD203B41FA5}">
                      <a16:colId xmlns:a16="http://schemas.microsoft.com/office/drawing/2014/main" val="4256946404"/>
                    </a:ext>
                  </a:extLst>
                </a:gridCol>
                <a:gridCol w="3864430">
                  <a:extLst>
                    <a:ext uri="{9D8B030D-6E8A-4147-A177-3AD203B41FA5}">
                      <a16:colId xmlns:a16="http://schemas.microsoft.com/office/drawing/2014/main" val="2333021132"/>
                    </a:ext>
                  </a:extLst>
                </a:gridCol>
              </a:tblGrid>
              <a:tr h="370840">
                <a:tc>
                  <a:txBody>
                    <a:bodyPr/>
                    <a:lstStyle/>
                    <a:p>
                      <a:endParaRPr lang="ru-RU" dirty="0"/>
                    </a:p>
                  </a:txBody>
                  <a:tcPr/>
                </a:tc>
                <a:tc>
                  <a:txBody>
                    <a:bodyPr/>
                    <a:lstStyle/>
                    <a:p>
                      <a:pPr algn="ctr"/>
                      <a:r>
                        <a:rPr lang="en-US" dirty="0"/>
                        <a:t>N</a:t>
                      </a:r>
                      <a:r>
                        <a:rPr lang="en-US" baseline="-25000" dirty="0"/>
                        <a:t>2</a:t>
                      </a:r>
                      <a:endParaRPr lang="ru-RU" baseline="-25000" dirty="0"/>
                    </a:p>
                  </a:txBody>
                  <a:tcPr/>
                </a:tc>
                <a:tc>
                  <a:txBody>
                    <a:bodyPr/>
                    <a:lstStyle/>
                    <a:p>
                      <a:pPr algn="ctr"/>
                      <a:r>
                        <a:rPr lang="en-US" dirty="0"/>
                        <a:t>H</a:t>
                      </a:r>
                      <a:r>
                        <a:rPr lang="en-US" baseline="-25000" dirty="0"/>
                        <a:t>2</a:t>
                      </a:r>
                      <a:r>
                        <a:rPr lang="en-US" dirty="0"/>
                        <a:t>O</a:t>
                      </a:r>
                      <a:endParaRPr lang="ru-RU" dirty="0"/>
                    </a:p>
                  </a:txBody>
                  <a:tcPr/>
                </a:tc>
                <a:extLst>
                  <a:ext uri="{0D108BD9-81ED-4DB2-BD59-A6C34878D82A}">
                    <a16:rowId xmlns:a16="http://schemas.microsoft.com/office/drawing/2014/main" val="2611740523"/>
                  </a:ext>
                </a:extLst>
              </a:tr>
              <a:tr h="370840">
                <a:tc>
                  <a:txBody>
                    <a:bodyPr/>
                    <a:lstStyle/>
                    <a:p>
                      <a:r>
                        <a:rPr lang="ru-RU" dirty="0"/>
                        <a:t>Диаметр молекулы, </a:t>
                      </a:r>
                      <a:r>
                        <a:rPr lang="ru-RU" dirty="0" err="1"/>
                        <a:t>нм</a:t>
                      </a:r>
                      <a:endParaRPr lang="ru-RU" dirty="0"/>
                    </a:p>
                  </a:txBody>
                  <a:tcPr/>
                </a:tc>
                <a:tc>
                  <a:txBody>
                    <a:bodyPr/>
                    <a:lstStyle/>
                    <a:p>
                      <a:pPr algn="ctr"/>
                      <a:r>
                        <a:rPr lang="ru-RU" dirty="0"/>
                        <a:t>0,3</a:t>
                      </a:r>
                    </a:p>
                  </a:txBody>
                  <a:tcPr/>
                </a:tc>
                <a:tc>
                  <a:txBody>
                    <a:bodyPr/>
                    <a:lstStyle/>
                    <a:p>
                      <a:pPr algn="ctr"/>
                      <a:r>
                        <a:rPr lang="ru-RU" dirty="0"/>
                        <a:t>0,3</a:t>
                      </a:r>
                    </a:p>
                  </a:txBody>
                  <a:tcPr/>
                </a:tc>
                <a:extLst>
                  <a:ext uri="{0D108BD9-81ED-4DB2-BD59-A6C34878D82A}">
                    <a16:rowId xmlns:a16="http://schemas.microsoft.com/office/drawing/2014/main" val="3816662263"/>
                  </a:ext>
                </a:extLst>
              </a:tr>
              <a:tr h="370840">
                <a:tc>
                  <a:txBody>
                    <a:bodyPr/>
                    <a:lstStyle/>
                    <a:p>
                      <a:r>
                        <a:rPr lang="ru-RU" dirty="0"/>
                        <a:t>Плотность, м</a:t>
                      </a:r>
                      <a:r>
                        <a:rPr lang="ru-RU" baseline="30000" dirty="0"/>
                        <a:t>-3</a:t>
                      </a:r>
                    </a:p>
                  </a:txBody>
                  <a:tcPr/>
                </a:tc>
                <a:tc>
                  <a:txBody>
                    <a:bodyPr/>
                    <a:lstStyle/>
                    <a:p>
                      <a:pPr algn="ctr"/>
                      <a:r>
                        <a:rPr lang="ru-RU" dirty="0"/>
                        <a:t>3 10</a:t>
                      </a:r>
                      <a:r>
                        <a:rPr lang="ru-RU" baseline="30000" dirty="0"/>
                        <a:t>25</a:t>
                      </a:r>
                    </a:p>
                  </a:txBody>
                  <a:tcPr/>
                </a:tc>
                <a:tc>
                  <a:txBody>
                    <a:bodyPr/>
                    <a:lstStyle/>
                    <a:p>
                      <a:pPr algn="ctr"/>
                      <a:r>
                        <a:rPr lang="ru-RU" dirty="0"/>
                        <a:t>2 10</a:t>
                      </a:r>
                      <a:r>
                        <a:rPr lang="ru-RU" baseline="30000" dirty="0"/>
                        <a:t>28</a:t>
                      </a:r>
                    </a:p>
                  </a:txBody>
                  <a:tcPr/>
                </a:tc>
                <a:extLst>
                  <a:ext uri="{0D108BD9-81ED-4DB2-BD59-A6C34878D82A}">
                    <a16:rowId xmlns:a16="http://schemas.microsoft.com/office/drawing/2014/main" val="2471322098"/>
                  </a:ext>
                </a:extLst>
              </a:tr>
              <a:tr h="370840">
                <a:tc>
                  <a:txBody>
                    <a:bodyPr/>
                    <a:lstStyle/>
                    <a:p>
                      <a:r>
                        <a:rPr lang="ru-RU" dirty="0"/>
                        <a:t>Межмолекулярное расстояние, </a:t>
                      </a:r>
                      <a:r>
                        <a:rPr lang="ru-RU" dirty="0" err="1"/>
                        <a:t>нм</a:t>
                      </a:r>
                      <a:endParaRPr lang="ru-RU" dirty="0"/>
                    </a:p>
                  </a:txBody>
                  <a:tcPr/>
                </a:tc>
                <a:tc>
                  <a:txBody>
                    <a:bodyPr/>
                    <a:lstStyle/>
                    <a:p>
                      <a:pPr algn="ctr"/>
                      <a:r>
                        <a:rPr lang="ru-RU" dirty="0"/>
                        <a:t>3</a:t>
                      </a:r>
                    </a:p>
                  </a:txBody>
                  <a:tcPr/>
                </a:tc>
                <a:tc>
                  <a:txBody>
                    <a:bodyPr/>
                    <a:lstStyle/>
                    <a:p>
                      <a:pPr algn="ctr"/>
                      <a:r>
                        <a:rPr lang="ru-RU" dirty="0"/>
                        <a:t>0,4</a:t>
                      </a:r>
                    </a:p>
                  </a:txBody>
                  <a:tcPr/>
                </a:tc>
                <a:extLst>
                  <a:ext uri="{0D108BD9-81ED-4DB2-BD59-A6C34878D82A}">
                    <a16:rowId xmlns:a16="http://schemas.microsoft.com/office/drawing/2014/main" val="3218141981"/>
                  </a:ext>
                </a:extLst>
              </a:tr>
              <a:tr h="370840">
                <a:tc>
                  <a:txBody>
                    <a:bodyPr/>
                    <a:lstStyle/>
                    <a:p>
                      <a:r>
                        <a:rPr lang="ru-RU" dirty="0"/>
                        <a:t>Расстояние смещения,</a:t>
                      </a:r>
                      <a:r>
                        <a:rPr lang="en-US" dirty="0"/>
                        <a:t> </a:t>
                      </a:r>
                      <a:r>
                        <a:rPr lang="ru-RU" dirty="0" err="1"/>
                        <a:t>нм</a:t>
                      </a:r>
                      <a:endParaRPr lang="ru-RU" dirty="0"/>
                    </a:p>
                  </a:txBody>
                  <a:tcPr/>
                </a:tc>
                <a:tc>
                  <a:txBody>
                    <a:bodyPr/>
                    <a:lstStyle/>
                    <a:p>
                      <a:pPr algn="ctr"/>
                      <a:r>
                        <a:rPr lang="ru-RU" dirty="0"/>
                        <a:t>100</a:t>
                      </a:r>
                    </a:p>
                  </a:txBody>
                  <a:tcPr/>
                </a:tc>
                <a:tc>
                  <a:txBody>
                    <a:bodyPr/>
                    <a:lstStyle/>
                    <a:p>
                      <a:pPr algn="ctr"/>
                      <a:r>
                        <a:rPr lang="ru-RU" dirty="0"/>
                        <a:t>0,001</a:t>
                      </a:r>
                    </a:p>
                  </a:txBody>
                  <a:tcPr/>
                </a:tc>
                <a:extLst>
                  <a:ext uri="{0D108BD9-81ED-4DB2-BD59-A6C34878D82A}">
                    <a16:rowId xmlns:a16="http://schemas.microsoft.com/office/drawing/2014/main" val="1142225309"/>
                  </a:ext>
                </a:extLst>
              </a:tr>
              <a:tr h="370840">
                <a:tc>
                  <a:txBody>
                    <a:bodyPr/>
                    <a:lstStyle/>
                    <a:p>
                      <a:r>
                        <a:rPr lang="ru-RU" dirty="0"/>
                        <a:t>Молекулярная скорость, м/с</a:t>
                      </a:r>
                    </a:p>
                  </a:txBody>
                  <a:tcPr/>
                </a:tc>
                <a:tc>
                  <a:txBody>
                    <a:bodyPr/>
                    <a:lstStyle/>
                    <a:p>
                      <a:pPr algn="ctr"/>
                      <a:r>
                        <a:rPr lang="ru-RU" dirty="0"/>
                        <a:t>500</a:t>
                      </a:r>
                    </a:p>
                  </a:txBody>
                  <a:tcPr/>
                </a:tc>
                <a:tc>
                  <a:txBody>
                    <a:bodyPr/>
                    <a:lstStyle/>
                    <a:p>
                      <a:pPr algn="ctr"/>
                      <a:r>
                        <a:rPr lang="ru-RU" dirty="0"/>
                        <a:t>1000</a:t>
                      </a:r>
                    </a:p>
                  </a:txBody>
                  <a:tcPr/>
                </a:tc>
                <a:extLst>
                  <a:ext uri="{0D108BD9-81ED-4DB2-BD59-A6C34878D82A}">
                    <a16:rowId xmlns:a16="http://schemas.microsoft.com/office/drawing/2014/main" val="352167731"/>
                  </a:ext>
                </a:extLst>
              </a:tr>
            </a:tbl>
          </a:graphicData>
        </a:graphic>
      </p:graphicFrame>
      <p:pic>
        <p:nvPicPr>
          <p:cNvPr id="13" name="Рисунок 12">
            <a:extLst>
              <a:ext uri="{FF2B5EF4-FFF2-40B4-BE49-F238E27FC236}">
                <a16:creationId xmlns:a16="http://schemas.microsoft.com/office/drawing/2014/main" id="{5DB30613-1B11-449D-ADB2-F3FCFD181E07}"/>
              </a:ext>
            </a:extLst>
          </p:cNvPr>
          <p:cNvPicPr>
            <a:picLocks noChangeAspect="1"/>
          </p:cNvPicPr>
          <p:nvPr/>
        </p:nvPicPr>
        <p:blipFill>
          <a:blip r:embed="rId2"/>
          <a:stretch>
            <a:fillRect/>
          </a:stretch>
        </p:blipFill>
        <p:spPr>
          <a:xfrm>
            <a:off x="8576428" y="2878393"/>
            <a:ext cx="2638793" cy="1238423"/>
          </a:xfrm>
          <a:prstGeom prst="rect">
            <a:avLst/>
          </a:prstGeom>
        </p:spPr>
      </p:pic>
      <p:pic>
        <p:nvPicPr>
          <p:cNvPr id="14" name="Рисунок 13">
            <a:extLst>
              <a:ext uri="{FF2B5EF4-FFF2-40B4-BE49-F238E27FC236}">
                <a16:creationId xmlns:a16="http://schemas.microsoft.com/office/drawing/2014/main" id="{FB45B217-59D6-42E9-8F58-AB62A42F79A4}"/>
              </a:ext>
            </a:extLst>
          </p:cNvPr>
          <p:cNvPicPr>
            <a:picLocks noChangeAspect="1"/>
          </p:cNvPicPr>
          <p:nvPr/>
        </p:nvPicPr>
        <p:blipFill>
          <a:blip r:embed="rId3"/>
          <a:stretch>
            <a:fillRect/>
          </a:stretch>
        </p:blipFill>
        <p:spPr>
          <a:xfrm>
            <a:off x="4790893" y="2824078"/>
            <a:ext cx="2610214" cy="1209844"/>
          </a:xfrm>
          <a:prstGeom prst="rect">
            <a:avLst/>
          </a:prstGeom>
        </p:spPr>
      </p:pic>
    </p:spTree>
    <p:extLst>
      <p:ext uri="{BB962C8B-B14F-4D97-AF65-F5344CB8AC3E}">
        <p14:creationId xmlns:p14="http://schemas.microsoft.com/office/powerpoint/2010/main" val="423757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97B6E4-A358-4FB8-B3CE-C2B3EED8E6E6}"/>
              </a:ext>
            </a:extLst>
          </p:cNvPr>
          <p:cNvSpPr>
            <a:spLocks noGrp="1"/>
          </p:cNvSpPr>
          <p:nvPr>
            <p:ph type="title"/>
          </p:nvPr>
        </p:nvSpPr>
        <p:spPr/>
        <p:txBody>
          <a:bodyPr/>
          <a:lstStyle/>
          <a:p>
            <a:r>
              <a:rPr lang="ru-RU" dirty="0"/>
              <a:t>Масштаб сплошной среды</a:t>
            </a:r>
          </a:p>
        </p:txBody>
      </p:sp>
      <p:sp>
        <p:nvSpPr>
          <p:cNvPr id="6" name="TextBox 5">
            <a:extLst>
              <a:ext uri="{FF2B5EF4-FFF2-40B4-BE49-F238E27FC236}">
                <a16:creationId xmlns:a16="http://schemas.microsoft.com/office/drawing/2014/main" id="{B635E07F-04DD-4420-A8E0-8BF995A43B90}"/>
              </a:ext>
            </a:extLst>
          </p:cNvPr>
          <p:cNvSpPr txBox="1"/>
          <p:nvPr/>
        </p:nvSpPr>
        <p:spPr>
          <a:xfrm>
            <a:off x="227348" y="1700808"/>
            <a:ext cx="11737304" cy="2031325"/>
          </a:xfrm>
          <a:prstGeom prst="rect">
            <a:avLst/>
          </a:prstGeom>
          <a:noFill/>
        </p:spPr>
        <p:txBody>
          <a:bodyPr wrap="square">
            <a:spAutoFit/>
          </a:bodyPr>
          <a:lstStyle/>
          <a:p>
            <a:r>
              <a:rPr lang="ru-RU" dirty="0"/>
              <a:t>Чтобы жидкость можно было смоделировать как сплошную среду, все ее свойства должны быть непрерывными.</a:t>
            </a:r>
          </a:p>
          <a:p>
            <a:endParaRPr lang="ru-RU" dirty="0"/>
          </a:p>
          <a:p>
            <a:r>
              <a:rPr lang="ru-RU" dirty="0"/>
              <a:t>Кинематические свойства жидкости (V, a ), а также термодинамические свойства (</a:t>
            </a:r>
            <a:r>
              <a:rPr lang="en-US" dirty="0"/>
              <a:t>V</a:t>
            </a:r>
            <a:r>
              <a:rPr lang="ru-RU" dirty="0"/>
              <a:t>,T,P) можно рассматривать как точечные величины.</a:t>
            </a:r>
          </a:p>
          <a:p>
            <a:endParaRPr lang="ru-RU" dirty="0"/>
          </a:p>
          <a:p>
            <a:r>
              <a:rPr lang="ru-RU" dirty="0"/>
              <a:t>Чтобы получить достаточно стационарную статистику , необходимо использовать 10 000 молекул для вычисления среднего значения:</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0625F6B-23A6-41A3-8C46-23B57A5D03B3}"/>
                  </a:ext>
                </a:extLst>
              </p:cNvPr>
              <p:cNvSpPr txBox="1"/>
              <p:nvPr/>
            </p:nvSpPr>
            <p:spPr>
              <a:xfrm>
                <a:off x="911424" y="3849675"/>
                <a:ext cx="4198072"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10000</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3</m:t>
                              </m:r>
                            </m:sup>
                          </m:sSup>
                        </m:den>
                      </m:f>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25</m:t>
                          </m:r>
                        </m:sup>
                      </m:sSup>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ru-RU" b="0" i="1" smtClean="0">
                              <a:latin typeface="Cambria Math" panose="02040503050406030204" pitchFamily="18" charset="0"/>
                              <a:ea typeface="Cambria Math" panose="02040503050406030204" pitchFamily="18" charset="0"/>
                            </a:rPr>
                            <m:t>газ,точ.</m:t>
                          </m:r>
                        </m:sub>
                      </m:sSub>
                      <m:r>
                        <a:rPr lang="ru-RU" b="0" i="1" smtClean="0">
                          <a:latin typeface="Cambria Math" panose="02040503050406030204" pitchFamily="18" charset="0"/>
                          <a:ea typeface="Cambria Math" panose="02040503050406030204" pitchFamily="18" charset="0"/>
                        </a:rPr>
                        <m:t>=70∙</m:t>
                      </m:r>
                      <m:sSup>
                        <m:sSupPr>
                          <m:ctrlPr>
                            <a:rPr lang="en-US" b="0" i="1" smtClean="0">
                              <a:latin typeface="Cambria Math" panose="02040503050406030204" pitchFamily="18" charset="0"/>
                              <a:ea typeface="Cambria Math" panose="02040503050406030204" pitchFamily="18" charset="0"/>
                            </a:rPr>
                          </m:ctrlPr>
                        </m:sSupPr>
                        <m:e>
                          <m:r>
                            <a:rPr lang="ru-RU"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−9</m:t>
                          </m:r>
                        </m:sup>
                      </m:sSup>
                      <m:r>
                        <a:rPr lang="ru-RU" b="0" i="1" smtClean="0">
                          <a:latin typeface="Cambria Math" panose="02040503050406030204" pitchFamily="18" charset="0"/>
                          <a:ea typeface="Cambria Math" panose="02040503050406030204" pitchFamily="18" charset="0"/>
                        </a:rPr>
                        <m:t>м</m:t>
                      </m:r>
                    </m:oMath>
                  </m:oMathPara>
                </a14:m>
                <a:endParaRPr lang="ru-RU" dirty="0"/>
              </a:p>
            </p:txBody>
          </p:sp>
        </mc:Choice>
        <mc:Fallback xmlns="">
          <p:sp>
            <p:nvSpPr>
              <p:cNvPr id="7" name="TextBox 6">
                <a:extLst>
                  <a:ext uri="{FF2B5EF4-FFF2-40B4-BE49-F238E27FC236}">
                    <a16:creationId xmlns:a16="http://schemas.microsoft.com/office/drawing/2014/main" id="{30625F6B-23A6-41A3-8C46-23B57A5D03B3}"/>
                  </a:ext>
                </a:extLst>
              </p:cNvPr>
              <p:cNvSpPr txBox="1">
                <a:spLocks noRot="1" noChangeAspect="1" noMove="1" noResize="1" noEditPoints="1" noAdjustHandles="1" noChangeArrowheads="1" noChangeShapeType="1" noTextEdit="1"/>
              </p:cNvSpPr>
              <p:nvPr/>
            </p:nvSpPr>
            <p:spPr>
              <a:xfrm>
                <a:off x="911424" y="3849675"/>
                <a:ext cx="4198072" cy="518604"/>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D42B3D-36C7-4FEC-8E50-676BB832B21F}"/>
                  </a:ext>
                </a:extLst>
              </p:cNvPr>
              <p:cNvSpPr txBox="1"/>
              <p:nvPr/>
            </p:nvSpPr>
            <p:spPr>
              <a:xfrm>
                <a:off x="6883846" y="3861048"/>
                <a:ext cx="424135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10000</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r>
                        <a:rPr lang="ru-RU"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r>
                            <a:rPr lang="ru-RU" b="0" i="1" smtClean="0">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ru-RU" b="0" i="1" smtClean="0">
                              <a:latin typeface="Cambria Math" panose="02040503050406030204" pitchFamily="18" charset="0"/>
                              <a:ea typeface="Cambria Math" panose="02040503050406030204" pitchFamily="18" charset="0"/>
                            </a:rPr>
                            <m:t>жидк,точ.</m:t>
                          </m:r>
                        </m:sub>
                      </m:sSub>
                      <m:r>
                        <a:rPr lang="ru-RU" b="0" i="1" smtClean="0">
                          <a:latin typeface="Cambria Math" panose="02040503050406030204" pitchFamily="18" charset="0"/>
                          <a:ea typeface="Cambria Math" panose="02040503050406030204" pitchFamily="18" charset="0"/>
                        </a:rPr>
                        <m:t>=8∙</m:t>
                      </m:r>
                      <m:sSup>
                        <m:sSupPr>
                          <m:ctrlPr>
                            <a:rPr lang="en-US" b="0" i="1" smtClean="0">
                              <a:latin typeface="Cambria Math" panose="02040503050406030204" pitchFamily="18" charset="0"/>
                              <a:ea typeface="Cambria Math" panose="02040503050406030204" pitchFamily="18" charset="0"/>
                            </a:rPr>
                          </m:ctrlPr>
                        </m:sSupPr>
                        <m:e>
                          <m:r>
                            <a:rPr lang="ru-RU"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−9</m:t>
                          </m:r>
                        </m:sup>
                      </m:sSup>
                      <m:r>
                        <a:rPr lang="ru-RU" b="0" i="1" smtClean="0">
                          <a:latin typeface="Cambria Math" panose="02040503050406030204" pitchFamily="18" charset="0"/>
                          <a:ea typeface="Cambria Math" panose="02040503050406030204" pitchFamily="18" charset="0"/>
                        </a:rPr>
                        <m:t>м</m:t>
                      </m:r>
                    </m:oMath>
                  </m:oMathPara>
                </a14:m>
                <a:endParaRPr lang="ru-RU" dirty="0"/>
              </a:p>
            </p:txBody>
          </p:sp>
        </mc:Choice>
        <mc:Fallback xmlns="">
          <p:sp>
            <p:nvSpPr>
              <p:cNvPr id="8" name="TextBox 7">
                <a:extLst>
                  <a:ext uri="{FF2B5EF4-FFF2-40B4-BE49-F238E27FC236}">
                    <a16:creationId xmlns:a16="http://schemas.microsoft.com/office/drawing/2014/main" id="{E9D42B3D-36C7-4FEC-8E50-676BB832B21F}"/>
                  </a:ext>
                </a:extLst>
              </p:cNvPr>
              <p:cNvSpPr txBox="1">
                <a:spLocks noRot="1" noChangeAspect="1" noMove="1" noResize="1" noEditPoints="1" noAdjustHandles="1" noChangeArrowheads="1" noChangeShapeType="1" noTextEdit="1"/>
              </p:cNvSpPr>
              <p:nvPr/>
            </p:nvSpPr>
            <p:spPr>
              <a:xfrm>
                <a:off x="6883846" y="3861048"/>
                <a:ext cx="4241354" cy="518604"/>
              </a:xfrm>
              <a:prstGeom prst="rect">
                <a:avLst/>
              </a:prstGeom>
              <a:blipFill>
                <a:blip r:embed="rId3"/>
                <a:stretch>
                  <a:fillRect/>
                </a:stretch>
              </a:blipFill>
            </p:spPr>
            <p:txBody>
              <a:bodyPr/>
              <a:lstStyle/>
              <a:p>
                <a:r>
                  <a:rPr lang="ru-RU">
                    <a:noFill/>
                  </a:rPr>
                  <a:t> </a:t>
                </a:r>
              </a:p>
            </p:txBody>
          </p:sp>
        </mc:Fallback>
      </mc:AlternateContent>
      <p:pic>
        <p:nvPicPr>
          <p:cNvPr id="10" name="Рисунок 9">
            <a:extLst>
              <a:ext uri="{FF2B5EF4-FFF2-40B4-BE49-F238E27FC236}">
                <a16:creationId xmlns:a16="http://schemas.microsoft.com/office/drawing/2014/main" id="{FC16681A-6A5E-4FA4-A0BF-DCBA5B12876D}"/>
              </a:ext>
            </a:extLst>
          </p:cNvPr>
          <p:cNvPicPr>
            <a:picLocks noChangeAspect="1"/>
          </p:cNvPicPr>
          <p:nvPr/>
        </p:nvPicPr>
        <p:blipFill>
          <a:blip r:embed="rId4"/>
          <a:stretch>
            <a:fillRect/>
          </a:stretch>
        </p:blipFill>
        <p:spPr>
          <a:xfrm>
            <a:off x="1415480" y="4725144"/>
            <a:ext cx="2610214" cy="1209844"/>
          </a:xfrm>
          <a:prstGeom prst="rect">
            <a:avLst/>
          </a:prstGeom>
        </p:spPr>
      </p:pic>
      <p:pic>
        <p:nvPicPr>
          <p:cNvPr id="12" name="Рисунок 11">
            <a:extLst>
              <a:ext uri="{FF2B5EF4-FFF2-40B4-BE49-F238E27FC236}">
                <a16:creationId xmlns:a16="http://schemas.microsoft.com/office/drawing/2014/main" id="{65D80BA6-246F-4DA7-90D5-87DD076980F8}"/>
              </a:ext>
            </a:extLst>
          </p:cNvPr>
          <p:cNvPicPr>
            <a:picLocks noChangeAspect="1"/>
          </p:cNvPicPr>
          <p:nvPr/>
        </p:nvPicPr>
        <p:blipFill>
          <a:blip r:embed="rId5"/>
          <a:stretch>
            <a:fillRect/>
          </a:stretch>
        </p:blipFill>
        <p:spPr>
          <a:xfrm>
            <a:off x="7536160" y="4725144"/>
            <a:ext cx="2638793" cy="1238423"/>
          </a:xfrm>
          <a:prstGeom prst="rect">
            <a:avLst/>
          </a:prstGeom>
        </p:spPr>
      </p:pic>
    </p:spTree>
    <p:extLst>
      <p:ext uri="{BB962C8B-B14F-4D97-AF65-F5344CB8AC3E}">
        <p14:creationId xmlns:p14="http://schemas.microsoft.com/office/powerpoint/2010/main" val="219027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C1B17C-2E78-46D7-9BC3-E2A11785D77F}"/>
              </a:ext>
            </a:extLst>
          </p:cNvPr>
          <p:cNvSpPr>
            <a:spLocks noGrp="1"/>
          </p:cNvSpPr>
          <p:nvPr>
            <p:ph type="title"/>
          </p:nvPr>
        </p:nvSpPr>
        <p:spPr/>
        <p:txBody>
          <a:bodyPr/>
          <a:lstStyle/>
          <a:p>
            <a:r>
              <a:rPr lang="ru-RU" dirty="0"/>
              <a:t>Масштаб сплошной среды</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BCC4B1-69FE-4752-833A-5A9460B8BA4F}"/>
                  </a:ext>
                </a:extLst>
              </p:cNvPr>
              <p:cNvSpPr txBox="1"/>
              <p:nvPr/>
            </p:nvSpPr>
            <p:spPr>
              <a:xfrm>
                <a:off x="263352" y="1556792"/>
                <a:ext cx="11665296" cy="4247317"/>
              </a:xfrm>
              <a:prstGeom prst="rect">
                <a:avLst/>
              </a:prstGeom>
              <a:noFill/>
            </p:spPr>
            <p:txBody>
              <a:bodyPr wrap="square">
                <a:spAutoFit/>
              </a:bodyPr>
              <a:lstStyle/>
              <a:p>
                <a:r>
                  <a:rPr lang="ru-RU" dirty="0"/>
                  <a:t>Для того, чтобы жидкость считалась сплошной средой, транспортные свойства (</a:t>
                </a:r>
                <a14:m>
                  <m:oMath xmlns:m="http://schemas.openxmlformats.org/officeDocument/2006/math">
                    <m:r>
                      <a:rPr lang="ru-RU" i="1" smtClean="0">
                        <a:latin typeface="Cambria Math" panose="02040503050406030204" pitchFamily="18" charset="0"/>
                        <a:ea typeface="Cambria Math" panose="02040503050406030204" pitchFamily="18" charset="0"/>
                      </a:rPr>
                      <m:t>𝜇</m:t>
                    </m:r>
                  </m:oMath>
                </a14:m>
                <a:r>
                  <a:rPr lang="ru-RU" dirty="0"/>
                  <a:t>, k) также должны быть непрерывными.</a:t>
                </a:r>
              </a:p>
              <a:p>
                <a:endParaRPr lang="ru-RU" dirty="0"/>
              </a:p>
              <a:p>
                <a:r>
                  <a:rPr lang="ru-RU" dirty="0"/>
                  <a:t>Для того, чтобы транспортные величины вели себя непрерывно, важно, чтобы молекулы жидкости гораздо чаще взаимодействовали сами с собой , чем с границами потока.</a:t>
                </a:r>
              </a:p>
              <a:p>
                <a:endParaRPr lang="ru-RU" dirty="0"/>
              </a:p>
              <a:p>
                <a:r>
                  <a:rPr lang="ru-RU" dirty="0"/>
                  <a:t>В качестве несколько произвольного критерия мы выбираем точку измерения в виде куба, стороны которого в 10 раз превышают масштаб длины взаимодействия молекул. </a:t>
                </a:r>
              </a:p>
              <a:p>
                <a:endParaRPr lang="ru-RU" dirty="0"/>
              </a:p>
              <a:p>
                <a:r>
                  <a:rPr lang="ru-RU" dirty="0"/>
                  <a:t>Для газа наилучшей оценкой масштаба длины взаимодействия является расстояние смещения (длина свободного пробега) = 100 </a:t>
                </a:r>
                <a:r>
                  <a:rPr lang="ru-RU" dirty="0" err="1"/>
                  <a:t>нм</a:t>
                </a:r>
                <a:r>
                  <a:rPr lang="ru-RU" dirty="0"/>
                  <a:t>. </a:t>
                </a:r>
              </a:p>
              <a:p>
                <a:endParaRPr lang="ru-RU" dirty="0"/>
              </a:p>
              <a:p>
                <a:r>
                  <a:rPr lang="ru-RU" dirty="0"/>
                  <a:t>Молекулы жидкости по существу находятся в постоянном состоянии столкновения или взаимодействия, поэтому расстояние их смещения не является хорошей оценкой того, сколько взаимодействий будет происходить в некотором кубе пространства. Их молекулярный диаметр является гораздо более точной оценкой.</a:t>
                </a:r>
              </a:p>
            </p:txBody>
          </p:sp>
        </mc:Choice>
        <mc:Fallback xmlns="">
          <p:sp>
            <p:nvSpPr>
              <p:cNvPr id="6" name="TextBox 5">
                <a:extLst>
                  <a:ext uri="{FF2B5EF4-FFF2-40B4-BE49-F238E27FC236}">
                    <a16:creationId xmlns:a16="http://schemas.microsoft.com/office/drawing/2014/main" id="{20BCC4B1-69FE-4752-833A-5A9460B8BA4F}"/>
                  </a:ext>
                </a:extLst>
              </p:cNvPr>
              <p:cNvSpPr txBox="1">
                <a:spLocks noRot="1" noChangeAspect="1" noMove="1" noResize="1" noEditPoints="1" noAdjustHandles="1" noChangeArrowheads="1" noChangeShapeType="1" noTextEdit="1"/>
              </p:cNvSpPr>
              <p:nvPr/>
            </p:nvSpPr>
            <p:spPr>
              <a:xfrm>
                <a:off x="263352" y="1556792"/>
                <a:ext cx="11665296" cy="4247317"/>
              </a:xfrm>
              <a:prstGeom prst="rect">
                <a:avLst/>
              </a:prstGeom>
              <a:blipFill>
                <a:blip r:embed="rId2"/>
                <a:stretch>
                  <a:fillRect l="-418" t="-717" r="-418" b="-129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4B7E44-4DF3-4879-BC7D-E734F8085DB0}"/>
                  </a:ext>
                </a:extLst>
              </p:cNvPr>
              <p:cNvSpPr txBox="1"/>
              <p:nvPr/>
            </p:nvSpPr>
            <p:spPr>
              <a:xfrm>
                <a:off x="407368" y="5918686"/>
                <a:ext cx="3342069" cy="307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ru-RU" b="0" i="1" smtClean="0">
                              <a:latin typeface="Cambria Math" panose="02040503050406030204" pitchFamily="18" charset="0"/>
                            </a:rPr>
                            <m:t>газ,тр</m:t>
                          </m:r>
                        </m:sub>
                      </m:sSub>
                      <m:r>
                        <a:rPr lang="ru-RU" b="0" i="1" smtClean="0">
                          <a:latin typeface="Cambria Math" panose="02040503050406030204" pitchFamily="18" charset="0"/>
                        </a:rPr>
                        <m:t>=10</m:t>
                      </m:r>
                      <m:r>
                        <a:rPr lang="ru-RU" b="0" i="1" smtClean="0">
                          <a:latin typeface="Cambria Math" panose="02040503050406030204" pitchFamily="18" charset="0"/>
                          <a:ea typeface="Cambria Math" panose="02040503050406030204" pitchFamily="18" charset="0"/>
                        </a:rPr>
                        <m:t>∙100∙</m:t>
                      </m:r>
                      <m:sSup>
                        <m:sSupPr>
                          <m:ctrlPr>
                            <a:rPr lang="en-US" b="0" i="1" smtClean="0">
                              <a:latin typeface="Cambria Math" panose="02040503050406030204" pitchFamily="18" charset="0"/>
                              <a:ea typeface="Cambria Math" panose="02040503050406030204" pitchFamily="18" charset="0"/>
                            </a:rPr>
                          </m:ctrlPr>
                        </m:sSupPr>
                        <m:e>
                          <m:r>
                            <a:rPr lang="ru-RU"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−9</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a:rPr lang="ru-RU" b="0" i="1" smtClean="0">
                          <a:latin typeface="Cambria Math" panose="02040503050406030204" pitchFamily="18" charset="0"/>
                          <a:ea typeface="Cambria Math" panose="02040503050406030204" pitchFamily="18" charset="0"/>
                        </a:rPr>
                        <m:t>м</m:t>
                      </m:r>
                    </m:oMath>
                  </m:oMathPara>
                </a14:m>
                <a:endParaRPr lang="ru-RU" dirty="0"/>
              </a:p>
            </p:txBody>
          </p:sp>
        </mc:Choice>
        <mc:Fallback xmlns="">
          <p:sp>
            <p:nvSpPr>
              <p:cNvPr id="7" name="TextBox 6">
                <a:extLst>
                  <a:ext uri="{FF2B5EF4-FFF2-40B4-BE49-F238E27FC236}">
                    <a16:creationId xmlns:a16="http://schemas.microsoft.com/office/drawing/2014/main" id="{5C4B7E44-4DF3-4879-BC7D-E734F8085DB0}"/>
                  </a:ext>
                </a:extLst>
              </p:cNvPr>
              <p:cNvSpPr txBox="1">
                <a:spLocks noRot="1" noChangeAspect="1" noMove="1" noResize="1" noEditPoints="1" noAdjustHandles="1" noChangeArrowheads="1" noChangeShapeType="1" noTextEdit="1"/>
              </p:cNvSpPr>
              <p:nvPr/>
            </p:nvSpPr>
            <p:spPr>
              <a:xfrm>
                <a:off x="407368" y="5918686"/>
                <a:ext cx="3342069" cy="307392"/>
              </a:xfrm>
              <a:prstGeom prst="rect">
                <a:avLst/>
              </a:prstGeom>
              <a:blipFill>
                <a:blip r:embed="rId3"/>
                <a:stretch>
                  <a:fillRect l="-1277" r="-730" b="-22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937387-825A-4A25-9A56-B0AFFCE9ABC1}"/>
                  </a:ext>
                </a:extLst>
              </p:cNvPr>
              <p:cNvSpPr txBox="1"/>
              <p:nvPr/>
            </p:nvSpPr>
            <p:spPr>
              <a:xfrm>
                <a:off x="6168008" y="5857987"/>
                <a:ext cx="2045303" cy="307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ru-RU" b="0" i="1" smtClean="0">
                              <a:latin typeface="Cambria Math" panose="02040503050406030204" pitchFamily="18" charset="0"/>
                            </a:rPr>
                            <m:t>жидк,тр</m:t>
                          </m:r>
                        </m:sub>
                      </m:sSub>
                      <m:r>
                        <a:rPr lang="ru-RU" b="0" i="1" smtClean="0">
                          <a:latin typeface="Cambria Math" panose="02040503050406030204" pitchFamily="18" charset="0"/>
                        </a:rPr>
                        <m:t>=3</m:t>
                      </m:r>
                      <m:r>
                        <a:rPr lang="ru-RU"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ru-RU"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−9</m:t>
                          </m:r>
                        </m:sup>
                      </m:sSup>
                      <m:r>
                        <a:rPr lang="ru-RU" b="0" i="1" smtClean="0">
                          <a:latin typeface="Cambria Math" panose="02040503050406030204" pitchFamily="18" charset="0"/>
                          <a:ea typeface="Cambria Math" panose="02040503050406030204" pitchFamily="18" charset="0"/>
                        </a:rPr>
                        <m:t>м</m:t>
                      </m:r>
                    </m:oMath>
                  </m:oMathPara>
                </a14:m>
                <a:endParaRPr lang="ru-RU" dirty="0"/>
              </a:p>
            </p:txBody>
          </p:sp>
        </mc:Choice>
        <mc:Fallback xmlns="">
          <p:sp>
            <p:nvSpPr>
              <p:cNvPr id="8" name="TextBox 7">
                <a:extLst>
                  <a:ext uri="{FF2B5EF4-FFF2-40B4-BE49-F238E27FC236}">
                    <a16:creationId xmlns:a16="http://schemas.microsoft.com/office/drawing/2014/main" id="{80937387-825A-4A25-9A56-B0AFFCE9ABC1}"/>
                  </a:ext>
                </a:extLst>
              </p:cNvPr>
              <p:cNvSpPr txBox="1">
                <a:spLocks noRot="1" noChangeAspect="1" noMove="1" noResize="1" noEditPoints="1" noAdjustHandles="1" noChangeArrowheads="1" noChangeShapeType="1" noTextEdit="1"/>
              </p:cNvSpPr>
              <p:nvPr/>
            </p:nvSpPr>
            <p:spPr>
              <a:xfrm>
                <a:off x="6168008" y="5857987"/>
                <a:ext cx="2045303" cy="307392"/>
              </a:xfrm>
              <a:prstGeom prst="rect">
                <a:avLst/>
              </a:prstGeom>
              <a:blipFill>
                <a:blip r:embed="rId4"/>
                <a:stretch>
                  <a:fillRect l="-2388" r="-1493" b="-22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4D6631-CEF4-453D-8077-8325991BF514}"/>
                  </a:ext>
                </a:extLst>
              </p:cNvPr>
              <p:cNvSpPr txBox="1"/>
              <p:nvPr/>
            </p:nvSpPr>
            <p:spPr>
              <a:xfrm>
                <a:off x="401227" y="6416001"/>
                <a:ext cx="5118709" cy="321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ru-RU" b="0" i="1" smtClean="0">
                              <a:latin typeface="Cambria Math" panose="02040503050406030204" pitchFamily="18" charset="0"/>
                            </a:rPr>
                            <m:t>газ,сплошн</m:t>
                          </m:r>
                        </m:sub>
                      </m:sSub>
                      <m:r>
                        <a:rPr lang="ru-RU"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ru-RU" i="1">
                                      <a:latin typeface="Cambria Math" panose="02040503050406030204" pitchFamily="18" charset="0"/>
                                    </a:rPr>
                                    <m:t>газ,тр</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ru-RU" i="1">
                                      <a:latin typeface="Cambria Math" panose="02040503050406030204" pitchFamily="18" charset="0"/>
                                    </a:rPr>
                                    <m:t>газ,т</m:t>
                                  </m:r>
                                  <m:r>
                                    <a:rPr lang="ru-RU" b="0" i="1" smtClean="0">
                                      <a:latin typeface="Cambria Math" panose="02040503050406030204" pitchFamily="18" charset="0"/>
                                    </a:rPr>
                                    <m:t>оч</m:t>
                                  </m:r>
                                </m:sub>
                              </m:sSub>
                            </m:e>
                          </m:d>
                        </m:e>
                      </m:func>
                      <m:r>
                        <a:rPr lang="en-US" b="0" i="1" smtClean="0">
                          <a:latin typeface="Cambria Math" panose="02040503050406030204" pitchFamily="18" charset="0"/>
                        </a:rPr>
                        <m:t>=1</m:t>
                      </m:r>
                      <m:r>
                        <a:rPr lang="ru-RU" b="0" i="1" smtClean="0">
                          <a:latin typeface="Cambria Math" panose="02040503050406030204" pitchFamily="18" charset="0"/>
                        </a:rPr>
                        <m:t>мкм</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a:rPr lang="ru-RU" b="0" i="1" smtClean="0">
                          <a:latin typeface="Cambria Math" panose="02040503050406030204" pitchFamily="18" charset="0"/>
                          <a:ea typeface="Cambria Math" panose="02040503050406030204" pitchFamily="18" charset="0"/>
                        </a:rPr>
                        <m:t>м</m:t>
                      </m:r>
                    </m:oMath>
                  </m:oMathPara>
                </a14:m>
                <a:endParaRPr lang="ru-RU" dirty="0"/>
              </a:p>
            </p:txBody>
          </p:sp>
        </mc:Choice>
        <mc:Fallback xmlns="">
          <p:sp>
            <p:nvSpPr>
              <p:cNvPr id="9" name="TextBox 8">
                <a:extLst>
                  <a:ext uri="{FF2B5EF4-FFF2-40B4-BE49-F238E27FC236}">
                    <a16:creationId xmlns:a16="http://schemas.microsoft.com/office/drawing/2014/main" id="{EB4D6631-CEF4-453D-8077-8325991BF514}"/>
                  </a:ext>
                </a:extLst>
              </p:cNvPr>
              <p:cNvSpPr txBox="1">
                <a:spLocks noRot="1" noChangeAspect="1" noMove="1" noResize="1" noEditPoints="1" noAdjustHandles="1" noChangeArrowheads="1" noChangeShapeType="1" noTextEdit="1"/>
              </p:cNvSpPr>
              <p:nvPr/>
            </p:nvSpPr>
            <p:spPr>
              <a:xfrm>
                <a:off x="401227" y="6416001"/>
                <a:ext cx="5118709" cy="321627"/>
              </a:xfrm>
              <a:prstGeom prst="rect">
                <a:avLst/>
              </a:prstGeom>
              <a:blipFill>
                <a:blip r:embed="rId5"/>
                <a:stretch>
                  <a:fillRect l="-595" r="-238" b="-1886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AAB18E-296E-4F8F-9095-27B1B4D1DBA5}"/>
                  </a:ext>
                </a:extLst>
              </p:cNvPr>
              <p:cNvSpPr txBox="1"/>
              <p:nvPr/>
            </p:nvSpPr>
            <p:spPr>
              <a:xfrm>
                <a:off x="6075747" y="6416001"/>
                <a:ext cx="5715026" cy="321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ru-RU" b="0" i="1" smtClean="0">
                              <a:latin typeface="Cambria Math" panose="02040503050406030204" pitchFamily="18" charset="0"/>
                            </a:rPr>
                            <m:t>жидк,сплошн</m:t>
                          </m:r>
                        </m:sub>
                      </m:sSub>
                      <m:r>
                        <a:rPr lang="ru-RU"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ru-RU" b="0" i="1" smtClean="0">
                                      <a:latin typeface="Cambria Math" panose="02040503050406030204" pitchFamily="18" charset="0"/>
                                    </a:rPr>
                                    <m:t>жидк</m:t>
                                  </m:r>
                                  <m:r>
                                    <a:rPr lang="ru-RU" i="1">
                                      <a:latin typeface="Cambria Math" panose="02040503050406030204" pitchFamily="18" charset="0"/>
                                    </a:rPr>
                                    <m:t>,тр</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ru-RU" b="0" i="1" smtClean="0">
                                      <a:latin typeface="Cambria Math" panose="02040503050406030204" pitchFamily="18" charset="0"/>
                                    </a:rPr>
                                    <m:t>жидк</m:t>
                                  </m:r>
                                  <m:r>
                                    <a:rPr lang="ru-RU" i="1">
                                      <a:latin typeface="Cambria Math" panose="02040503050406030204" pitchFamily="18" charset="0"/>
                                    </a:rPr>
                                    <m:t>,т</m:t>
                                  </m:r>
                                  <m:r>
                                    <a:rPr lang="ru-RU" b="0" i="1" smtClean="0">
                                      <a:latin typeface="Cambria Math" panose="02040503050406030204" pitchFamily="18" charset="0"/>
                                    </a:rPr>
                                    <m:t>оч</m:t>
                                  </m:r>
                                </m:sub>
                              </m:sSub>
                            </m:e>
                          </m:d>
                        </m:e>
                      </m:func>
                      <m:r>
                        <a:rPr lang="en-US" b="0" i="1" smtClean="0">
                          <a:latin typeface="Cambria Math" panose="02040503050406030204" pitchFamily="18" charset="0"/>
                        </a:rPr>
                        <m:t>=1</m:t>
                      </m:r>
                      <m:r>
                        <a:rPr lang="ru-RU" b="0" i="1" smtClean="0">
                          <a:latin typeface="Cambria Math" panose="02040503050406030204" pitchFamily="18" charset="0"/>
                        </a:rPr>
                        <m:t>0нм</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m:t>
                          </m:r>
                          <m:r>
                            <a:rPr lang="ru-RU" b="0" i="1" smtClean="0">
                              <a:latin typeface="Cambria Math" panose="02040503050406030204" pitchFamily="18" charset="0"/>
                              <a:ea typeface="Cambria Math" panose="02040503050406030204" pitchFamily="18" charset="0"/>
                            </a:rPr>
                            <m:t>8</m:t>
                          </m:r>
                        </m:sup>
                      </m:sSup>
                      <m:r>
                        <a:rPr lang="ru-RU" b="0" i="1" smtClean="0">
                          <a:latin typeface="Cambria Math" panose="02040503050406030204" pitchFamily="18" charset="0"/>
                          <a:ea typeface="Cambria Math" panose="02040503050406030204" pitchFamily="18" charset="0"/>
                        </a:rPr>
                        <m:t>м</m:t>
                      </m:r>
                    </m:oMath>
                  </m:oMathPara>
                </a14:m>
                <a:endParaRPr lang="ru-RU" dirty="0"/>
              </a:p>
            </p:txBody>
          </p:sp>
        </mc:Choice>
        <mc:Fallback xmlns="">
          <p:sp>
            <p:nvSpPr>
              <p:cNvPr id="10" name="TextBox 9">
                <a:extLst>
                  <a:ext uri="{FF2B5EF4-FFF2-40B4-BE49-F238E27FC236}">
                    <a16:creationId xmlns:a16="http://schemas.microsoft.com/office/drawing/2014/main" id="{04AAB18E-296E-4F8F-9095-27B1B4D1DBA5}"/>
                  </a:ext>
                </a:extLst>
              </p:cNvPr>
              <p:cNvSpPr txBox="1">
                <a:spLocks noRot="1" noChangeAspect="1" noMove="1" noResize="1" noEditPoints="1" noAdjustHandles="1" noChangeArrowheads="1" noChangeShapeType="1" noTextEdit="1"/>
              </p:cNvSpPr>
              <p:nvPr/>
            </p:nvSpPr>
            <p:spPr>
              <a:xfrm>
                <a:off x="6075747" y="6416001"/>
                <a:ext cx="5715026" cy="321627"/>
              </a:xfrm>
              <a:prstGeom prst="rect">
                <a:avLst/>
              </a:prstGeom>
              <a:blipFill>
                <a:blip r:embed="rId6"/>
                <a:stretch>
                  <a:fillRect b="-18868"/>
                </a:stretch>
              </a:blipFill>
            </p:spPr>
            <p:txBody>
              <a:bodyPr/>
              <a:lstStyle/>
              <a:p>
                <a:r>
                  <a:rPr lang="ru-RU">
                    <a:noFill/>
                  </a:rPr>
                  <a:t> </a:t>
                </a:r>
              </a:p>
            </p:txBody>
          </p:sp>
        </mc:Fallback>
      </mc:AlternateContent>
    </p:spTree>
    <p:extLst>
      <p:ext uri="{BB962C8B-B14F-4D97-AF65-F5344CB8AC3E}">
        <p14:creationId xmlns:p14="http://schemas.microsoft.com/office/powerpoint/2010/main" val="300206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F985E9-ED84-41B7-A69A-5265600D29F6}"/>
              </a:ext>
            </a:extLst>
          </p:cNvPr>
          <p:cNvSpPr>
            <a:spLocks noGrp="1"/>
          </p:cNvSpPr>
          <p:nvPr>
            <p:ph type="title"/>
          </p:nvPr>
        </p:nvSpPr>
        <p:spPr/>
        <p:txBody>
          <a:bodyPr/>
          <a:lstStyle/>
          <a:p>
            <a:r>
              <a:rPr lang="ru-RU" dirty="0"/>
              <a:t>Гидромеханика в микроскопических масштабах</a:t>
            </a:r>
          </a:p>
        </p:txBody>
      </p:sp>
      <p:sp>
        <p:nvSpPr>
          <p:cNvPr id="6" name="TextBox 5">
            <a:extLst>
              <a:ext uri="{FF2B5EF4-FFF2-40B4-BE49-F238E27FC236}">
                <a16:creationId xmlns:a16="http://schemas.microsoft.com/office/drawing/2014/main" id="{D8133373-3EE7-455E-AD29-4CF31D3A0951}"/>
              </a:ext>
            </a:extLst>
          </p:cNvPr>
          <p:cNvSpPr txBox="1"/>
          <p:nvPr/>
        </p:nvSpPr>
        <p:spPr>
          <a:xfrm>
            <a:off x="1066800" y="2132856"/>
            <a:ext cx="9311941" cy="2585323"/>
          </a:xfrm>
          <a:prstGeom prst="rect">
            <a:avLst/>
          </a:prstGeom>
          <a:noFill/>
        </p:spPr>
        <p:txBody>
          <a:bodyPr wrap="square">
            <a:spAutoFit/>
          </a:bodyPr>
          <a:lstStyle/>
          <a:p>
            <a:pPr marL="285750" indent="-285750">
              <a:buFont typeface="Arial" panose="020B0604020202020204" pitchFamily="34" charset="0"/>
              <a:buChar char="•"/>
            </a:pPr>
            <a:r>
              <a:rPr lang="ru-RU" dirty="0"/>
              <a:t>Поведенческие изменения при малых масштабах длины</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Масштабы длины, при которых поведенческие изменения становятся важными</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Моделирование жидкости</a:t>
            </a:r>
          </a:p>
          <a:p>
            <a:pPr marL="742950" lvl="1" indent="-285750">
              <a:buFont typeface="Arial" panose="020B0604020202020204" pitchFamily="34" charset="0"/>
              <a:buChar char="•"/>
            </a:pPr>
            <a:r>
              <a:rPr lang="ru-RU" dirty="0"/>
              <a:t>Сплошная модель</a:t>
            </a:r>
          </a:p>
          <a:p>
            <a:pPr marL="742950" lvl="1" indent="-285750">
              <a:buFont typeface="Arial" panose="020B0604020202020204" pitchFamily="34" charset="0"/>
              <a:buChar char="•"/>
            </a:pPr>
            <a:r>
              <a:rPr lang="ru-RU" dirty="0"/>
              <a:t>Молекулярные модели</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Граничные условия</a:t>
            </a:r>
          </a:p>
        </p:txBody>
      </p:sp>
    </p:spTree>
    <p:extLst>
      <p:ext uri="{BB962C8B-B14F-4D97-AF65-F5344CB8AC3E}">
        <p14:creationId xmlns:p14="http://schemas.microsoft.com/office/powerpoint/2010/main" val="210853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8626EA-AD1F-412C-9A34-60A76BAADFE0}"/>
              </a:ext>
            </a:extLst>
          </p:cNvPr>
          <p:cNvSpPr>
            <a:spLocks noGrp="1"/>
          </p:cNvSpPr>
          <p:nvPr>
            <p:ph type="title"/>
          </p:nvPr>
        </p:nvSpPr>
        <p:spPr/>
        <p:txBody>
          <a:bodyPr/>
          <a:lstStyle/>
          <a:p>
            <a:r>
              <a:rPr lang="ru-RU" dirty="0"/>
              <a:t>Гидромеханика в микроскопических масштабах</a:t>
            </a:r>
          </a:p>
        </p:txBody>
      </p:sp>
      <p:sp>
        <p:nvSpPr>
          <p:cNvPr id="6" name="TextBox 5">
            <a:extLst>
              <a:ext uri="{FF2B5EF4-FFF2-40B4-BE49-F238E27FC236}">
                <a16:creationId xmlns:a16="http://schemas.microsoft.com/office/drawing/2014/main" id="{ADF599F4-D417-4137-97D2-BF995D611D9F}"/>
              </a:ext>
            </a:extLst>
          </p:cNvPr>
          <p:cNvSpPr txBox="1"/>
          <p:nvPr/>
        </p:nvSpPr>
        <p:spPr>
          <a:xfrm>
            <a:off x="335360" y="2277101"/>
            <a:ext cx="11737304" cy="1200329"/>
          </a:xfrm>
          <a:prstGeom prst="rect">
            <a:avLst/>
          </a:prstGeom>
          <a:noFill/>
        </p:spPr>
        <p:txBody>
          <a:bodyPr wrap="square">
            <a:spAutoFit/>
          </a:bodyPr>
          <a:lstStyle/>
          <a:p>
            <a:r>
              <a:rPr lang="ru-RU" dirty="0"/>
              <a:t>Даже в очень маленьких устройствах и геометриях жидкости, особенно жидкости, можно считать непрерывными. Следовательно, можно использовать хорошо зарекомендовавшие себя сплошные подходы для анализа потоков.</a:t>
            </a:r>
          </a:p>
          <a:p>
            <a:endParaRPr lang="ru-RU" dirty="0"/>
          </a:p>
          <a:p>
            <a:r>
              <a:rPr lang="ru-RU" dirty="0"/>
              <a:t>Три основных закона сохранения, которые используются для моделирования задач </a:t>
            </a:r>
            <a:r>
              <a:rPr lang="ru-RU" dirty="0" err="1"/>
              <a:t>термогидродинамики</a:t>
            </a:r>
            <a:r>
              <a:rPr lang="ru-RU" dirty="0"/>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7FA5F7-A1C6-4D01-9B1B-5A856EBA1643}"/>
                  </a:ext>
                </a:extLst>
              </p:cNvPr>
              <p:cNvSpPr txBox="1"/>
              <p:nvPr/>
            </p:nvSpPr>
            <p:spPr>
              <a:xfrm>
                <a:off x="3647728" y="3645024"/>
                <a:ext cx="4217885" cy="18009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𝜕𝜌</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rPr>
                        <m:t>=−</m:t>
                      </m:r>
                      <m:r>
                        <a:rPr lang="en-US" b="0" i="1" smtClean="0">
                          <a:latin typeface="Cambria Math" panose="02040503050406030204" pitchFamily="18" charset="0"/>
                        </a:rPr>
                        <m:t>𝑝</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𝑖𝑗</m:t>
                          </m:r>
                        </m:sub>
                      </m:s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oMath>
                  </m:oMathPara>
                </a14:m>
                <a:endParaRPr lang="en-US" dirty="0"/>
              </a:p>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den>
                      </m:f>
                    </m:oMath>
                  </m:oMathPara>
                </a14:m>
                <a:endParaRPr lang="ru-RU" dirty="0"/>
              </a:p>
            </p:txBody>
          </p:sp>
        </mc:Choice>
        <mc:Fallback xmlns="">
          <p:sp>
            <p:nvSpPr>
              <p:cNvPr id="7" name="TextBox 6">
                <a:extLst>
                  <a:ext uri="{FF2B5EF4-FFF2-40B4-BE49-F238E27FC236}">
                    <a16:creationId xmlns:a16="http://schemas.microsoft.com/office/drawing/2014/main" id="{2E7FA5F7-A1C6-4D01-9B1B-5A856EBA1643}"/>
                  </a:ext>
                </a:extLst>
              </p:cNvPr>
              <p:cNvSpPr txBox="1">
                <a:spLocks noRot="1" noChangeAspect="1" noMove="1" noResize="1" noEditPoints="1" noAdjustHandles="1" noChangeArrowheads="1" noChangeShapeType="1" noTextEdit="1"/>
              </p:cNvSpPr>
              <p:nvPr/>
            </p:nvSpPr>
            <p:spPr>
              <a:xfrm>
                <a:off x="3647728" y="3645024"/>
                <a:ext cx="4217885" cy="1800942"/>
              </a:xfrm>
              <a:prstGeom prst="rect">
                <a:avLst/>
              </a:prstGeom>
              <a:blipFill>
                <a:blip r:embed="rId2"/>
                <a:stretch>
                  <a:fillRect/>
                </a:stretch>
              </a:blipFill>
            </p:spPr>
            <p:txBody>
              <a:bodyPr/>
              <a:lstStyle/>
              <a:p>
                <a:r>
                  <a:rPr lang="ru-RU">
                    <a:noFill/>
                  </a:rPr>
                  <a:t> </a:t>
                </a:r>
              </a:p>
            </p:txBody>
          </p:sp>
        </mc:Fallback>
      </mc:AlternateContent>
      <p:sp>
        <p:nvSpPr>
          <p:cNvPr id="11" name="TextBox 10">
            <a:extLst>
              <a:ext uri="{FF2B5EF4-FFF2-40B4-BE49-F238E27FC236}">
                <a16:creationId xmlns:a16="http://schemas.microsoft.com/office/drawing/2014/main" id="{1BF6D801-0743-40F2-84FB-6BBF3CF8BDD6}"/>
              </a:ext>
            </a:extLst>
          </p:cNvPr>
          <p:cNvSpPr txBox="1"/>
          <p:nvPr/>
        </p:nvSpPr>
        <p:spPr>
          <a:xfrm>
            <a:off x="331721" y="5434676"/>
            <a:ext cx="11737304" cy="1200329"/>
          </a:xfrm>
          <a:prstGeom prst="rect">
            <a:avLst/>
          </a:prstGeom>
          <a:noFill/>
        </p:spPr>
        <p:txBody>
          <a:bodyPr wrap="square">
            <a:spAutoFit/>
          </a:bodyPr>
          <a:lstStyle/>
          <a:p>
            <a:r>
              <a:rPr lang="ru-RU" dirty="0"/>
              <a:t>Чаще всего при больших масштабах тела F принимается за силу тяжести.</a:t>
            </a:r>
          </a:p>
          <a:p>
            <a:r>
              <a:rPr lang="ru-RU" dirty="0"/>
              <a:t>Однако из -за кубического масштабирования эффект гравитации в небольших системах обычно незначителен.</a:t>
            </a:r>
          </a:p>
          <a:p>
            <a:r>
              <a:rPr lang="ru-RU" dirty="0"/>
              <a:t>Пять дифференциальных уравнений в частных производных и 17 неизвестных. Не закрытая система.</a:t>
            </a:r>
          </a:p>
          <a:p>
            <a:r>
              <a:rPr lang="ru-RU" dirty="0"/>
              <a:t>Для решения этих уравнений необходимы дополнительные соотношения между этими неизвестными.</a:t>
            </a:r>
          </a:p>
        </p:txBody>
      </p:sp>
    </p:spTree>
    <p:extLst>
      <p:ext uri="{BB962C8B-B14F-4D97-AF65-F5344CB8AC3E}">
        <p14:creationId xmlns:p14="http://schemas.microsoft.com/office/powerpoint/2010/main" val="18262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85FF5F-CB71-4CF5-9848-94613E51D37F}"/>
              </a:ext>
            </a:extLst>
          </p:cNvPr>
          <p:cNvSpPr>
            <a:spLocks noGrp="1"/>
          </p:cNvSpPr>
          <p:nvPr>
            <p:ph type="title"/>
          </p:nvPr>
        </p:nvSpPr>
        <p:spPr/>
        <p:txBody>
          <a:bodyPr/>
          <a:lstStyle/>
          <a:p>
            <a:r>
              <a:rPr lang="ru-RU" dirty="0"/>
              <a:t>Потоки газа - Кинетическая теория газа</a:t>
            </a:r>
          </a:p>
        </p:txBody>
      </p:sp>
      <p:sp>
        <p:nvSpPr>
          <p:cNvPr id="6" name="TextBox 5">
            <a:extLst>
              <a:ext uri="{FF2B5EF4-FFF2-40B4-BE49-F238E27FC236}">
                <a16:creationId xmlns:a16="http://schemas.microsoft.com/office/drawing/2014/main" id="{8FBBD361-A02E-4F54-8751-0CAED6FA1BC8}"/>
              </a:ext>
            </a:extLst>
          </p:cNvPr>
          <p:cNvSpPr txBox="1"/>
          <p:nvPr/>
        </p:nvSpPr>
        <p:spPr>
          <a:xfrm>
            <a:off x="119336" y="2000102"/>
            <a:ext cx="11881320" cy="1754326"/>
          </a:xfrm>
          <a:prstGeom prst="rect">
            <a:avLst/>
          </a:prstGeom>
          <a:noFill/>
        </p:spPr>
        <p:txBody>
          <a:bodyPr wrap="square">
            <a:spAutoFit/>
          </a:bodyPr>
          <a:lstStyle/>
          <a:p>
            <a:r>
              <a:rPr lang="ru-RU" dirty="0"/>
              <a:t>Газы состоят в основном из пространства с несколькими молекулами, сталкивающимися лишь изредка. Следовательно, они могут быть достаточно хорошо описаны с помощью кинетической теории газа, в которой считается, что молекулы газа движутся по прямой линии с постоянной скоростью, пока не столкнутся с другими молекулами, что происходит нечасто. </a:t>
            </a:r>
            <a:endParaRPr lang="en-US" dirty="0"/>
          </a:p>
          <a:p>
            <a:r>
              <a:rPr lang="ru-RU" dirty="0"/>
              <a:t>Уравнение состояния разреженного газа - это закон идеального газа, который может иметь несколько</a:t>
            </a:r>
            <a:r>
              <a:rPr lang="en-US" dirty="0"/>
              <a:t> </a:t>
            </a:r>
            <a:r>
              <a:rPr lang="ru-RU" dirty="0"/>
              <a:t>эквивалентных форм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B06241D-324B-4178-8666-39287358EF35}"/>
                  </a:ext>
                </a:extLst>
              </p:cNvPr>
              <p:cNvSpPr txBox="1"/>
              <p:nvPr/>
            </p:nvSpPr>
            <p:spPr>
              <a:xfrm>
                <a:off x="1199456" y="3861048"/>
                <a:ext cx="250921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=1,3805∙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−23</m:t>
                        </m:r>
                      </m:sup>
                    </m:sSup>
                  </m:oMath>
                </a14:m>
                <a:r>
                  <a:rPr lang="en-US" dirty="0"/>
                  <a:t> </a:t>
                </a:r>
                <a:r>
                  <a:rPr lang="ru-RU" dirty="0"/>
                  <a:t>Дж/К</a:t>
                </a:r>
              </a:p>
            </p:txBody>
          </p:sp>
        </mc:Choice>
        <mc:Fallback xmlns="">
          <p:sp>
            <p:nvSpPr>
              <p:cNvPr id="7" name="TextBox 6">
                <a:extLst>
                  <a:ext uri="{FF2B5EF4-FFF2-40B4-BE49-F238E27FC236}">
                    <a16:creationId xmlns:a16="http://schemas.microsoft.com/office/drawing/2014/main" id="{6B06241D-324B-4178-8666-39287358EF35}"/>
                  </a:ext>
                </a:extLst>
              </p:cNvPr>
              <p:cNvSpPr txBox="1">
                <a:spLocks noRot="1" noChangeAspect="1" noMove="1" noResize="1" noEditPoints="1" noAdjustHandles="1" noChangeArrowheads="1" noChangeShapeType="1" noTextEdit="1"/>
              </p:cNvSpPr>
              <p:nvPr/>
            </p:nvSpPr>
            <p:spPr>
              <a:xfrm>
                <a:off x="1199456" y="3861048"/>
                <a:ext cx="2509213" cy="276999"/>
              </a:xfrm>
              <a:prstGeom prst="rect">
                <a:avLst/>
              </a:prstGeom>
              <a:blipFill>
                <a:blip r:embed="rId2"/>
                <a:stretch>
                  <a:fillRect l="-3406" t="-28261" r="-5109" b="-50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7732E9-9072-4B07-AA08-76732E7E2C66}"/>
                  </a:ext>
                </a:extLst>
              </p:cNvPr>
              <p:cNvSpPr txBox="1"/>
              <p:nvPr/>
            </p:nvSpPr>
            <p:spPr>
              <a:xfrm>
                <a:off x="4799856" y="3722772"/>
                <a:ext cx="724878"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𝑅</m:t>
                              </m:r>
                            </m:e>
                          </m:acc>
                        </m:num>
                        <m:den>
                          <m:r>
                            <a:rPr lang="en-US" b="0" i="1" smtClean="0">
                              <a:latin typeface="Cambria Math" panose="02040503050406030204" pitchFamily="18" charset="0"/>
                            </a:rPr>
                            <m:t>𝑀</m:t>
                          </m:r>
                        </m:den>
                      </m:f>
                    </m:oMath>
                  </m:oMathPara>
                </a14:m>
                <a:endParaRPr lang="ru-RU" dirty="0"/>
              </a:p>
            </p:txBody>
          </p:sp>
        </mc:Choice>
        <mc:Fallback xmlns="">
          <p:sp>
            <p:nvSpPr>
              <p:cNvPr id="8" name="TextBox 7">
                <a:extLst>
                  <a:ext uri="{FF2B5EF4-FFF2-40B4-BE49-F238E27FC236}">
                    <a16:creationId xmlns:a16="http://schemas.microsoft.com/office/drawing/2014/main" id="{6C7732E9-9072-4B07-AA08-76732E7E2C66}"/>
                  </a:ext>
                </a:extLst>
              </p:cNvPr>
              <p:cNvSpPr txBox="1">
                <a:spLocks noRot="1" noChangeAspect="1" noMove="1" noResize="1" noEditPoints="1" noAdjustHandles="1" noChangeArrowheads="1" noChangeShapeType="1" noTextEdit="1"/>
              </p:cNvSpPr>
              <p:nvPr/>
            </p:nvSpPr>
            <p:spPr>
              <a:xfrm>
                <a:off x="4799856" y="3722772"/>
                <a:ext cx="724878" cy="553549"/>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07929D1-1D67-4AA4-BD3E-DD81CAE577F3}"/>
                  </a:ext>
                </a:extLst>
              </p:cNvPr>
              <p:cNvSpPr txBox="1"/>
              <p:nvPr/>
            </p:nvSpPr>
            <p:spPr>
              <a:xfrm>
                <a:off x="5536205" y="3745449"/>
                <a:ext cx="2531783" cy="491096"/>
              </a:xfrm>
              <a:prstGeom prst="rect">
                <a:avLst/>
              </a:prstGeom>
              <a:noFill/>
            </p:spPr>
            <p:txBody>
              <a:bodyPr wrap="none" rtlCol="0">
                <a:spAutoFit/>
              </a:bodyPr>
              <a:lstStyle/>
              <a:p>
                <a:r>
                  <a:rPr lang="ru-RU" dirty="0"/>
                  <a:t>, где </a:t>
                </a:r>
                <a14:m>
                  <m:oMath xmlns:m="http://schemas.openxmlformats.org/officeDocument/2006/math">
                    <m:acc>
                      <m:accPr>
                        <m:chr m:val="̅"/>
                        <m:ctrlPr>
                          <a:rPr lang="ru-RU" i="1" smtClean="0">
                            <a:latin typeface="Cambria Math" panose="02040503050406030204" pitchFamily="18" charset="0"/>
                          </a:rPr>
                        </m:ctrlPr>
                      </m:accPr>
                      <m:e>
                        <m:r>
                          <a:rPr lang="en-US" b="0" i="1" smtClean="0">
                            <a:latin typeface="Cambria Math" panose="02040503050406030204" pitchFamily="18" charset="0"/>
                          </a:rPr>
                          <m:t>𝑅</m:t>
                        </m:r>
                      </m:e>
                    </m:acc>
                    <m:r>
                      <a:rPr lang="en-US" b="0" i="1" smtClean="0">
                        <a:latin typeface="Cambria Math" panose="02040503050406030204" pitchFamily="18" charset="0"/>
                      </a:rPr>
                      <m:t>=8,3145 </m:t>
                    </m:r>
                    <m:f>
                      <m:fPr>
                        <m:ctrlPr>
                          <a:rPr lang="en-US" b="0" i="1" smtClean="0">
                            <a:latin typeface="Cambria Math" panose="02040503050406030204" pitchFamily="18" charset="0"/>
                          </a:rPr>
                        </m:ctrlPr>
                      </m:fPr>
                      <m:num>
                        <m:r>
                          <a:rPr lang="ru-RU" b="0" i="1" smtClean="0">
                            <a:latin typeface="Cambria Math" panose="02040503050406030204" pitchFamily="18" charset="0"/>
                          </a:rPr>
                          <m:t>кДж</m:t>
                        </m:r>
                      </m:num>
                      <m:den>
                        <m:r>
                          <a:rPr lang="ru-RU" b="0" i="1" smtClean="0">
                            <a:latin typeface="Cambria Math" panose="02040503050406030204" pitchFamily="18" charset="0"/>
                          </a:rPr>
                          <m:t>кмоль К</m:t>
                        </m:r>
                      </m:den>
                    </m:f>
                  </m:oMath>
                </a14:m>
                <a:endParaRPr lang="ru-RU" dirty="0"/>
              </a:p>
            </p:txBody>
          </p:sp>
        </mc:Choice>
        <mc:Fallback xmlns="">
          <p:sp>
            <p:nvSpPr>
              <p:cNvPr id="9" name="TextBox 8">
                <a:extLst>
                  <a:ext uri="{FF2B5EF4-FFF2-40B4-BE49-F238E27FC236}">
                    <a16:creationId xmlns:a16="http://schemas.microsoft.com/office/drawing/2014/main" id="{A07929D1-1D67-4AA4-BD3E-DD81CAE577F3}"/>
                  </a:ext>
                </a:extLst>
              </p:cNvPr>
              <p:cNvSpPr txBox="1">
                <a:spLocks noRot="1" noChangeAspect="1" noMove="1" noResize="1" noEditPoints="1" noAdjustHandles="1" noChangeArrowheads="1" noChangeShapeType="1" noTextEdit="1"/>
              </p:cNvSpPr>
              <p:nvPr/>
            </p:nvSpPr>
            <p:spPr>
              <a:xfrm>
                <a:off x="5536205" y="3745449"/>
                <a:ext cx="2531783" cy="491096"/>
              </a:xfrm>
              <a:prstGeom prst="rect">
                <a:avLst/>
              </a:prstGeom>
              <a:blipFill>
                <a:blip r:embed="rId4"/>
                <a:stretch>
                  <a:fillRect l="-1928" b="-617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2D8A0C-2D37-48C5-920C-457CBFF1E70E}"/>
                  </a:ext>
                </a:extLst>
              </p:cNvPr>
              <p:cNvSpPr txBox="1"/>
              <p:nvPr/>
            </p:nvSpPr>
            <p:spPr>
              <a:xfrm>
                <a:off x="119336" y="4296547"/>
                <a:ext cx="11953328" cy="646331"/>
              </a:xfrm>
              <a:prstGeom prst="rect">
                <a:avLst/>
              </a:prstGeom>
              <a:noFill/>
            </p:spPr>
            <p:txBody>
              <a:bodyPr wrap="square" rtlCol="0">
                <a:spAutoFit/>
              </a:bodyPr>
              <a:lstStyle/>
              <a:p>
                <a:r>
                  <a:rPr lang="ru-RU" dirty="0"/>
                  <a:t>Используя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𝑛𝐾𝑇</m:t>
                    </m:r>
                  </m:oMath>
                </a14:m>
                <a:r>
                  <a:rPr lang="en-US" dirty="0"/>
                  <a:t> </a:t>
                </a:r>
                <a:r>
                  <a:rPr lang="ru-RU" dirty="0"/>
                  <a:t>можно рассчитать, что при стандартных условиях (300,15K; 101,625 кПа)</a:t>
                </a:r>
                <a:r>
                  <a:rPr lang="en-US" dirty="0"/>
                  <a:t> </a:t>
                </a:r>
                <a:r>
                  <a:rPr lang="ru-RU" dirty="0"/>
                  <a:t> числовая плотность любого газа:</a:t>
                </a:r>
              </a:p>
            </p:txBody>
          </p:sp>
        </mc:Choice>
        <mc:Fallback xmlns="">
          <p:sp>
            <p:nvSpPr>
              <p:cNvPr id="10" name="TextBox 9">
                <a:extLst>
                  <a:ext uri="{FF2B5EF4-FFF2-40B4-BE49-F238E27FC236}">
                    <a16:creationId xmlns:a16="http://schemas.microsoft.com/office/drawing/2014/main" id="{8D2D8A0C-2D37-48C5-920C-457CBFF1E70E}"/>
                  </a:ext>
                </a:extLst>
              </p:cNvPr>
              <p:cNvSpPr txBox="1">
                <a:spLocks noRot="1" noChangeAspect="1" noMove="1" noResize="1" noEditPoints="1" noAdjustHandles="1" noChangeArrowheads="1" noChangeShapeType="1" noTextEdit="1"/>
              </p:cNvSpPr>
              <p:nvPr/>
            </p:nvSpPr>
            <p:spPr>
              <a:xfrm>
                <a:off x="119336" y="4296547"/>
                <a:ext cx="11953328" cy="646331"/>
              </a:xfrm>
              <a:prstGeom prst="rect">
                <a:avLst/>
              </a:prstGeom>
              <a:blipFill>
                <a:blip r:embed="rId5"/>
                <a:stretch>
                  <a:fillRect l="-459"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B2A5F8-D564-4653-8191-8A583D71F411}"/>
                  </a:ext>
                </a:extLst>
              </p:cNvPr>
              <p:cNvSpPr txBox="1"/>
              <p:nvPr/>
            </p:nvSpPr>
            <p:spPr>
              <a:xfrm>
                <a:off x="2063552" y="4704625"/>
                <a:ext cx="1918602"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r>
                        <a:rPr lang="en-US" b="0" i="1" smtClean="0">
                          <a:latin typeface="Cambria Math" panose="02040503050406030204" pitchFamily="18" charset="0"/>
                        </a:rPr>
                        <m:t>=2,7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25</m:t>
                          </m:r>
                        </m:sup>
                      </m:sSup>
                      <m:sSup>
                        <m:sSupPr>
                          <m:ctrlPr>
                            <a:rPr lang="en-US" b="0" i="1" smtClean="0">
                              <a:latin typeface="Cambria Math" panose="02040503050406030204" pitchFamily="18" charset="0"/>
                              <a:ea typeface="Cambria Math" panose="02040503050406030204" pitchFamily="18" charset="0"/>
                            </a:rPr>
                          </m:ctrlPr>
                        </m:sSupPr>
                        <m:e>
                          <m:r>
                            <a:rPr lang="ru-RU" b="0" i="1" smtClean="0">
                              <a:latin typeface="Cambria Math" panose="02040503050406030204" pitchFamily="18" charset="0"/>
                              <a:ea typeface="Cambria Math" panose="02040503050406030204" pitchFamily="18" charset="0"/>
                            </a:rPr>
                            <m:t>м</m:t>
                          </m:r>
                        </m:e>
                        <m:sup>
                          <m:r>
                            <a:rPr lang="en-US" b="0" i="1" smtClean="0">
                              <a:latin typeface="Cambria Math" panose="02040503050406030204" pitchFamily="18" charset="0"/>
                              <a:ea typeface="Cambria Math" panose="02040503050406030204" pitchFamily="18" charset="0"/>
                            </a:rPr>
                            <m:t>−3</m:t>
                          </m:r>
                        </m:sup>
                      </m:sSup>
                    </m:oMath>
                  </m:oMathPara>
                </a14:m>
                <a:endParaRPr lang="ru-RU" dirty="0"/>
              </a:p>
            </p:txBody>
          </p:sp>
        </mc:Choice>
        <mc:Fallback xmlns="">
          <p:sp>
            <p:nvSpPr>
              <p:cNvPr id="11" name="TextBox 10">
                <a:extLst>
                  <a:ext uri="{FF2B5EF4-FFF2-40B4-BE49-F238E27FC236}">
                    <a16:creationId xmlns:a16="http://schemas.microsoft.com/office/drawing/2014/main" id="{63B2A5F8-D564-4653-8191-8A583D71F411}"/>
                  </a:ext>
                </a:extLst>
              </p:cNvPr>
              <p:cNvSpPr txBox="1">
                <a:spLocks noRot="1" noChangeAspect="1" noMove="1" noResize="1" noEditPoints="1" noAdjustHandles="1" noChangeArrowheads="1" noChangeShapeType="1" noTextEdit="1"/>
              </p:cNvSpPr>
              <p:nvPr/>
            </p:nvSpPr>
            <p:spPr>
              <a:xfrm>
                <a:off x="2063552" y="4704625"/>
                <a:ext cx="1918602" cy="280077"/>
              </a:xfrm>
              <a:prstGeom prst="rect">
                <a:avLst/>
              </a:prstGeom>
              <a:blipFill>
                <a:blip r:embed="rId6"/>
                <a:stretch>
                  <a:fillRect l="-1274" t="-2174" r="-955" b="-1739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575E9BF-E6DC-43E2-83EE-94AE9F77FEF1}"/>
                  </a:ext>
                </a:extLst>
              </p:cNvPr>
              <p:cNvSpPr txBox="1"/>
              <p:nvPr/>
            </p:nvSpPr>
            <p:spPr>
              <a:xfrm>
                <a:off x="119336" y="4977265"/>
                <a:ext cx="9864177" cy="379656"/>
              </a:xfrm>
              <a:prstGeom prst="rect">
                <a:avLst/>
              </a:prstGeom>
              <a:noFill/>
            </p:spPr>
            <p:txBody>
              <a:bodyPr wrap="square">
                <a:spAutoFit/>
              </a:bodyPr>
              <a:lstStyle/>
              <a:p>
                <a:r>
                  <a:rPr lang="ru-RU" dirty="0"/>
                  <a:t>Среднее расстояние между молекулами </a:t>
                </a:r>
                <a14:m>
                  <m:oMath xmlns:m="http://schemas.openxmlformats.org/officeDocument/2006/math">
                    <m:r>
                      <a:rPr lang="ru-RU" i="1" smtClean="0">
                        <a:latin typeface="Cambria Math" panose="02040503050406030204" pitchFamily="18" charset="0"/>
                        <a:ea typeface="Cambria Math" panose="02040503050406030204" pitchFamily="18" charset="0"/>
                      </a:rPr>
                      <m:t>𝛿</m:t>
                    </m:r>
                  </m:oMath>
                </a14:m>
                <a:r>
                  <a:rPr lang="ru-RU" dirty="0"/>
                  <a:t> можно оценить как</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−1/3</m:t>
                        </m:r>
                      </m:sup>
                    </m:sSup>
                    <m:r>
                      <a:rPr lang="en-US" b="0" i="1" smtClean="0">
                        <a:latin typeface="Cambria Math" panose="02040503050406030204" pitchFamily="18" charset="0"/>
                        <a:ea typeface="Cambria Math" panose="02040503050406030204" pitchFamily="18" charset="0"/>
                      </a:rPr>
                      <m:t>=3,3∙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−9</m:t>
                        </m:r>
                      </m:sup>
                    </m:sSup>
                    <m:r>
                      <a:rPr lang="ru-RU" b="0" i="1" smtClean="0">
                        <a:latin typeface="Cambria Math" panose="02040503050406030204" pitchFamily="18" charset="0"/>
                        <a:ea typeface="Cambria Math" panose="02040503050406030204" pitchFamily="18" charset="0"/>
                      </a:rPr>
                      <m:t>м</m:t>
                    </m:r>
                  </m:oMath>
                </a14:m>
                <a:r>
                  <a:rPr lang="ru-RU" dirty="0"/>
                  <a:t> </a:t>
                </a:r>
              </a:p>
            </p:txBody>
          </p:sp>
        </mc:Choice>
        <mc:Fallback xmlns="">
          <p:sp>
            <p:nvSpPr>
              <p:cNvPr id="15" name="TextBox 14">
                <a:extLst>
                  <a:ext uri="{FF2B5EF4-FFF2-40B4-BE49-F238E27FC236}">
                    <a16:creationId xmlns:a16="http://schemas.microsoft.com/office/drawing/2014/main" id="{E575E9BF-E6DC-43E2-83EE-94AE9F77FEF1}"/>
                  </a:ext>
                </a:extLst>
              </p:cNvPr>
              <p:cNvSpPr txBox="1">
                <a:spLocks noRot="1" noChangeAspect="1" noMove="1" noResize="1" noEditPoints="1" noAdjustHandles="1" noChangeArrowheads="1" noChangeShapeType="1" noTextEdit="1"/>
              </p:cNvSpPr>
              <p:nvPr/>
            </p:nvSpPr>
            <p:spPr>
              <a:xfrm>
                <a:off x="119336" y="4977265"/>
                <a:ext cx="9864177" cy="379656"/>
              </a:xfrm>
              <a:prstGeom prst="rect">
                <a:avLst/>
              </a:prstGeom>
              <a:blipFill>
                <a:blip r:embed="rId7"/>
                <a:stretch>
                  <a:fillRect l="-556" t="-4762" b="-2381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132646C-B52C-46E4-8AD9-58505B2946D4}"/>
                  </a:ext>
                </a:extLst>
              </p:cNvPr>
              <p:cNvSpPr txBox="1"/>
              <p:nvPr/>
            </p:nvSpPr>
            <p:spPr>
              <a:xfrm>
                <a:off x="108024" y="5463654"/>
                <a:ext cx="11593288" cy="524311"/>
              </a:xfrm>
              <a:prstGeom prst="rect">
                <a:avLst/>
              </a:prstGeom>
              <a:noFill/>
            </p:spPr>
            <p:txBody>
              <a:bodyPr wrap="square">
                <a:spAutoFit/>
              </a:bodyPr>
              <a:lstStyle/>
              <a:p>
                <a:r>
                  <a:rPr lang="ru-RU" dirty="0"/>
                  <a:t>Сравнивая это значение с диаметром типичной молекулы газа, например, N</a:t>
                </a:r>
                <a:r>
                  <a:rPr lang="ru-RU" baseline="-25000" dirty="0"/>
                  <a:t>2</a:t>
                </a:r>
                <a:r>
                  <a:rPr lang="en-US" dirty="0"/>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num>
                      <m:den>
                        <m:r>
                          <a:rPr lang="en-US" b="0" i="1" smtClean="0">
                            <a:latin typeface="Cambria Math" panose="02040503050406030204" pitchFamily="18" charset="0"/>
                            <a:ea typeface="Cambria Math" panose="02040503050406030204" pitchFamily="18" charset="0"/>
                          </a:rPr>
                          <m:t>𝑑</m:t>
                        </m:r>
                      </m:den>
                    </m:f>
                    <m:r>
                      <a:rPr lang="en-US" b="0" i="1" smtClean="0">
                        <a:latin typeface="Cambria Math" panose="02040503050406030204" pitchFamily="18" charset="0"/>
                        <a:ea typeface="Cambria Math" panose="02040503050406030204" pitchFamily="18" charset="0"/>
                      </a:rPr>
                      <m:t>=3,3∙</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−9</m:t>
                            </m:r>
                          </m:sup>
                        </m:sSup>
                      </m:num>
                      <m:den>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−10</m:t>
                            </m:r>
                          </m:sup>
                        </m:sSup>
                      </m:den>
                    </m:f>
                    <m:r>
                      <a:rPr lang="en-US" b="0" i="1" smtClean="0">
                        <a:latin typeface="Cambria Math" panose="02040503050406030204" pitchFamily="18" charset="0"/>
                        <a:ea typeface="Cambria Math" panose="02040503050406030204" pitchFamily="18" charset="0"/>
                      </a:rPr>
                      <m:t>≈10&gt;1</m:t>
                    </m:r>
                  </m:oMath>
                </a14:m>
                <a:endParaRPr lang="ru-RU" dirty="0"/>
              </a:p>
            </p:txBody>
          </p:sp>
        </mc:Choice>
        <mc:Fallback xmlns="">
          <p:sp>
            <p:nvSpPr>
              <p:cNvPr id="19" name="TextBox 18">
                <a:extLst>
                  <a:ext uri="{FF2B5EF4-FFF2-40B4-BE49-F238E27FC236}">
                    <a16:creationId xmlns:a16="http://schemas.microsoft.com/office/drawing/2014/main" id="{D132646C-B52C-46E4-8AD9-58505B2946D4}"/>
                  </a:ext>
                </a:extLst>
              </p:cNvPr>
              <p:cNvSpPr txBox="1">
                <a:spLocks noRot="1" noChangeAspect="1" noMove="1" noResize="1" noEditPoints="1" noAdjustHandles="1" noChangeArrowheads="1" noChangeShapeType="1" noTextEdit="1"/>
              </p:cNvSpPr>
              <p:nvPr/>
            </p:nvSpPr>
            <p:spPr>
              <a:xfrm>
                <a:off x="108024" y="5463654"/>
                <a:ext cx="11593288" cy="524311"/>
              </a:xfrm>
              <a:prstGeom prst="rect">
                <a:avLst/>
              </a:prstGeom>
              <a:blipFill>
                <a:blip r:embed="rId8"/>
                <a:stretch>
                  <a:fillRect l="-473" b="-5814"/>
                </a:stretch>
              </a:blipFill>
            </p:spPr>
            <p:txBody>
              <a:bodyPr/>
              <a:lstStyle/>
              <a:p>
                <a:r>
                  <a:rPr lang="ru-RU">
                    <a:noFill/>
                  </a:rPr>
                  <a:t> </a:t>
                </a:r>
              </a:p>
            </p:txBody>
          </p:sp>
        </mc:Fallback>
      </mc:AlternateContent>
      <p:sp>
        <p:nvSpPr>
          <p:cNvPr id="23" name="TextBox 22">
            <a:extLst>
              <a:ext uri="{FF2B5EF4-FFF2-40B4-BE49-F238E27FC236}">
                <a16:creationId xmlns:a16="http://schemas.microsoft.com/office/drawing/2014/main" id="{024B9F35-DF80-49EF-A5E9-136C23DD475E}"/>
              </a:ext>
            </a:extLst>
          </p:cNvPr>
          <p:cNvSpPr txBox="1"/>
          <p:nvPr/>
        </p:nvSpPr>
        <p:spPr>
          <a:xfrm>
            <a:off x="108024" y="6069557"/>
            <a:ext cx="11953328" cy="646331"/>
          </a:xfrm>
          <a:prstGeom prst="rect">
            <a:avLst/>
          </a:prstGeom>
          <a:noFill/>
        </p:spPr>
        <p:txBody>
          <a:bodyPr wrap="square">
            <a:spAutoFit/>
          </a:bodyPr>
          <a:lstStyle/>
          <a:p>
            <a:r>
              <a:rPr lang="ru-RU" dirty="0"/>
              <a:t>Газы, которые удовлетворяют этому соотношению, называются разреженными газами. Для разреженных газов наиболее распространенным видом межмолекулярного взаимодействия являются бинарные столкновения.</a:t>
            </a:r>
          </a:p>
        </p:txBody>
      </p:sp>
    </p:spTree>
    <p:extLst>
      <p:ext uri="{BB962C8B-B14F-4D97-AF65-F5344CB8AC3E}">
        <p14:creationId xmlns:p14="http://schemas.microsoft.com/office/powerpoint/2010/main" val="350612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561ED2-F283-4922-9CAB-EDD571D98D19}"/>
              </a:ext>
            </a:extLst>
          </p:cNvPr>
          <p:cNvSpPr>
            <a:spLocks noGrp="1"/>
          </p:cNvSpPr>
          <p:nvPr>
            <p:ph type="title"/>
          </p:nvPr>
        </p:nvSpPr>
        <p:spPr/>
        <p:txBody>
          <a:bodyPr/>
          <a:lstStyle/>
          <a:p>
            <a:r>
              <a:rPr lang="ru-RU" dirty="0"/>
              <a:t>Потоки газа - Кинетическая теория газа</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D8864C-86B7-4794-AC82-4AC9A07E6AE4}"/>
                  </a:ext>
                </a:extLst>
              </p:cNvPr>
              <p:cNvSpPr txBox="1"/>
              <p:nvPr/>
            </p:nvSpPr>
            <p:spPr>
              <a:xfrm>
                <a:off x="407368" y="1700808"/>
                <a:ext cx="11665296" cy="1200329"/>
              </a:xfrm>
              <a:prstGeom prst="rect">
                <a:avLst/>
              </a:prstGeom>
              <a:noFill/>
            </p:spPr>
            <p:txBody>
              <a:bodyPr wrap="square">
                <a:spAutoFit/>
              </a:bodyPr>
              <a:lstStyle/>
              <a:p>
                <a:r>
                  <a:rPr lang="ru-RU" dirty="0"/>
                  <a:t>Перенос импульса и энергии в жидкости и схождение к термодинамическому равновесию происходят за счет межмолекулярных столкновений.</a:t>
                </a:r>
              </a:p>
              <a:p>
                <a:endParaRPr lang="ru-RU" dirty="0"/>
              </a:p>
              <a:p>
                <a:r>
                  <a:rPr lang="ru-RU" dirty="0"/>
                  <a:t>Средний свободный пробег (</a:t>
                </a:r>
                <a14:m>
                  <m:oMath xmlns:m="http://schemas.openxmlformats.org/officeDocument/2006/math">
                    <m:r>
                      <a:rPr lang="ru-RU" i="1" smtClean="0">
                        <a:latin typeface="Cambria Math" panose="02040503050406030204" pitchFamily="18" charset="0"/>
                        <a:ea typeface="Cambria Math" panose="02040503050406030204" pitchFamily="18" charset="0"/>
                      </a:rPr>
                      <m:t>𝜆</m:t>
                    </m:r>
                  </m:oMath>
                </a14:m>
                <a:r>
                  <a:rPr lang="ru-RU" dirty="0"/>
                  <a:t>): среднее расстояние, которое пройдет молекула до столкновения</a:t>
                </a:r>
              </a:p>
            </p:txBody>
          </p:sp>
        </mc:Choice>
        <mc:Fallback xmlns="">
          <p:sp>
            <p:nvSpPr>
              <p:cNvPr id="6" name="TextBox 5">
                <a:extLst>
                  <a:ext uri="{FF2B5EF4-FFF2-40B4-BE49-F238E27FC236}">
                    <a16:creationId xmlns:a16="http://schemas.microsoft.com/office/drawing/2014/main" id="{D6D8864C-86B7-4794-AC82-4AC9A07E6AE4}"/>
                  </a:ext>
                </a:extLst>
              </p:cNvPr>
              <p:cNvSpPr txBox="1">
                <a:spLocks noRot="1" noChangeAspect="1" noMove="1" noResize="1" noEditPoints="1" noAdjustHandles="1" noChangeArrowheads="1" noChangeShapeType="1" noTextEdit="1"/>
              </p:cNvSpPr>
              <p:nvPr/>
            </p:nvSpPr>
            <p:spPr>
              <a:xfrm>
                <a:off x="407368" y="1700808"/>
                <a:ext cx="11665296" cy="1200329"/>
              </a:xfrm>
              <a:prstGeom prst="rect">
                <a:avLst/>
              </a:prstGeom>
              <a:blipFill>
                <a:blip r:embed="rId2"/>
                <a:stretch>
                  <a:fillRect l="-470" t="-2538" b="-7107"/>
                </a:stretch>
              </a:blipFill>
            </p:spPr>
            <p:txBody>
              <a:bodyPr/>
              <a:lstStyle/>
              <a:p>
                <a:r>
                  <a:rPr lang="ru-RU">
                    <a:noFill/>
                  </a:rPr>
                  <a:t> </a:t>
                </a:r>
              </a:p>
            </p:txBody>
          </p:sp>
        </mc:Fallback>
      </mc:AlternateContent>
      <p:sp>
        <p:nvSpPr>
          <p:cNvPr id="7" name="Прямоугольник 6">
            <a:extLst>
              <a:ext uri="{FF2B5EF4-FFF2-40B4-BE49-F238E27FC236}">
                <a16:creationId xmlns:a16="http://schemas.microsoft.com/office/drawing/2014/main" id="{19979172-BF70-4206-ABA4-81620E299708}"/>
              </a:ext>
            </a:extLst>
          </p:cNvPr>
          <p:cNvSpPr/>
          <p:nvPr/>
        </p:nvSpPr>
        <p:spPr>
          <a:xfrm>
            <a:off x="5951984" y="3284984"/>
            <a:ext cx="1728192"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Овал 7">
            <a:extLst>
              <a:ext uri="{FF2B5EF4-FFF2-40B4-BE49-F238E27FC236}">
                <a16:creationId xmlns:a16="http://schemas.microsoft.com/office/drawing/2014/main" id="{683D3D7B-2429-4ADD-8729-6BCAEE290C21}"/>
              </a:ext>
            </a:extLst>
          </p:cNvPr>
          <p:cNvSpPr/>
          <p:nvPr/>
        </p:nvSpPr>
        <p:spPr>
          <a:xfrm>
            <a:off x="5807968" y="3284984"/>
            <a:ext cx="216024" cy="50405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Овал 8">
            <a:extLst>
              <a:ext uri="{FF2B5EF4-FFF2-40B4-BE49-F238E27FC236}">
                <a16:creationId xmlns:a16="http://schemas.microsoft.com/office/drawing/2014/main" id="{2A85FA3F-4820-4BFC-B646-8F5BDCB6FCEA}"/>
              </a:ext>
            </a:extLst>
          </p:cNvPr>
          <p:cNvSpPr/>
          <p:nvPr/>
        </p:nvSpPr>
        <p:spPr>
          <a:xfrm>
            <a:off x="6312024" y="3429000"/>
            <a:ext cx="72008" cy="7200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978BE109-5157-4D7F-91FE-2C701BCA8306}"/>
              </a:ext>
            </a:extLst>
          </p:cNvPr>
          <p:cNvSpPr/>
          <p:nvPr/>
        </p:nvSpPr>
        <p:spPr>
          <a:xfrm>
            <a:off x="7104112" y="3542083"/>
            <a:ext cx="72008" cy="7200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D717B125-D964-4D2E-993F-98D970FD42EA}"/>
              </a:ext>
            </a:extLst>
          </p:cNvPr>
          <p:cNvSpPr/>
          <p:nvPr/>
        </p:nvSpPr>
        <p:spPr>
          <a:xfrm>
            <a:off x="6600056" y="3614091"/>
            <a:ext cx="72008" cy="7200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12" name="Овал 11">
            <a:extLst>
              <a:ext uri="{FF2B5EF4-FFF2-40B4-BE49-F238E27FC236}">
                <a16:creationId xmlns:a16="http://schemas.microsoft.com/office/drawing/2014/main" id="{76BE5697-7313-4912-B498-1D0000AA95D2}"/>
              </a:ext>
            </a:extLst>
          </p:cNvPr>
          <p:cNvSpPr/>
          <p:nvPr/>
        </p:nvSpPr>
        <p:spPr>
          <a:xfrm>
            <a:off x="7536160" y="3309461"/>
            <a:ext cx="72008" cy="7200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cxnSp>
        <p:nvCxnSpPr>
          <p:cNvPr id="14" name="Прямая соединительная линия 13">
            <a:extLst>
              <a:ext uri="{FF2B5EF4-FFF2-40B4-BE49-F238E27FC236}">
                <a16:creationId xmlns:a16="http://schemas.microsoft.com/office/drawing/2014/main" id="{17A277B3-C228-476C-9668-C0FC4535F54F}"/>
              </a:ext>
            </a:extLst>
          </p:cNvPr>
          <p:cNvCxnSpPr>
            <a:stCxn id="8" idx="4"/>
          </p:cNvCxnSpPr>
          <p:nvPr/>
        </p:nvCxnSpPr>
        <p:spPr>
          <a:xfrm>
            <a:off x="5915980" y="3789040"/>
            <a:ext cx="0"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2F4A5024-8C53-49AB-AE68-AB4A7E687510}"/>
              </a:ext>
            </a:extLst>
          </p:cNvPr>
          <p:cNvCxnSpPr/>
          <p:nvPr/>
        </p:nvCxnSpPr>
        <p:spPr>
          <a:xfrm>
            <a:off x="7680176" y="3789040"/>
            <a:ext cx="0"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a:extLst>
              <a:ext uri="{FF2B5EF4-FFF2-40B4-BE49-F238E27FC236}">
                <a16:creationId xmlns:a16="http://schemas.microsoft.com/office/drawing/2014/main" id="{95E8F2FE-6AFA-44AD-A071-2AF145C87206}"/>
              </a:ext>
            </a:extLst>
          </p:cNvPr>
          <p:cNvCxnSpPr/>
          <p:nvPr/>
        </p:nvCxnSpPr>
        <p:spPr>
          <a:xfrm>
            <a:off x="5915980" y="3933056"/>
            <a:ext cx="176419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DE315C-8894-4043-BEFE-42366D2F6CA0}"/>
                  </a:ext>
                </a:extLst>
              </p:cNvPr>
              <p:cNvSpPr txBox="1"/>
              <p:nvPr/>
            </p:nvSpPr>
            <p:spPr>
              <a:xfrm>
                <a:off x="6636060" y="3938573"/>
                <a:ext cx="2864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ru-RU"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𝑡</m:t>
                      </m:r>
                    </m:oMath>
                  </m:oMathPara>
                </a14:m>
                <a:endParaRPr lang="ru-RU" dirty="0"/>
              </a:p>
            </p:txBody>
          </p:sp>
        </mc:Choice>
        <mc:Fallback xmlns="">
          <p:sp>
            <p:nvSpPr>
              <p:cNvPr id="18" name="TextBox 17">
                <a:extLst>
                  <a:ext uri="{FF2B5EF4-FFF2-40B4-BE49-F238E27FC236}">
                    <a16:creationId xmlns:a16="http://schemas.microsoft.com/office/drawing/2014/main" id="{FFDE315C-8894-4043-BEFE-42366D2F6CA0}"/>
                  </a:ext>
                </a:extLst>
              </p:cNvPr>
              <p:cNvSpPr txBox="1">
                <a:spLocks noRot="1" noChangeAspect="1" noMove="1" noResize="1" noEditPoints="1" noAdjustHandles="1" noChangeArrowheads="1" noChangeShapeType="1" noTextEdit="1"/>
              </p:cNvSpPr>
              <p:nvPr/>
            </p:nvSpPr>
            <p:spPr>
              <a:xfrm>
                <a:off x="6636060" y="3938573"/>
                <a:ext cx="286489" cy="276999"/>
              </a:xfrm>
              <a:prstGeom prst="rect">
                <a:avLst/>
              </a:prstGeom>
              <a:blipFill>
                <a:blip r:embed="rId3"/>
                <a:stretch>
                  <a:fillRect l="-10638" r="-61702" b="-6522"/>
                </a:stretch>
              </a:blipFill>
            </p:spPr>
            <p:txBody>
              <a:bodyPr/>
              <a:lstStyle/>
              <a:p>
                <a:r>
                  <a:rPr lang="ru-RU">
                    <a:noFill/>
                  </a:rPr>
                  <a:t> </a:t>
                </a:r>
              </a:p>
            </p:txBody>
          </p:sp>
        </mc:Fallback>
      </mc:AlternateContent>
      <p:cxnSp>
        <p:nvCxnSpPr>
          <p:cNvPr id="19" name="Прямая соединительная линия 18">
            <a:extLst>
              <a:ext uri="{FF2B5EF4-FFF2-40B4-BE49-F238E27FC236}">
                <a16:creationId xmlns:a16="http://schemas.microsoft.com/office/drawing/2014/main" id="{BC11648C-7EC1-4CAC-BF04-B1F840201B40}"/>
              </a:ext>
            </a:extLst>
          </p:cNvPr>
          <p:cNvCxnSpPr>
            <a:cxnSpLocks/>
          </p:cNvCxnSpPr>
          <p:nvPr/>
        </p:nvCxnSpPr>
        <p:spPr>
          <a:xfrm flipH="1">
            <a:off x="5591944" y="3789040"/>
            <a:ext cx="3240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a:extLst>
              <a:ext uri="{FF2B5EF4-FFF2-40B4-BE49-F238E27FC236}">
                <a16:creationId xmlns:a16="http://schemas.microsoft.com/office/drawing/2014/main" id="{9285420D-853D-40F4-8C93-06BA5DB650AB}"/>
              </a:ext>
            </a:extLst>
          </p:cNvPr>
          <p:cNvCxnSpPr>
            <a:cxnSpLocks/>
          </p:cNvCxnSpPr>
          <p:nvPr/>
        </p:nvCxnSpPr>
        <p:spPr>
          <a:xfrm flipH="1">
            <a:off x="5591944" y="3278311"/>
            <a:ext cx="3240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2502FB96-D23F-45D1-BA50-01992CF17B5F}"/>
              </a:ext>
            </a:extLst>
          </p:cNvPr>
          <p:cNvCxnSpPr/>
          <p:nvPr/>
        </p:nvCxnSpPr>
        <p:spPr>
          <a:xfrm flipV="1">
            <a:off x="5663952" y="3278311"/>
            <a:ext cx="0" cy="51072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00DB308-BC89-43AB-BF81-E0F510B622AC}"/>
                  </a:ext>
                </a:extLst>
              </p:cNvPr>
              <p:cNvSpPr txBox="1"/>
              <p:nvPr/>
            </p:nvSpPr>
            <p:spPr>
              <a:xfrm>
                <a:off x="5319642" y="3381469"/>
                <a:ext cx="3263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𝑑</m:t>
                      </m:r>
                    </m:oMath>
                  </m:oMathPara>
                </a14:m>
                <a:endParaRPr lang="ru-RU" dirty="0"/>
              </a:p>
            </p:txBody>
          </p:sp>
        </mc:Choice>
        <mc:Fallback xmlns="">
          <p:sp>
            <p:nvSpPr>
              <p:cNvPr id="24" name="TextBox 23">
                <a:extLst>
                  <a:ext uri="{FF2B5EF4-FFF2-40B4-BE49-F238E27FC236}">
                    <a16:creationId xmlns:a16="http://schemas.microsoft.com/office/drawing/2014/main" id="{A00DB308-BC89-43AB-BF81-E0F510B622AC}"/>
                  </a:ext>
                </a:extLst>
              </p:cNvPr>
              <p:cNvSpPr txBox="1">
                <a:spLocks noRot="1" noChangeAspect="1" noMove="1" noResize="1" noEditPoints="1" noAdjustHandles="1" noChangeArrowheads="1" noChangeShapeType="1" noTextEdit="1"/>
              </p:cNvSpPr>
              <p:nvPr/>
            </p:nvSpPr>
            <p:spPr>
              <a:xfrm>
                <a:off x="5319642" y="3381469"/>
                <a:ext cx="326308" cy="276999"/>
              </a:xfrm>
              <a:prstGeom prst="rect">
                <a:avLst/>
              </a:prstGeom>
              <a:blipFill>
                <a:blip r:embed="rId4"/>
                <a:stretch>
                  <a:fillRect l="-16981" r="-16981" b="-11111"/>
                </a:stretch>
              </a:blipFill>
            </p:spPr>
            <p:txBody>
              <a:bodyPr/>
              <a:lstStyle/>
              <a:p>
                <a:r>
                  <a:rPr lang="ru-RU">
                    <a:noFill/>
                  </a:rPr>
                  <a:t> </a:t>
                </a:r>
              </a:p>
            </p:txBody>
          </p:sp>
        </mc:Fallback>
      </mc:AlternateContent>
      <p:sp>
        <p:nvSpPr>
          <p:cNvPr id="25" name="Овал 24">
            <a:extLst>
              <a:ext uri="{FF2B5EF4-FFF2-40B4-BE49-F238E27FC236}">
                <a16:creationId xmlns:a16="http://schemas.microsoft.com/office/drawing/2014/main" id="{C528098A-49D0-4968-9F29-8A00DFF96587}"/>
              </a:ext>
            </a:extLst>
          </p:cNvPr>
          <p:cNvSpPr/>
          <p:nvPr/>
        </p:nvSpPr>
        <p:spPr>
          <a:xfrm>
            <a:off x="1631504" y="3347164"/>
            <a:ext cx="1296141" cy="12961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C02E4E22-4361-4A4D-902B-8C54016E017B}"/>
              </a:ext>
            </a:extLst>
          </p:cNvPr>
          <p:cNvSpPr/>
          <p:nvPr/>
        </p:nvSpPr>
        <p:spPr>
          <a:xfrm>
            <a:off x="1991542" y="3686099"/>
            <a:ext cx="576064" cy="58589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8" name="Прямая соединительная линия 27">
            <a:extLst>
              <a:ext uri="{FF2B5EF4-FFF2-40B4-BE49-F238E27FC236}">
                <a16:creationId xmlns:a16="http://schemas.microsoft.com/office/drawing/2014/main" id="{2BD979A4-5E8D-44E5-9A4B-585D787D54C1}"/>
              </a:ext>
            </a:extLst>
          </p:cNvPr>
          <p:cNvCxnSpPr>
            <a:stCxn id="26" idx="2"/>
          </p:cNvCxnSpPr>
          <p:nvPr/>
        </p:nvCxnSpPr>
        <p:spPr>
          <a:xfrm>
            <a:off x="1991542" y="3979046"/>
            <a:ext cx="0" cy="962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a:extLst>
              <a:ext uri="{FF2B5EF4-FFF2-40B4-BE49-F238E27FC236}">
                <a16:creationId xmlns:a16="http://schemas.microsoft.com/office/drawing/2014/main" id="{F0AE1B59-FA57-408F-AB67-D3ECBF6E975C}"/>
              </a:ext>
            </a:extLst>
          </p:cNvPr>
          <p:cNvCxnSpPr/>
          <p:nvPr/>
        </p:nvCxnSpPr>
        <p:spPr>
          <a:xfrm>
            <a:off x="2567606" y="3979045"/>
            <a:ext cx="0" cy="962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A47A5731-678E-4431-8311-8E56455E2C7F}"/>
              </a:ext>
            </a:extLst>
          </p:cNvPr>
          <p:cNvCxnSpPr/>
          <p:nvPr/>
        </p:nvCxnSpPr>
        <p:spPr>
          <a:xfrm>
            <a:off x="1991542" y="4869160"/>
            <a:ext cx="57606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B6B1ECF-5183-4C46-BA36-309813F82E24}"/>
                  </a:ext>
                </a:extLst>
              </p:cNvPr>
              <p:cNvSpPr txBox="1"/>
              <p:nvPr/>
            </p:nvSpPr>
            <p:spPr>
              <a:xfrm>
                <a:off x="2168734" y="4880193"/>
                <a:ext cx="1980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ru-RU" dirty="0"/>
              </a:p>
            </p:txBody>
          </p:sp>
        </mc:Choice>
        <mc:Fallback xmlns="">
          <p:sp>
            <p:nvSpPr>
              <p:cNvPr id="32" name="TextBox 31">
                <a:extLst>
                  <a:ext uri="{FF2B5EF4-FFF2-40B4-BE49-F238E27FC236}">
                    <a16:creationId xmlns:a16="http://schemas.microsoft.com/office/drawing/2014/main" id="{4B6B1ECF-5183-4C46-BA36-309813F82E24}"/>
                  </a:ext>
                </a:extLst>
              </p:cNvPr>
              <p:cNvSpPr txBox="1">
                <a:spLocks noRot="1" noChangeAspect="1" noMove="1" noResize="1" noEditPoints="1" noAdjustHandles="1" noChangeArrowheads="1" noChangeShapeType="1" noTextEdit="1"/>
              </p:cNvSpPr>
              <p:nvPr/>
            </p:nvSpPr>
            <p:spPr>
              <a:xfrm>
                <a:off x="2168734" y="4880193"/>
                <a:ext cx="198067" cy="276999"/>
              </a:xfrm>
              <a:prstGeom prst="rect">
                <a:avLst/>
              </a:prstGeom>
              <a:blipFill>
                <a:blip r:embed="rId5"/>
                <a:stretch>
                  <a:fillRect l="-28125" r="-28125" b="-11111"/>
                </a:stretch>
              </a:blipFill>
            </p:spPr>
            <p:txBody>
              <a:bodyPr/>
              <a:lstStyle/>
              <a:p>
                <a:r>
                  <a:rPr lang="ru-RU">
                    <a:noFill/>
                  </a:rPr>
                  <a:t> </a:t>
                </a:r>
              </a:p>
            </p:txBody>
          </p:sp>
        </mc:Fallback>
      </mc:AlternateContent>
      <p:cxnSp>
        <p:nvCxnSpPr>
          <p:cNvPr id="33" name="Прямая соединительная линия 32">
            <a:extLst>
              <a:ext uri="{FF2B5EF4-FFF2-40B4-BE49-F238E27FC236}">
                <a16:creationId xmlns:a16="http://schemas.microsoft.com/office/drawing/2014/main" id="{E34D96F4-EE00-43E9-A1E6-FD6BFB48AC60}"/>
              </a:ext>
            </a:extLst>
          </p:cNvPr>
          <p:cNvCxnSpPr>
            <a:cxnSpLocks/>
          </p:cNvCxnSpPr>
          <p:nvPr/>
        </p:nvCxnSpPr>
        <p:spPr>
          <a:xfrm flipH="1">
            <a:off x="1430014" y="3683695"/>
            <a:ext cx="800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D1DA38C4-2E5D-4E4A-A9EA-E2222F35B6F3}"/>
              </a:ext>
            </a:extLst>
          </p:cNvPr>
          <p:cNvCxnSpPr>
            <a:cxnSpLocks/>
          </p:cNvCxnSpPr>
          <p:nvPr/>
        </p:nvCxnSpPr>
        <p:spPr>
          <a:xfrm flipH="1">
            <a:off x="1430014" y="4271992"/>
            <a:ext cx="800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0BF565E4-B5B7-45AB-A69D-45D25CC16531}"/>
              </a:ext>
            </a:extLst>
          </p:cNvPr>
          <p:cNvCxnSpPr/>
          <p:nvPr/>
        </p:nvCxnSpPr>
        <p:spPr>
          <a:xfrm flipV="1">
            <a:off x="1430014" y="3683695"/>
            <a:ext cx="0" cy="58829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CC5073-E484-43FB-8CBF-D23F56F5280E}"/>
                  </a:ext>
                </a:extLst>
              </p:cNvPr>
              <p:cNvSpPr txBox="1"/>
              <p:nvPr/>
            </p:nvSpPr>
            <p:spPr>
              <a:xfrm>
                <a:off x="1186920" y="3856735"/>
                <a:ext cx="1980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ru-RU" dirty="0"/>
              </a:p>
            </p:txBody>
          </p:sp>
        </mc:Choice>
        <mc:Fallback xmlns="">
          <p:sp>
            <p:nvSpPr>
              <p:cNvPr id="38" name="TextBox 37">
                <a:extLst>
                  <a:ext uri="{FF2B5EF4-FFF2-40B4-BE49-F238E27FC236}">
                    <a16:creationId xmlns:a16="http://schemas.microsoft.com/office/drawing/2014/main" id="{B7CC5073-E484-43FB-8CBF-D23F56F5280E}"/>
                  </a:ext>
                </a:extLst>
              </p:cNvPr>
              <p:cNvSpPr txBox="1">
                <a:spLocks noRot="1" noChangeAspect="1" noMove="1" noResize="1" noEditPoints="1" noAdjustHandles="1" noChangeArrowheads="1" noChangeShapeType="1" noTextEdit="1"/>
              </p:cNvSpPr>
              <p:nvPr/>
            </p:nvSpPr>
            <p:spPr>
              <a:xfrm>
                <a:off x="1186920" y="3856735"/>
                <a:ext cx="198067" cy="276999"/>
              </a:xfrm>
              <a:prstGeom prst="rect">
                <a:avLst/>
              </a:prstGeom>
              <a:blipFill>
                <a:blip r:embed="rId6"/>
                <a:stretch>
                  <a:fillRect l="-28125" r="-28125" b="-11111"/>
                </a:stretch>
              </a:blipFill>
            </p:spPr>
            <p:txBody>
              <a:bodyPr/>
              <a:lstStyle/>
              <a:p>
                <a:r>
                  <a:rPr lang="ru-RU">
                    <a:noFill/>
                  </a:rPr>
                  <a:t> </a:t>
                </a:r>
              </a:p>
            </p:txBody>
          </p:sp>
        </mc:Fallback>
      </mc:AlternateContent>
      <p:sp>
        <p:nvSpPr>
          <p:cNvPr id="40" name="Овал 39">
            <a:extLst>
              <a:ext uri="{FF2B5EF4-FFF2-40B4-BE49-F238E27FC236}">
                <a16:creationId xmlns:a16="http://schemas.microsoft.com/office/drawing/2014/main" id="{E55DB438-B5CF-4EA6-B21B-49BB17DD97B4}"/>
              </a:ext>
            </a:extLst>
          </p:cNvPr>
          <p:cNvSpPr/>
          <p:nvPr/>
        </p:nvSpPr>
        <p:spPr>
          <a:xfrm>
            <a:off x="2420075" y="3048739"/>
            <a:ext cx="576064" cy="585893"/>
          </a:xfrm>
          <a:prstGeom prst="ellipse">
            <a:avLst/>
          </a:prstGeom>
          <a:solidFill>
            <a:srgbClr val="F799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TextBox 41">
            <a:extLst>
              <a:ext uri="{FF2B5EF4-FFF2-40B4-BE49-F238E27FC236}">
                <a16:creationId xmlns:a16="http://schemas.microsoft.com/office/drawing/2014/main" id="{59E8983A-6529-4AB1-A697-3B8249069E84}"/>
              </a:ext>
            </a:extLst>
          </p:cNvPr>
          <p:cNvSpPr txBox="1"/>
          <p:nvPr/>
        </p:nvSpPr>
        <p:spPr>
          <a:xfrm>
            <a:off x="144016" y="2949063"/>
            <a:ext cx="6096000" cy="246221"/>
          </a:xfrm>
          <a:prstGeom prst="rect">
            <a:avLst/>
          </a:prstGeom>
          <a:noFill/>
        </p:spPr>
        <p:txBody>
          <a:bodyPr wrap="square">
            <a:spAutoFit/>
          </a:bodyPr>
          <a:lstStyle/>
          <a:p>
            <a:r>
              <a:rPr lang="ru-RU" sz="1000" dirty="0"/>
              <a:t>эффективная площадь столкновения</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B1772D1-563D-4C8A-B710-A5E99FE2A263}"/>
                  </a:ext>
                </a:extLst>
              </p:cNvPr>
              <p:cNvSpPr txBox="1"/>
              <p:nvPr/>
            </p:nvSpPr>
            <p:spPr>
              <a:xfrm>
                <a:off x="821185" y="3188991"/>
                <a:ext cx="874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r>
                            <a:rPr lang="en-US" b="0" i="1" smtClean="0">
                              <a:latin typeface="Cambria Math" panose="02040503050406030204" pitchFamily="18" charset="0"/>
                              <a:ea typeface="Cambria Math" panose="02040503050406030204" pitchFamily="18" charset="0"/>
                            </a:rPr>
                            <m:t>2</m:t>
                          </m:r>
                        </m:sup>
                      </m:sSup>
                    </m:oMath>
                  </m:oMathPara>
                </a14:m>
                <a:endParaRPr lang="ru-RU" dirty="0"/>
              </a:p>
            </p:txBody>
          </p:sp>
        </mc:Choice>
        <mc:Fallback xmlns="">
          <p:sp>
            <p:nvSpPr>
              <p:cNvPr id="43" name="TextBox 42">
                <a:extLst>
                  <a:ext uri="{FF2B5EF4-FFF2-40B4-BE49-F238E27FC236}">
                    <a16:creationId xmlns:a16="http://schemas.microsoft.com/office/drawing/2014/main" id="{5B1772D1-563D-4C8A-B710-A5E99FE2A263}"/>
                  </a:ext>
                </a:extLst>
              </p:cNvPr>
              <p:cNvSpPr txBox="1">
                <a:spLocks noRot="1" noChangeAspect="1" noMove="1" noResize="1" noEditPoints="1" noAdjustHandles="1" noChangeArrowheads="1" noChangeShapeType="1" noTextEdit="1"/>
              </p:cNvSpPr>
              <p:nvPr/>
            </p:nvSpPr>
            <p:spPr>
              <a:xfrm>
                <a:off x="821185" y="3188991"/>
                <a:ext cx="874277" cy="276999"/>
              </a:xfrm>
              <a:prstGeom prst="rect">
                <a:avLst/>
              </a:prstGeom>
              <a:blipFill>
                <a:blip r:embed="rId7"/>
                <a:stretch>
                  <a:fillRect l="-6294" t="-2174" r="-2098" b="-8696"/>
                </a:stretch>
              </a:blipFill>
            </p:spPr>
            <p:txBody>
              <a:bodyPr/>
              <a:lstStyle/>
              <a:p>
                <a:r>
                  <a:rPr lang="ru-RU">
                    <a:noFill/>
                  </a:rPr>
                  <a:t> </a:t>
                </a:r>
              </a:p>
            </p:txBody>
          </p:sp>
        </mc:Fallback>
      </mc:AlternateContent>
      <p:cxnSp>
        <p:nvCxnSpPr>
          <p:cNvPr id="45" name="Прямая со стрелкой 44">
            <a:extLst>
              <a:ext uri="{FF2B5EF4-FFF2-40B4-BE49-F238E27FC236}">
                <a16:creationId xmlns:a16="http://schemas.microsoft.com/office/drawing/2014/main" id="{4639DD6D-8A35-4336-9AD1-A1E543C9A014}"/>
              </a:ext>
            </a:extLst>
          </p:cNvPr>
          <p:cNvCxnSpPr>
            <a:stCxn id="43" idx="3"/>
          </p:cNvCxnSpPr>
          <p:nvPr/>
        </p:nvCxnSpPr>
        <p:spPr>
          <a:xfrm>
            <a:off x="1695462" y="3327491"/>
            <a:ext cx="473272" cy="214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C13351D-CD6B-46FA-802E-90995AAAB8EA}"/>
                  </a:ext>
                </a:extLst>
              </p:cNvPr>
              <p:cNvSpPr txBox="1"/>
              <p:nvPr/>
            </p:nvSpPr>
            <p:spPr>
              <a:xfrm>
                <a:off x="3565978" y="4504806"/>
                <a:ext cx="4857612" cy="573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ru-RU" b="0" i="1" smtClean="0">
                              <a:latin typeface="Cambria Math" panose="02040503050406030204" pitchFamily="18" charset="0"/>
                              <a:ea typeface="Cambria Math" panose="02040503050406030204" pitchFamily="18" charset="0"/>
                            </a:rPr>
                            <m:t>длина пробега</m:t>
                          </m:r>
                        </m:num>
                        <m:den>
                          <m:r>
                            <a:rPr lang="ru-RU" b="0" i="1" smtClean="0">
                              <a:latin typeface="Cambria Math" panose="02040503050406030204" pitchFamily="18" charset="0"/>
                              <a:ea typeface="Cambria Math" panose="02040503050406030204" pitchFamily="18" charset="0"/>
                            </a:rPr>
                            <m:t>количество соударений</m:t>
                          </m:r>
                        </m:den>
                      </m:f>
                      <m:r>
                        <a:rPr lang="ru-RU" b="0" i="1" smtClean="0">
                          <a:latin typeface="Cambria Math" panose="02040503050406030204" pitchFamily="18" charset="0"/>
                          <a:ea typeface="Cambria Math" panose="02040503050406030204" pitchFamily="18" charset="0"/>
                        </a:rPr>
                        <m:t>=</m:t>
                      </m:r>
                      <m:f>
                        <m:fPr>
                          <m:ctrlPr>
                            <a:rPr lang="ru-RU" b="0" i="1" smtClean="0">
                              <a:latin typeface="Cambria Math" panose="02040503050406030204" pitchFamily="18" charset="0"/>
                              <a:ea typeface="Cambria Math" panose="02040503050406030204" pitchFamily="18" charset="0"/>
                            </a:rPr>
                          </m:ctrlPr>
                        </m:fPr>
                        <m:num>
                          <m:acc>
                            <m:accPr>
                              <m:chr m:val="̅"/>
                              <m:ctrlPr>
                                <a:rPr lang="ru-RU"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𝑡</m:t>
                          </m:r>
                        </m:num>
                        <m:den>
                          <m:r>
                            <a:rPr lang="ru-RU"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r>
                                <a:rPr lang="en-US" b="0" i="1" smtClean="0">
                                  <a:latin typeface="Cambria Math" panose="02040503050406030204" pitchFamily="18" charset="0"/>
                                  <a:ea typeface="Cambria Math" panose="02040503050406030204" pitchFamily="18" charset="0"/>
                                </a:rPr>
                                <m:t>2</m:t>
                              </m:r>
                            </m:sup>
                          </m:sSup>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𝑡𝑛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𝑛</m:t>
                          </m:r>
                        </m:den>
                      </m:f>
                    </m:oMath>
                  </m:oMathPara>
                </a14:m>
                <a:endParaRPr lang="ru-RU" dirty="0"/>
              </a:p>
            </p:txBody>
          </p:sp>
        </mc:Choice>
        <mc:Fallback xmlns="">
          <p:sp>
            <p:nvSpPr>
              <p:cNvPr id="46" name="TextBox 45">
                <a:extLst>
                  <a:ext uri="{FF2B5EF4-FFF2-40B4-BE49-F238E27FC236}">
                    <a16:creationId xmlns:a16="http://schemas.microsoft.com/office/drawing/2014/main" id="{FC13351D-CD6B-46FA-802E-90995AAAB8EA}"/>
                  </a:ext>
                </a:extLst>
              </p:cNvPr>
              <p:cNvSpPr txBox="1">
                <a:spLocks noRot="1" noChangeAspect="1" noMove="1" noResize="1" noEditPoints="1" noAdjustHandles="1" noChangeArrowheads="1" noChangeShapeType="1" noTextEdit="1"/>
              </p:cNvSpPr>
              <p:nvPr/>
            </p:nvSpPr>
            <p:spPr>
              <a:xfrm>
                <a:off x="3565978" y="4504806"/>
                <a:ext cx="4857612" cy="573555"/>
              </a:xfrm>
              <a:prstGeom prst="rect">
                <a:avLst/>
              </a:prstGeom>
              <a:blipFill>
                <a:blip r:embed="rId8"/>
                <a:stretch>
                  <a:fillRect/>
                </a:stretch>
              </a:blipFill>
            </p:spPr>
            <p:txBody>
              <a:bodyPr/>
              <a:lstStyle/>
              <a:p>
                <a:r>
                  <a:rPr lang="ru-RU">
                    <a:noFill/>
                  </a:rPr>
                  <a:t> </a:t>
                </a:r>
              </a:p>
            </p:txBody>
          </p:sp>
        </mc:Fallback>
      </mc:AlternateContent>
      <p:sp>
        <p:nvSpPr>
          <p:cNvPr id="52" name="TextBox 51">
            <a:extLst>
              <a:ext uri="{FF2B5EF4-FFF2-40B4-BE49-F238E27FC236}">
                <a16:creationId xmlns:a16="http://schemas.microsoft.com/office/drawing/2014/main" id="{226D906C-7CA5-4EF6-8D12-7B6D4426A14B}"/>
              </a:ext>
            </a:extLst>
          </p:cNvPr>
          <p:cNvSpPr txBox="1"/>
          <p:nvPr/>
        </p:nvSpPr>
        <p:spPr>
          <a:xfrm>
            <a:off x="203516" y="5581514"/>
            <a:ext cx="12157180" cy="646331"/>
          </a:xfrm>
          <a:prstGeom prst="rect">
            <a:avLst/>
          </a:prstGeom>
          <a:noFill/>
        </p:spPr>
        <p:txBody>
          <a:bodyPr wrap="square">
            <a:spAutoFit/>
          </a:bodyPr>
          <a:lstStyle/>
          <a:p>
            <a:r>
              <a:rPr lang="ru-RU" dirty="0"/>
              <a:t>Уточнение средней длины свободного пробега: Предыдущее: молекулы-мишени в состоянии покоя. </a:t>
            </a:r>
          </a:p>
          <a:p>
            <a:r>
              <a:rPr lang="ru-RU" dirty="0"/>
              <a:t>Что нужно; средняя относительная скорость:</a:t>
            </a:r>
          </a:p>
        </p:txBody>
      </p:sp>
      <p:sp>
        <p:nvSpPr>
          <p:cNvPr id="53" name="TextBox 52">
            <a:extLst>
              <a:ext uri="{FF2B5EF4-FFF2-40B4-BE49-F238E27FC236}">
                <a16:creationId xmlns:a16="http://schemas.microsoft.com/office/drawing/2014/main" id="{1D6BD8A2-F8C3-4988-B295-954319D6ABD2}"/>
              </a:ext>
            </a:extLst>
          </p:cNvPr>
          <p:cNvSpPr txBox="1"/>
          <p:nvPr/>
        </p:nvSpPr>
        <p:spPr>
          <a:xfrm>
            <a:off x="5724525" y="2971800"/>
            <a:ext cx="65" cy="276999"/>
          </a:xfrm>
          <a:prstGeom prst="rect">
            <a:avLst/>
          </a:prstGeom>
          <a:noFill/>
        </p:spPr>
        <p:txBody>
          <a:bodyPr wrap="none" lIns="0" tIns="0" rIns="0" bIns="0" rtlCol="0">
            <a:spAutoFit/>
          </a:bodyPr>
          <a:lstStyle/>
          <a:p>
            <a:endParaRPr lang="ru-RU" dirty="0"/>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269255D-C824-4454-8294-CB0F7DE7800D}"/>
                  </a:ext>
                </a:extLst>
              </p:cNvPr>
              <p:cNvSpPr txBox="1"/>
              <p:nvPr/>
            </p:nvSpPr>
            <p:spPr>
              <a:xfrm>
                <a:off x="4414748" y="6371322"/>
                <a:ext cx="1068048" cy="309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ru-RU"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ru-RU" b="0" i="1" smtClean="0">
                                  <a:latin typeface="Cambria Math" panose="02040503050406030204" pitchFamily="18" charset="0"/>
                                </a:rPr>
                                <m:t>от</m:t>
                              </m:r>
                            </m:sub>
                          </m:sSub>
                        </m:e>
                      </m:acc>
                      <m:r>
                        <a:rPr lang="ru-RU" b="0" i="1" smtClean="0">
                          <a:latin typeface="Cambria Math" panose="02040503050406030204" pitchFamily="18" charset="0"/>
                        </a:rPr>
                        <m:t>=</m:t>
                      </m:r>
                      <m:rad>
                        <m:radPr>
                          <m:degHide m:val="on"/>
                          <m:ctrlPr>
                            <a:rPr lang="ru-RU" b="0" i="1" smtClean="0">
                              <a:latin typeface="Cambria Math" panose="02040503050406030204" pitchFamily="18" charset="0"/>
                            </a:rPr>
                          </m:ctrlPr>
                        </m:radPr>
                        <m:deg/>
                        <m:e>
                          <m:r>
                            <a:rPr lang="ru-RU" b="0" i="1" smtClean="0">
                              <a:latin typeface="Cambria Math" panose="02040503050406030204" pitchFamily="18" charset="0"/>
                            </a:rPr>
                            <m:t>2</m:t>
                          </m:r>
                        </m:e>
                      </m:rad>
                      <m:acc>
                        <m:accPr>
                          <m:chr m:val="̅"/>
                          <m:ctrlPr>
                            <a:rPr lang="ru-RU" b="0"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ru-RU" dirty="0"/>
              </a:p>
            </p:txBody>
          </p:sp>
        </mc:Choice>
        <mc:Fallback xmlns="">
          <p:sp>
            <p:nvSpPr>
              <p:cNvPr id="56" name="TextBox 55">
                <a:extLst>
                  <a:ext uri="{FF2B5EF4-FFF2-40B4-BE49-F238E27FC236}">
                    <a16:creationId xmlns:a16="http://schemas.microsoft.com/office/drawing/2014/main" id="{2269255D-C824-4454-8294-CB0F7DE7800D}"/>
                  </a:ext>
                </a:extLst>
              </p:cNvPr>
              <p:cNvSpPr txBox="1">
                <a:spLocks noRot="1" noChangeAspect="1" noMove="1" noResize="1" noEditPoints="1" noAdjustHandles="1" noChangeArrowheads="1" noChangeShapeType="1" noTextEdit="1"/>
              </p:cNvSpPr>
              <p:nvPr/>
            </p:nvSpPr>
            <p:spPr>
              <a:xfrm>
                <a:off x="4414748" y="6371322"/>
                <a:ext cx="1068048" cy="309637"/>
              </a:xfrm>
              <a:prstGeom prst="rect">
                <a:avLst/>
              </a:prstGeom>
              <a:blipFill>
                <a:blip r:embed="rId9"/>
                <a:stretch>
                  <a:fillRect l="-2857" r="-30857" b="-1176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382C85E-14C8-490D-AA54-E45924AC58F4}"/>
                  </a:ext>
                </a:extLst>
              </p:cNvPr>
              <p:cNvSpPr txBox="1"/>
              <p:nvPr/>
            </p:nvSpPr>
            <p:spPr>
              <a:xfrm>
                <a:off x="5753962" y="6264388"/>
                <a:ext cx="1289007"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𝑛</m:t>
                          </m:r>
                        </m:den>
                      </m:f>
                    </m:oMath>
                  </m:oMathPara>
                </a14:m>
                <a:endParaRPr lang="ru-RU" dirty="0"/>
              </a:p>
            </p:txBody>
          </p:sp>
        </mc:Choice>
        <mc:Fallback xmlns="">
          <p:sp>
            <p:nvSpPr>
              <p:cNvPr id="57" name="TextBox 56">
                <a:extLst>
                  <a:ext uri="{FF2B5EF4-FFF2-40B4-BE49-F238E27FC236}">
                    <a16:creationId xmlns:a16="http://schemas.microsoft.com/office/drawing/2014/main" id="{D382C85E-14C8-490D-AA54-E45924AC58F4}"/>
                  </a:ext>
                </a:extLst>
              </p:cNvPr>
              <p:cNvSpPr txBox="1">
                <a:spLocks noRot="1" noChangeAspect="1" noMove="1" noResize="1" noEditPoints="1" noAdjustHandles="1" noChangeArrowheads="1" noChangeShapeType="1" noTextEdit="1"/>
              </p:cNvSpPr>
              <p:nvPr/>
            </p:nvSpPr>
            <p:spPr>
              <a:xfrm>
                <a:off x="5753962" y="6264388"/>
                <a:ext cx="1289007" cy="572273"/>
              </a:xfrm>
              <a:prstGeom prst="rect">
                <a:avLst/>
              </a:prstGeom>
              <a:blipFill>
                <a:blip r:embed="rId10"/>
                <a:stretch>
                  <a:fillRect b="-1075"/>
                </a:stretch>
              </a:blipFill>
            </p:spPr>
            <p:txBody>
              <a:bodyPr/>
              <a:lstStyle/>
              <a:p>
                <a:r>
                  <a:rPr lang="ru-RU">
                    <a:noFill/>
                  </a:rPr>
                  <a:t> </a:t>
                </a:r>
              </a:p>
            </p:txBody>
          </p:sp>
        </mc:Fallback>
      </mc:AlternateContent>
    </p:spTree>
    <p:extLst>
      <p:ext uri="{BB962C8B-B14F-4D97-AF65-F5344CB8AC3E}">
        <p14:creationId xmlns:p14="http://schemas.microsoft.com/office/powerpoint/2010/main" val="146295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BD018A-2F96-467F-ABBC-736C67F2D79A}"/>
              </a:ext>
            </a:extLst>
          </p:cNvPr>
          <p:cNvSpPr>
            <a:spLocks noGrp="1"/>
          </p:cNvSpPr>
          <p:nvPr>
            <p:ph type="title"/>
          </p:nvPr>
        </p:nvSpPr>
        <p:spPr/>
        <p:txBody>
          <a:bodyPr/>
          <a:lstStyle/>
          <a:p>
            <a:r>
              <a:rPr lang="ru-RU" dirty="0"/>
              <a:t>Средняя относительная скорость</a:t>
            </a:r>
          </a:p>
        </p:txBody>
      </p:sp>
      <p:sp>
        <p:nvSpPr>
          <p:cNvPr id="3" name="TextBox 2">
            <a:extLst>
              <a:ext uri="{FF2B5EF4-FFF2-40B4-BE49-F238E27FC236}">
                <a16:creationId xmlns:a16="http://schemas.microsoft.com/office/drawing/2014/main" id="{BB62BD57-619B-459A-B743-C7258016D7AD}"/>
              </a:ext>
            </a:extLst>
          </p:cNvPr>
          <p:cNvSpPr txBox="1"/>
          <p:nvPr/>
        </p:nvSpPr>
        <p:spPr>
          <a:xfrm>
            <a:off x="407368" y="1844824"/>
            <a:ext cx="1656184" cy="923330"/>
          </a:xfrm>
          <a:prstGeom prst="rect">
            <a:avLst/>
          </a:prstGeom>
          <a:noFill/>
        </p:spPr>
        <p:txBody>
          <a:bodyPr wrap="square" rtlCol="0">
            <a:spAutoFit/>
          </a:bodyPr>
          <a:lstStyle/>
          <a:p>
            <a:r>
              <a:rPr lang="ru-RU" dirty="0"/>
              <a:t>случайные скорости молекул</a:t>
            </a:r>
          </a:p>
        </p:txBody>
      </p:sp>
      <p:sp>
        <p:nvSpPr>
          <p:cNvPr id="4" name="Овал 3">
            <a:extLst>
              <a:ext uri="{FF2B5EF4-FFF2-40B4-BE49-F238E27FC236}">
                <a16:creationId xmlns:a16="http://schemas.microsoft.com/office/drawing/2014/main" id="{57ECA4A3-383C-4599-81B1-56B7480E6DF2}"/>
              </a:ext>
            </a:extLst>
          </p:cNvPr>
          <p:cNvSpPr/>
          <p:nvPr/>
        </p:nvSpPr>
        <p:spPr>
          <a:xfrm>
            <a:off x="2063552" y="2420888"/>
            <a:ext cx="72008" cy="7200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 name="Овал 4">
            <a:extLst>
              <a:ext uri="{FF2B5EF4-FFF2-40B4-BE49-F238E27FC236}">
                <a16:creationId xmlns:a16="http://schemas.microsoft.com/office/drawing/2014/main" id="{52C33886-53D5-4924-919D-927546401D24}"/>
              </a:ext>
            </a:extLst>
          </p:cNvPr>
          <p:cNvSpPr/>
          <p:nvPr/>
        </p:nvSpPr>
        <p:spPr>
          <a:xfrm>
            <a:off x="2783632" y="2234481"/>
            <a:ext cx="72008" cy="7200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cxnSp>
        <p:nvCxnSpPr>
          <p:cNvPr id="7" name="Прямая со стрелкой 6">
            <a:extLst>
              <a:ext uri="{FF2B5EF4-FFF2-40B4-BE49-F238E27FC236}">
                <a16:creationId xmlns:a16="http://schemas.microsoft.com/office/drawing/2014/main" id="{7151BDDB-4CE2-4B09-B608-43B546D9C1DA}"/>
              </a:ext>
            </a:extLst>
          </p:cNvPr>
          <p:cNvCxnSpPr>
            <a:stCxn id="4" idx="0"/>
          </p:cNvCxnSpPr>
          <p:nvPr/>
        </p:nvCxnSpPr>
        <p:spPr>
          <a:xfrm flipV="1">
            <a:off x="2099556" y="1916832"/>
            <a:ext cx="324036" cy="50405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a:extLst>
              <a:ext uri="{FF2B5EF4-FFF2-40B4-BE49-F238E27FC236}">
                <a16:creationId xmlns:a16="http://schemas.microsoft.com/office/drawing/2014/main" id="{9DDAE8F6-3A80-4FD4-956F-0F0433CF2137}"/>
              </a:ext>
            </a:extLst>
          </p:cNvPr>
          <p:cNvCxnSpPr>
            <a:cxnSpLocks/>
            <a:stCxn id="5" idx="1"/>
          </p:cNvCxnSpPr>
          <p:nvPr/>
        </p:nvCxnSpPr>
        <p:spPr>
          <a:xfrm flipH="1" flipV="1">
            <a:off x="2494520" y="1741735"/>
            <a:ext cx="299657" cy="5032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1775E76-9083-406A-A142-3CD0E94B87B2}"/>
                  </a:ext>
                </a:extLst>
              </p:cNvPr>
              <p:cNvSpPr txBox="1"/>
              <p:nvPr/>
            </p:nvSpPr>
            <p:spPr>
              <a:xfrm>
                <a:off x="1940298" y="1967703"/>
                <a:ext cx="2825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ru-RU"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acc>
                    </m:oMath>
                  </m:oMathPara>
                </a14:m>
                <a:endParaRPr lang="ru-RU" dirty="0"/>
              </a:p>
            </p:txBody>
          </p:sp>
        </mc:Choice>
        <mc:Fallback xmlns="">
          <p:sp>
            <p:nvSpPr>
              <p:cNvPr id="11" name="TextBox 10">
                <a:extLst>
                  <a:ext uri="{FF2B5EF4-FFF2-40B4-BE49-F238E27FC236}">
                    <a16:creationId xmlns:a16="http://schemas.microsoft.com/office/drawing/2014/main" id="{F1775E76-9083-406A-A142-3CD0E94B87B2}"/>
                  </a:ext>
                </a:extLst>
              </p:cNvPr>
              <p:cNvSpPr txBox="1">
                <a:spLocks noRot="1" noChangeAspect="1" noMove="1" noResize="1" noEditPoints="1" noAdjustHandles="1" noChangeArrowheads="1" noChangeShapeType="1" noTextEdit="1"/>
              </p:cNvSpPr>
              <p:nvPr/>
            </p:nvSpPr>
            <p:spPr>
              <a:xfrm>
                <a:off x="1940298" y="1967703"/>
                <a:ext cx="282513" cy="276999"/>
              </a:xfrm>
              <a:prstGeom prst="rect">
                <a:avLst/>
              </a:prstGeom>
              <a:blipFill>
                <a:blip r:embed="rId2"/>
                <a:stretch>
                  <a:fillRect l="-10638" r="-8511" b="-17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8F5453-641D-4635-8A27-9E3ADC2A9436}"/>
                  </a:ext>
                </a:extLst>
              </p:cNvPr>
              <p:cNvSpPr txBox="1"/>
              <p:nvPr/>
            </p:nvSpPr>
            <p:spPr>
              <a:xfrm>
                <a:off x="2721187" y="1829203"/>
                <a:ext cx="2878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ru-RU"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acc>
                    </m:oMath>
                  </m:oMathPara>
                </a14:m>
                <a:endParaRPr lang="ru-RU" dirty="0"/>
              </a:p>
            </p:txBody>
          </p:sp>
        </mc:Choice>
        <mc:Fallback xmlns="">
          <p:sp>
            <p:nvSpPr>
              <p:cNvPr id="12" name="TextBox 11">
                <a:extLst>
                  <a:ext uri="{FF2B5EF4-FFF2-40B4-BE49-F238E27FC236}">
                    <a16:creationId xmlns:a16="http://schemas.microsoft.com/office/drawing/2014/main" id="{BC8F5453-641D-4635-8A27-9E3ADC2A9436}"/>
                  </a:ext>
                </a:extLst>
              </p:cNvPr>
              <p:cNvSpPr txBox="1">
                <a:spLocks noRot="1" noChangeAspect="1" noMove="1" noResize="1" noEditPoints="1" noAdjustHandles="1" noChangeArrowheads="1" noChangeShapeType="1" noTextEdit="1"/>
              </p:cNvSpPr>
              <p:nvPr/>
            </p:nvSpPr>
            <p:spPr>
              <a:xfrm>
                <a:off x="2721187" y="1829203"/>
                <a:ext cx="287836" cy="276999"/>
              </a:xfrm>
              <a:prstGeom prst="rect">
                <a:avLst/>
              </a:prstGeom>
              <a:blipFill>
                <a:blip r:embed="rId3"/>
                <a:stretch>
                  <a:fillRect l="-10417" r="-8333" b="-1739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D3D7A5-5EF6-4806-AA69-93D55E12168F}"/>
                  </a:ext>
                </a:extLst>
              </p:cNvPr>
              <p:cNvSpPr txBox="1"/>
              <p:nvPr/>
            </p:nvSpPr>
            <p:spPr>
              <a:xfrm>
                <a:off x="3359696" y="2629654"/>
                <a:ext cx="1225207" cy="276999"/>
              </a:xfrm>
              <a:prstGeom prst="rect">
                <a:avLst/>
              </a:prstGeom>
              <a:noFill/>
            </p:spPr>
            <p:txBody>
              <a:bodyPr wrap="none" lIns="0" tIns="0" rIns="0" bIns="0" rtlCol="0">
                <a:spAutoFit/>
              </a:bodyPr>
              <a:lstStyle/>
              <a:p>
                <a14:m>
                  <m:oMath xmlns:m="http://schemas.openxmlformats.org/officeDocument/2006/math">
                    <m:acc>
                      <m:accPr>
                        <m:chr m:val="⃗"/>
                        <m:ctrlPr>
                          <a:rPr lang="ru-RU"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ru-RU" b="0" i="1" smtClean="0">
                                <a:latin typeface="Cambria Math" panose="02040503050406030204" pitchFamily="18" charset="0"/>
                              </a:rPr>
                              <m:t>от</m:t>
                            </m:r>
                          </m:sub>
                        </m:sSub>
                      </m:e>
                    </m:acc>
                    <m:r>
                      <a:rPr lang="ru-RU" b="0" i="1" smtClean="0">
                        <a:latin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b="0" i="1" smtClean="0">
                                <a:latin typeface="Cambria Math" panose="02040503050406030204" pitchFamily="18" charset="0"/>
                              </a:rPr>
                              <m:t>1</m:t>
                            </m:r>
                          </m:sub>
                        </m:sSub>
                      </m:e>
                    </m:acc>
                  </m:oMath>
                </a14:m>
                <a:r>
                  <a:rPr lang="ru-RU" dirty="0"/>
                  <a:t> - </a:t>
                </a:r>
                <a14:m>
                  <m:oMath xmlns:m="http://schemas.openxmlformats.org/officeDocument/2006/math">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b="0" i="1" smtClean="0">
                                <a:latin typeface="Cambria Math" panose="02040503050406030204" pitchFamily="18" charset="0"/>
                              </a:rPr>
                              <m:t>2</m:t>
                            </m:r>
                          </m:sub>
                        </m:sSub>
                      </m:e>
                    </m:acc>
                  </m:oMath>
                </a14:m>
                <a:endParaRPr lang="ru-RU" dirty="0"/>
              </a:p>
            </p:txBody>
          </p:sp>
        </mc:Choice>
        <mc:Fallback xmlns="">
          <p:sp>
            <p:nvSpPr>
              <p:cNvPr id="13" name="TextBox 12">
                <a:extLst>
                  <a:ext uri="{FF2B5EF4-FFF2-40B4-BE49-F238E27FC236}">
                    <a16:creationId xmlns:a16="http://schemas.microsoft.com/office/drawing/2014/main" id="{99D3D7A5-5EF6-4806-AA69-93D55E12168F}"/>
                  </a:ext>
                </a:extLst>
              </p:cNvPr>
              <p:cNvSpPr txBox="1">
                <a:spLocks noRot="1" noChangeAspect="1" noMove="1" noResize="1" noEditPoints="1" noAdjustHandles="1" noChangeArrowheads="1" noChangeShapeType="1" noTextEdit="1"/>
              </p:cNvSpPr>
              <p:nvPr/>
            </p:nvSpPr>
            <p:spPr>
              <a:xfrm>
                <a:off x="3359696" y="2629654"/>
                <a:ext cx="1225207" cy="276999"/>
              </a:xfrm>
              <a:prstGeom prst="rect">
                <a:avLst/>
              </a:prstGeom>
              <a:blipFill>
                <a:blip r:embed="rId4"/>
                <a:stretch>
                  <a:fillRect l="-4975" t="-28261" r="-3483" b="-50000"/>
                </a:stretch>
              </a:blipFill>
            </p:spPr>
            <p:txBody>
              <a:bodyPr/>
              <a:lstStyle/>
              <a:p>
                <a:r>
                  <a:rPr lang="ru-RU">
                    <a:noFill/>
                  </a:rPr>
                  <a:t> </a:t>
                </a:r>
              </a:p>
            </p:txBody>
          </p:sp>
        </mc:Fallback>
      </mc:AlternateContent>
      <p:cxnSp>
        <p:nvCxnSpPr>
          <p:cNvPr id="16" name="Прямая со стрелкой 15">
            <a:extLst>
              <a:ext uri="{FF2B5EF4-FFF2-40B4-BE49-F238E27FC236}">
                <a16:creationId xmlns:a16="http://schemas.microsoft.com/office/drawing/2014/main" id="{AE252B0F-A0C0-4B27-9656-2A21F43965C8}"/>
              </a:ext>
            </a:extLst>
          </p:cNvPr>
          <p:cNvCxnSpPr>
            <a:cxnSpLocks/>
          </p:cNvCxnSpPr>
          <p:nvPr/>
        </p:nvCxnSpPr>
        <p:spPr>
          <a:xfrm flipV="1">
            <a:off x="3414424" y="1916832"/>
            <a:ext cx="324036" cy="50405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a:extLst>
              <a:ext uri="{FF2B5EF4-FFF2-40B4-BE49-F238E27FC236}">
                <a16:creationId xmlns:a16="http://schemas.microsoft.com/office/drawing/2014/main" id="{39D49887-5ED7-49ED-B46B-21642B2AE79B}"/>
              </a:ext>
            </a:extLst>
          </p:cNvPr>
          <p:cNvCxnSpPr>
            <a:cxnSpLocks/>
          </p:cNvCxnSpPr>
          <p:nvPr/>
        </p:nvCxnSpPr>
        <p:spPr>
          <a:xfrm>
            <a:off x="3732447" y="1908933"/>
            <a:ext cx="376226" cy="58032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27636C2-5235-42AE-AE05-B62F66D999BC}"/>
                  </a:ext>
                </a:extLst>
              </p:cNvPr>
              <p:cNvSpPr txBox="1"/>
              <p:nvPr/>
            </p:nvSpPr>
            <p:spPr>
              <a:xfrm>
                <a:off x="3255166" y="1967703"/>
                <a:ext cx="2825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ru-RU"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acc>
                    </m:oMath>
                  </m:oMathPara>
                </a14:m>
                <a:endParaRPr lang="ru-RU" dirty="0"/>
              </a:p>
            </p:txBody>
          </p:sp>
        </mc:Choice>
        <mc:Fallback xmlns="">
          <p:sp>
            <p:nvSpPr>
              <p:cNvPr id="18" name="TextBox 17">
                <a:extLst>
                  <a:ext uri="{FF2B5EF4-FFF2-40B4-BE49-F238E27FC236}">
                    <a16:creationId xmlns:a16="http://schemas.microsoft.com/office/drawing/2014/main" id="{C27636C2-5235-42AE-AE05-B62F66D999BC}"/>
                  </a:ext>
                </a:extLst>
              </p:cNvPr>
              <p:cNvSpPr txBox="1">
                <a:spLocks noRot="1" noChangeAspect="1" noMove="1" noResize="1" noEditPoints="1" noAdjustHandles="1" noChangeArrowheads="1" noChangeShapeType="1" noTextEdit="1"/>
              </p:cNvSpPr>
              <p:nvPr/>
            </p:nvSpPr>
            <p:spPr>
              <a:xfrm>
                <a:off x="3255166" y="1967703"/>
                <a:ext cx="282513" cy="276999"/>
              </a:xfrm>
              <a:prstGeom prst="rect">
                <a:avLst/>
              </a:prstGeom>
              <a:blipFill>
                <a:blip r:embed="rId5"/>
                <a:stretch>
                  <a:fillRect l="-10870" r="-8696" b="-17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AA62FE-2355-4F33-95B7-8BABEBC1496B}"/>
                  </a:ext>
                </a:extLst>
              </p:cNvPr>
              <p:cNvSpPr txBox="1"/>
              <p:nvPr/>
            </p:nvSpPr>
            <p:spPr>
              <a:xfrm>
                <a:off x="4036055" y="1829203"/>
                <a:ext cx="2878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ru-RU"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acc>
                    </m:oMath>
                  </m:oMathPara>
                </a14:m>
                <a:endParaRPr lang="ru-RU" dirty="0"/>
              </a:p>
            </p:txBody>
          </p:sp>
        </mc:Choice>
        <mc:Fallback xmlns="">
          <p:sp>
            <p:nvSpPr>
              <p:cNvPr id="19" name="TextBox 18">
                <a:extLst>
                  <a:ext uri="{FF2B5EF4-FFF2-40B4-BE49-F238E27FC236}">
                    <a16:creationId xmlns:a16="http://schemas.microsoft.com/office/drawing/2014/main" id="{A7AA62FE-2355-4F33-95B7-8BABEBC1496B}"/>
                  </a:ext>
                </a:extLst>
              </p:cNvPr>
              <p:cNvSpPr txBox="1">
                <a:spLocks noRot="1" noChangeAspect="1" noMove="1" noResize="1" noEditPoints="1" noAdjustHandles="1" noChangeArrowheads="1" noChangeShapeType="1" noTextEdit="1"/>
              </p:cNvSpPr>
              <p:nvPr/>
            </p:nvSpPr>
            <p:spPr>
              <a:xfrm>
                <a:off x="4036055" y="1829203"/>
                <a:ext cx="287836" cy="276999"/>
              </a:xfrm>
              <a:prstGeom prst="rect">
                <a:avLst/>
              </a:prstGeom>
              <a:blipFill>
                <a:blip r:embed="rId6"/>
                <a:stretch>
                  <a:fillRect l="-10638" r="-10638" b="-17391"/>
                </a:stretch>
              </a:blipFill>
            </p:spPr>
            <p:txBody>
              <a:bodyPr/>
              <a:lstStyle/>
              <a:p>
                <a:r>
                  <a:rPr lang="ru-RU">
                    <a:noFill/>
                  </a:rPr>
                  <a:t> </a:t>
                </a:r>
              </a:p>
            </p:txBody>
          </p:sp>
        </mc:Fallback>
      </mc:AlternateContent>
      <p:cxnSp>
        <p:nvCxnSpPr>
          <p:cNvPr id="23" name="Прямая со стрелкой 22">
            <a:extLst>
              <a:ext uri="{FF2B5EF4-FFF2-40B4-BE49-F238E27FC236}">
                <a16:creationId xmlns:a16="http://schemas.microsoft.com/office/drawing/2014/main" id="{3E8D3403-A743-4794-A152-3C59E56C2356}"/>
              </a:ext>
            </a:extLst>
          </p:cNvPr>
          <p:cNvCxnSpPr/>
          <p:nvPr/>
        </p:nvCxnSpPr>
        <p:spPr>
          <a:xfrm>
            <a:off x="3414424" y="2420888"/>
            <a:ext cx="694249" cy="68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1B4774E-0540-451E-8D5D-38A8283DC3D9}"/>
                  </a:ext>
                </a:extLst>
              </p:cNvPr>
              <p:cNvSpPr txBox="1"/>
              <p:nvPr/>
            </p:nvSpPr>
            <p:spPr>
              <a:xfrm>
                <a:off x="5366591" y="2066614"/>
                <a:ext cx="1591013" cy="335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ru-RU" b="0" i="1" smtClean="0">
                              <a:latin typeface="Cambria Math" panose="02040503050406030204" pitchFamily="18" charset="0"/>
                            </a:rPr>
                            <m:t>от</m:t>
                          </m:r>
                        </m:sub>
                      </m:sSub>
                      <m:r>
                        <a:rPr lang="ru-RU" b="0" i="1" smtClean="0">
                          <a:latin typeface="Cambria Math" panose="02040503050406030204" pitchFamily="18" charset="0"/>
                        </a:rPr>
                        <m:t>=</m:t>
                      </m:r>
                      <m:rad>
                        <m:radPr>
                          <m:degHide m:val="on"/>
                          <m:ctrlPr>
                            <a:rPr lang="ru-RU" b="0" i="1" smtClean="0">
                              <a:latin typeface="Cambria Math" panose="02040503050406030204" pitchFamily="18" charset="0"/>
                            </a:rPr>
                          </m:ctrlPr>
                        </m:radPr>
                        <m:deg/>
                        <m:e>
                          <m:acc>
                            <m:accPr>
                              <m:chr m:val="⃗"/>
                              <m:ctrlPr>
                                <a:rPr lang="ru-RU"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ru-RU" b="0" i="1" smtClean="0">
                                      <a:latin typeface="Cambria Math" panose="02040503050406030204" pitchFamily="18" charset="0"/>
                                    </a:rPr>
                                    <m:t>от</m:t>
                                  </m:r>
                                </m:sub>
                              </m:sSub>
                            </m:e>
                          </m:acc>
                          <m:r>
                            <a:rPr lang="en-US" b="0" i="1" smtClean="0">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от</m:t>
                                  </m:r>
                                </m:sub>
                              </m:sSub>
                            </m:e>
                          </m:acc>
                        </m:e>
                      </m:rad>
                    </m:oMath>
                  </m:oMathPara>
                </a14:m>
                <a:endParaRPr lang="ru-RU" dirty="0"/>
              </a:p>
            </p:txBody>
          </p:sp>
        </mc:Choice>
        <mc:Fallback xmlns="">
          <p:sp>
            <p:nvSpPr>
              <p:cNvPr id="24" name="TextBox 23">
                <a:extLst>
                  <a:ext uri="{FF2B5EF4-FFF2-40B4-BE49-F238E27FC236}">
                    <a16:creationId xmlns:a16="http://schemas.microsoft.com/office/drawing/2014/main" id="{C1B4774E-0540-451E-8D5D-38A8283DC3D9}"/>
                  </a:ext>
                </a:extLst>
              </p:cNvPr>
              <p:cNvSpPr txBox="1">
                <a:spLocks noRot="1" noChangeAspect="1" noMove="1" noResize="1" noEditPoints="1" noAdjustHandles="1" noChangeArrowheads="1" noChangeShapeType="1" noTextEdit="1"/>
              </p:cNvSpPr>
              <p:nvPr/>
            </p:nvSpPr>
            <p:spPr>
              <a:xfrm>
                <a:off x="5366591" y="2066614"/>
                <a:ext cx="1591013" cy="335733"/>
              </a:xfrm>
              <a:prstGeom prst="rect">
                <a:avLst/>
              </a:prstGeom>
              <a:blipFill>
                <a:blip r:embed="rId7"/>
                <a:stretch>
                  <a:fillRect l="-1533" b="-1090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AEEBCDE-4501-457D-92A9-E40A6E4CAF9B}"/>
                  </a:ext>
                </a:extLst>
              </p:cNvPr>
              <p:cNvSpPr txBox="1"/>
              <p:nvPr/>
            </p:nvSpPr>
            <p:spPr>
              <a:xfrm>
                <a:off x="5231904" y="2600286"/>
                <a:ext cx="6058453" cy="335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ru-RU" b="0" i="1" smtClean="0">
                              <a:latin typeface="Cambria Math" panose="02040503050406030204" pitchFamily="18" charset="0"/>
                            </a:rPr>
                            <m:t>от</m:t>
                          </m:r>
                        </m:sub>
                      </m:sSub>
                      <m:r>
                        <a:rPr lang="ru-RU" b="0" i="1" smtClean="0">
                          <a:latin typeface="Cambria Math" panose="02040503050406030204" pitchFamily="18" charset="0"/>
                        </a:rPr>
                        <m:t>=</m:t>
                      </m:r>
                      <m:rad>
                        <m:radPr>
                          <m:degHide m:val="on"/>
                          <m:ctrlPr>
                            <a:rPr lang="ru-RU" b="0" i="1" smtClean="0">
                              <a:latin typeface="Cambria Math" panose="02040503050406030204" pitchFamily="18" charset="0"/>
                            </a:rPr>
                          </m:ctrlPr>
                        </m:radPr>
                        <m:deg/>
                        <m:e>
                          <m:r>
                            <a:rPr lang="ru-RU" b="0" i="1" smtClean="0">
                              <a:latin typeface="Cambria Math" panose="02040503050406030204" pitchFamily="18" charset="0"/>
                            </a:rPr>
                            <m:t>(</m:t>
                          </m:r>
                          <m:acc>
                            <m:accPr>
                              <m:chr m:val="⃗"/>
                              <m:ctrlPr>
                                <a:rPr lang="ru-RU"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ru-RU" b="0" i="1" smtClean="0">
                                      <a:latin typeface="Cambria Math" panose="02040503050406030204" pitchFamily="18" charset="0"/>
                                    </a:rPr>
                                    <m:t>1</m:t>
                                  </m:r>
                                </m:sub>
                              </m:sSub>
                            </m:e>
                          </m:acc>
                          <m:r>
                            <a:rPr lang="ru-RU" b="0" i="1" smtClean="0">
                              <a:latin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b="0" i="1" smtClean="0">
                                      <a:latin typeface="Cambria Math" panose="02040503050406030204" pitchFamily="18" charset="0"/>
                                    </a:rPr>
                                    <m:t>2</m:t>
                                  </m:r>
                                </m:sub>
                              </m:sSub>
                            </m:e>
                          </m:acc>
                          <m:r>
                            <a:rPr lang="ru-RU" b="0" i="1" smtClean="0">
                              <a:latin typeface="Cambria Math" panose="02040503050406030204" pitchFamily="18" charset="0"/>
                            </a:rPr>
                            <m:t>)</m:t>
                          </m:r>
                          <m:r>
                            <a:rPr lang="ru-RU" b="0" i="1" smtClean="0">
                              <a:latin typeface="Cambria Math" panose="02040503050406030204" pitchFamily="18" charset="0"/>
                              <a:ea typeface="Cambria Math" panose="02040503050406030204" pitchFamily="18" charset="0"/>
                            </a:rPr>
                            <m:t>∙</m:t>
                          </m:r>
                          <m:r>
                            <a:rPr lang="ru-RU" i="1">
                              <a:latin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1</m:t>
                                  </m:r>
                                </m:sub>
                              </m:sSub>
                            </m:e>
                          </m:acc>
                          <m:r>
                            <a:rPr lang="ru-RU" i="1">
                              <a:latin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2</m:t>
                                  </m:r>
                                </m:sub>
                              </m:sSub>
                            </m:e>
                          </m:acc>
                          <m:r>
                            <a:rPr lang="ru-RU" i="1">
                              <a:latin typeface="Cambria Math" panose="02040503050406030204" pitchFamily="18" charset="0"/>
                            </a:rPr>
                            <m:t>)</m:t>
                          </m:r>
                        </m:e>
                      </m:rad>
                      <m:r>
                        <a:rPr lang="ru-RU" b="0" i="1" smtClean="0">
                          <a:latin typeface="Cambria Math" panose="02040503050406030204" pitchFamily="18" charset="0"/>
                        </a:rPr>
                        <m:t>=</m:t>
                      </m:r>
                      <m:rad>
                        <m:radPr>
                          <m:degHide m:val="on"/>
                          <m:ctrlPr>
                            <a:rPr lang="ru-RU" i="1">
                              <a:latin typeface="Cambria Math" panose="02040503050406030204" pitchFamily="18" charset="0"/>
                            </a:rPr>
                          </m:ctrlPr>
                        </m:radPr>
                        <m:deg/>
                        <m:e>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1</m:t>
                                  </m:r>
                                </m:sub>
                              </m:sSub>
                            </m:e>
                          </m:acc>
                          <m:r>
                            <a:rPr lang="ru-RU" i="1" smtClean="0">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1</m:t>
                                  </m:r>
                                </m:sub>
                              </m:sSub>
                            </m:e>
                          </m:acc>
                          <m:r>
                            <a:rPr lang="ru-RU" i="1">
                              <a:latin typeface="Cambria Math" panose="02040503050406030204" pitchFamily="18" charset="0"/>
                            </a:rPr>
                            <m:t>−</m:t>
                          </m:r>
                          <m:r>
                            <a:rPr lang="ru-RU" b="0" i="1" smtClean="0">
                              <a:latin typeface="Cambria Math" panose="02040503050406030204" pitchFamily="18" charset="0"/>
                            </a:rPr>
                            <m:t>2</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1</m:t>
                                  </m:r>
                                </m:sub>
                              </m:sSub>
                            </m:e>
                          </m:acc>
                          <m:r>
                            <a:rPr lang="ru-RU" i="1" smtClean="0">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2</m:t>
                                  </m:r>
                                </m:sub>
                              </m:sSub>
                            </m:e>
                          </m:acc>
                          <m:r>
                            <a:rPr lang="ru-RU" b="0" i="1" smtClean="0">
                              <a:latin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b="0" i="1" smtClean="0">
                                      <a:latin typeface="Cambria Math" panose="02040503050406030204" pitchFamily="18" charset="0"/>
                                    </a:rPr>
                                    <m:t>2</m:t>
                                  </m:r>
                                </m:sub>
                              </m:sSub>
                            </m:e>
                          </m:acc>
                          <m:r>
                            <a:rPr lang="ru-RU" i="1" smtClean="0">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2</m:t>
                                  </m:r>
                                </m:sub>
                              </m:sSub>
                            </m:e>
                          </m:acc>
                          <m:r>
                            <a:rPr lang="ru-RU" i="1">
                              <a:latin typeface="Cambria Math" panose="02040503050406030204" pitchFamily="18" charset="0"/>
                            </a:rPr>
                            <m:t>)</m:t>
                          </m:r>
                        </m:e>
                      </m:rad>
                    </m:oMath>
                  </m:oMathPara>
                </a14:m>
                <a:endParaRPr lang="ru-RU" dirty="0"/>
              </a:p>
            </p:txBody>
          </p:sp>
        </mc:Choice>
        <mc:Fallback xmlns="">
          <p:sp>
            <p:nvSpPr>
              <p:cNvPr id="25" name="TextBox 24">
                <a:extLst>
                  <a:ext uri="{FF2B5EF4-FFF2-40B4-BE49-F238E27FC236}">
                    <a16:creationId xmlns:a16="http://schemas.microsoft.com/office/drawing/2014/main" id="{8AEEBCDE-4501-457D-92A9-E40A6E4CAF9B}"/>
                  </a:ext>
                </a:extLst>
              </p:cNvPr>
              <p:cNvSpPr txBox="1">
                <a:spLocks noRot="1" noChangeAspect="1" noMove="1" noResize="1" noEditPoints="1" noAdjustHandles="1" noChangeArrowheads="1" noChangeShapeType="1" noTextEdit="1"/>
              </p:cNvSpPr>
              <p:nvPr/>
            </p:nvSpPr>
            <p:spPr>
              <a:xfrm>
                <a:off x="5231904" y="2600286"/>
                <a:ext cx="6058453" cy="335733"/>
              </a:xfrm>
              <a:prstGeom prst="rect">
                <a:avLst/>
              </a:prstGeom>
              <a:blipFill>
                <a:blip r:embed="rId8"/>
                <a:stretch>
                  <a:fillRect r="-101" b="-3090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B3F5168-08CE-4885-B1AF-64D561654400}"/>
                  </a:ext>
                </a:extLst>
              </p:cNvPr>
              <p:cNvSpPr txBox="1"/>
              <p:nvPr/>
            </p:nvSpPr>
            <p:spPr>
              <a:xfrm>
                <a:off x="5231903" y="3596761"/>
                <a:ext cx="5083892" cy="572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от</m:t>
                              </m:r>
                            </m:sub>
                          </m:sSub>
                        </m:e>
                      </m:acc>
                      <m:r>
                        <a:rPr lang="ru-RU" b="0" i="1" smtClean="0">
                          <a:latin typeface="Cambria Math" panose="02040503050406030204" pitchFamily="18" charset="0"/>
                        </a:rPr>
                        <m:t>=</m:t>
                      </m:r>
                      <m:rad>
                        <m:radPr>
                          <m:degHide m:val="on"/>
                          <m:ctrlPr>
                            <a:rPr lang="ru-RU" i="1">
                              <a:latin typeface="Cambria Math" panose="02040503050406030204" pitchFamily="18" charset="0"/>
                            </a:rPr>
                          </m:ctrlPr>
                        </m:radPr>
                        <m:deg/>
                        <m:e>
                          <m:acc>
                            <m:accPr>
                              <m:chr m:val="̅"/>
                              <m:ctrlPr>
                                <a:rPr lang="ru-RU" b="0" i="1" smtClean="0">
                                  <a:latin typeface="Cambria Math" panose="02040503050406030204" pitchFamily="18" charset="0"/>
                                </a:rPr>
                              </m:ctrlPr>
                            </m:accPr>
                            <m:e>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1</m:t>
                                      </m:r>
                                    </m:sub>
                                  </m:sSub>
                                </m:e>
                              </m:acc>
                              <m:r>
                                <a:rPr lang="ru-RU" i="1">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1</m:t>
                                      </m:r>
                                    </m:sub>
                                  </m:sSub>
                                </m:e>
                              </m:acc>
                            </m:e>
                          </m:acc>
                          <m:r>
                            <a:rPr lang="ru-RU" i="1">
                              <a:latin typeface="Cambria Math" panose="02040503050406030204" pitchFamily="18" charset="0"/>
                            </a:rPr>
                            <m:t>−</m:t>
                          </m:r>
                          <m:acc>
                            <m:accPr>
                              <m:chr m:val="̅"/>
                              <m:ctrlPr>
                                <a:rPr lang="ru-RU" b="0" i="1" smtClean="0">
                                  <a:latin typeface="Cambria Math" panose="02040503050406030204" pitchFamily="18" charset="0"/>
                                </a:rPr>
                              </m:ctrlPr>
                            </m:accPr>
                            <m:e>
                              <m:r>
                                <a:rPr lang="ru-RU" i="1">
                                  <a:latin typeface="Cambria Math" panose="02040503050406030204" pitchFamily="18" charset="0"/>
                                </a:rPr>
                                <m:t>2</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1</m:t>
                                      </m:r>
                                    </m:sub>
                                  </m:sSub>
                                </m:e>
                              </m:acc>
                              <m:r>
                                <a:rPr lang="ru-RU" i="1">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2</m:t>
                                      </m:r>
                                    </m:sub>
                                  </m:sSub>
                                </m:e>
                              </m:acc>
                            </m:e>
                          </m:acc>
                          <m:r>
                            <a:rPr lang="ru-RU" b="0" i="1" smtClean="0">
                              <a:latin typeface="Cambria Math" panose="02040503050406030204" pitchFamily="18" charset="0"/>
                            </a:rPr>
                            <m:t>+</m:t>
                          </m:r>
                          <m:acc>
                            <m:accPr>
                              <m:chr m:val="̅"/>
                              <m:ctrlPr>
                                <a:rPr lang="ru-RU" b="0" i="1" smtClean="0">
                                  <a:latin typeface="Cambria Math" panose="02040503050406030204" pitchFamily="18" charset="0"/>
                                </a:rPr>
                              </m:ctrlPr>
                            </m:accPr>
                            <m:e>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2</m:t>
                                      </m:r>
                                    </m:sub>
                                  </m:sSub>
                                </m:e>
                              </m:acc>
                              <m:r>
                                <a:rPr lang="ru-RU" i="1">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ru-RU" i="1">
                                          <a:latin typeface="Cambria Math" panose="02040503050406030204" pitchFamily="18" charset="0"/>
                                        </a:rPr>
                                        <m:t>2</m:t>
                                      </m:r>
                                    </m:sub>
                                  </m:sSub>
                                </m:e>
                              </m:acc>
                            </m:e>
                          </m:acc>
                          <m:r>
                            <a:rPr lang="ru-RU" i="1">
                              <a:latin typeface="Cambria Math" panose="02040503050406030204" pitchFamily="18" charset="0"/>
                            </a:rPr>
                            <m:t>)</m:t>
                          </m:r>
                        </m:e>
                      </m:rad>
                      <m:r>
                        <a:rPr lang="ru-RU" b="0" i="1" smtClean="0">
                          <a:latin typeface="Cambria Math" panose="02040503050406030204" pitchFamily="18" charset="0"/>
                        </a:rPr>
                        <m:t>=</m:t>
                      </m:r>
                      <m:rad>
                        <m:radPr>
                          <m:degHide m:val="on"/>
                          <m:ctrlPr>
                            <a:rPr lang="ru-RU" i="1">
                              <a:latin typeface="Cambria Math" panose="02040503050406030204" pitchFamily="18" charset="0"/>
                            </a:rPr>
                          </m:ctrlPr>
                        </m:radPr>
                        <m:deg/>
                        <m:e>
                          <m:sSup>
                            <m:sSupPr>
                              <m:ctrlPr>
                                <a:rPr lang="en-US" b="0" i="1" smtClean="0">
                                  <a:latin typeface="Cambria Math" panose="02040503050406030204" pitchFamily="18" charset="0"/>
                                </a:rPr>
                              </m:ctrlPr>
                            </m:sSupPr>
                            <m:e>
                              <m:acc>
                                <m:accPr>
                                  <m:chr m:val="̅"/>
                                  <m:ctrlPr>
                                    <a:rPr lang="ru-RU"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acc>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acc>
                                <m:accPr>
                                  <m:chr m:val="̅"/>
                                  <m:ctrlPr>
                                    <a:rPr lang="ru-RU"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acc>
                            </m:e>
                            <m:sup>
                              <m:r>
                                <a:rPr lang="en-US" i="1">
                                  <a:latin typeface="Cambria Math" panose="02040503050406030204" pitchFamily="18" charset="0"/>
                                </a:rPr>
                                <m:t>2</m:t>
                              </m:r>
                            </m:sup>
                          </m:sSup>
                          <m:r>
                            <a:rPr lang="ru-RU" i="1">
                              <a:latin typeface="Cambria Math" panose="02040503050406030204" pitchFamily="18" charset="0"/>
                            </a:rPr>
                            <m:t>)</m:t>
                          </m:r>
                        </m:e>
                      </m:rad>
                    </m:oMath>
                  </m:oMathPara>
                </a14:m>
                <a:endParaRPr lang="ru-RU" dirty="0"/>
              </a:p>
            </p:txBody>
          </p:sp>
        </mc:Choice>
        <mc:Fallback xmlns="">
          <p:sp>
            <p:nvSpPr>
              <p:cNvPr id="26" name="TextBox 25">
                <a:extLst>
                  <a:ext uri="{FF2B5EF4-FFF2-40B4-BE49-F238E27FC236}">
                    <a16:creationId xmlns:a16="http://schemas.microsoft.com/office/drawing/2014/main" id="{DB3F5168-08CE-4885-B1AF-64D561654400}"/>
                  </a:ext>
                </a:extLst>
              </p:cNvPr>
              <p:cNvSpPr txBox="1">
                <a:spLocks noRot="1" noChangeAspect="1" noMove="1" noResize="1" noEditPoints="1" noAdjustHandles="1" noChangeArrowheads="1" noChangeShapeType="1" noTextEdit="1"/>
              </p:cNvSpPr>
              <p:nvPr/>
            </p:nvSpPr>
            <p:spPr>
              <a:xfrm>
                <a:off x="5231903" y="3596761"/>
                <a:ext cx="5083892" cy="572208"/>
              </a:xfrm>
              <a:prstGeom prst="rect">
                <a:avLst/>
              </a:prstGeom>
              <a:blipFill>
                <a:blip r:embed="rId9"/>
                <a:stretch>
                  <a:fillRect b="-1064"/>
                </a:stretch>
              </a:blipFill>
            </p:spPr>
            <p:txBody>
              <a:bodyPr/>
              <a:lstStyle/>
              <a:p>
                <a:r>
                  <a:rPr lang="ru-RU">
                    <a:noFill/>
                  </a:rPr>
                  <a:t> </a:t>
                </a:r>
              </a:p>
            </p:txBody>
          </p:sp>
        </mc:Fallback>
      </mc:AlternateContent>
      <p:sp>
        <p:nvSpPr>
          <p:cNvPr id="27" name="TextBox 26">
            <a:extLst>
              <a:ext uri="{FF2B5EF4-FFF2-40B4-BE49-F238E27FC236}">
                <a16:creationId xmlns:a16="http://schemas.microsoft.com/office/drawing/2014/main" id="{C701814F-D232-430D-AFB0-E13B65A4A339}"/>
              </a:ext>
            </a:extLst>
          </p:cNvPr>
          <p:cNvSpPr txBox="1"/>
          <p:nvPr/>
        </p:nvSpPr>
        <p:spPr>
          <a:xfrm>
            <a:off x="6963668" y="4293096"/>
            <a:ext cx="1880643" cy="400110"/>
          </a:xfrm>
          <a:prstGeom prst="rect">
            <a:avLst/>
          </a:prstGeom>
          <a:noFill/>
        </p:spPr>
        <p:txBody>
          <a:bodyPr wrap="none" rtlCol="0">
            <a:spAutoFit/>
          </a:bodyPr>
          <a:lstStyle/>
          <a:p>
            <a:r>
              <a:rPr lang="ru-RU" sz="1000" dirty="0"/>
              <a:t>=0, т.к. скорости случайные и </a:t>
            </a:r>
          </a:p>
          <a:p>
            <a:r>
              <a:rPr lang="ru-RU" sz="1000" dirty="0"/>
              <a:t>не коррелированные</a:t>
            </a:r>
          </a:p>
        </p:txBody>
      </p:sp>
      <p:sp>
        <p:nvSpPr>
          <p:cNvPr id="28" name="Правая фигурная скобка 27">
            <a:extLst>
              <a:ext uri="{FF2B5EF4-FFF2-40B4-BE49-F238E27FC236}">
                <a16:creationId xmlns:a16="http://schemas.microsoft.com/office/drawing/2014/main" id="{813FD116-9F22-4F81-AA63-BF7D3A265AD9}"/>
              </a:ext>
            </a:extLst>
          </p:cNvPr>
          <p:cNvSpPr/>
          <p:nvPr/>
        </p:nvSpPr>
        <p:spPr>
          <a:xfrm rot="5400000">
            <a:off x="7281864" y="3739233"/>
            <a:ext cx="140720" cy="8690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454590F-A476-43B2-83D2-EC1824BB58B4}"/>
                  </a:ext>
                </a:extLst>
              </p:cNvPr>
              <p:cNvSpPr txBox="1"/>
              <p:nvPr/>
            </p:nvSpPr>
            <p:spPr>
              <a:xfrm>
                <a:off x="5356538" y="4864560"/>
                <a:ext cx="1068048" cy="309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ru-RU"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ru-RU" b="0" i="1" smtClean="0">
                                  <a:latin typeface="Cambria Math" panose="02040503050406030204" pitchFamily="18" charset="0"/>
                                </a:rPr>
                                <m:t>от</m:t>
                              </m:r>
                            </m:sub>
                          </m:sSub>
                        </m:e>
                      </m:acc>
                      <m:r>
                        <a:rPr lang="ru-RU" b="0" i="1" smtClean="0">
                          <a:latin typeface="Cambria Math" panose="02040503050406030204" pitchFamily="18" charset="0"/>
                        </a:rPr>
                        <m:t>=</m:t>
                      </m:r>
                      <m:rad>
                        <m:radPr>
                          <m:degHide m:val="on"/>
                          <m:ctrlPr>
                            <a:rPr lang="ru-RU" b="0" i="1" smtClean="0">
                              <a:latin typeface="Cambria Math" panose="02040503050406030204" pitchFamily="18" charset="0"/>
                            </a:rPr>
                          </m:ctrlPr>
                        </m:radPr>
                        <m:deg/>
                        <m:e>
                          <m:r>
                            <a:rPr lang="ru-RU" b="0" i="1" smtClean="0">
                              <a:latin typeface="Cambria Math" panose="02040503050406030204" pitchFamily="18" charset="0"/>
                            </a:rPr>
                            <m:t>2</m:t>
                          </m:r>
                        </m:e>
                      </m:rad>
                      <m:acc>
                        <m:accPr>
                          <m:chr m:val="̅"/>
                          <m:ctrlPr>
                            <a:rPr lang="ru-RU" b="0"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ru-RU" dirty="0"/>
              </a:p>
            </p:txBody>
          </p:sp>
        </mc:Choice>
        <mc:Fallback xmlns="">
          <p:sp>
            <p:nvSpPr>
              <p:cNvPr id="29" name="TextBox 28">
                <a:extLst>
                  <a:ext uri="{FF2B5EF4-FFF2-40B4-BE49-F238E27FC236}">
                    <a16:creationId xmlns:a16="http://schemas.microsoft.com/office/drawing/2014/main" id="{6454590F-A476-43B2-83D2-EC1824BB58B4}"/>
                  </a:ext>
                </a:extLst>
              </p:cNvPr>
              <p:cNvSpPr txBox="1">
                <a:spLocks noRot="1" noChangeAspect="1" noMove="1" noResize="1" noEditPoints="1" noAdjustHandles="1" noChangeArrowheads="1" noChangeShapeType="1" noTextEdit="1"/>
              </p:cNvSpPr>
              <p:nvPr/>
            </p:nvSpPr>
            <p:spPr>
              <a:xfrm>
                <a:off x="5356538" y="4864560"/>
                <a:ext cx="1068048" cy="309637"/>
              </a:xfrm>
              <a:prstGeom prst="rect">
                <a:avLst/>
              </a:prstGeom>
              <a:blipFill>
                <a:blip r:embed="rId10"/>
                <a:stretch>
                  <a:fillRect l="-2857" r="-30286" b="-1176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B48EF66-1A06-4886-9474-36C203F11C2F}"/>
                  </a:ext>
                </a:extLst>
              </p:cNvPr>
              <p:cNvSpPr txBox="1"/>
              <p:nvPr/>
            </p:nvSpPr>
            <p:spPr>
              <a:xfrm>
                <a:off x="5355778" y="5373216"/>
                <a:ext cx="1289007"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𝑛</m:t>
                          </m:r>
                        </m:den>
                      </m:f>
                    </m:oMath>
                  </m:oMathPara>
                </a14:m>
                <a:endParaRPr lang="ru-RU" dirty="0"/>
              </a:p>
            </p:txBody>
          </p:sp>
        </mc:Choice>
        <mc:Fallback xmlns="">
          <p:sp>
            <p:nvSpPr>
              <p:cNvPr id="30" name="TextBox 29">
                <a:extLst>
                  <a:ext uri="{FF2B5EF4-FFF2-40B4-BE49-F238E27FC236}">
                    <a16:creationId xmlns:a16="http://schemas.microsoft.com/office/drawing/2014/main" id="{DB48EF66-1A06-4886-9474-36C203F11C2F}"/>
                  </a:ext>
                </a:extLst>
              </p:cNvPr>
              <p:cNvSpPr txBox="1">
                <a:spLocks noRot="1" noChangeAspect="1" noMove="1" noResize="1" noEditPoints="1" noAdjustHandles="1" noChangeArrowheads="1" noChangeShapeType="1" noTextEdit="1"/>
              </p:cNvSpPr>
              <p:nvPr/>
            </p:nvSpPr>
            <p:spPr>
              <a:xfrm>
                <a:off x="5355778" y="5373216"/>
                <a:ext cx="1289007" cy="572273"/>
              </a:xfrm>
              <a:prstGeom prst="rect">
                <a:avLst/>
              </a:prstGeom>
              <a:blipFill>
                <a:blip r:embed="rId11"/>
                <a:stretch>
                  <a:fillRect b="-1064"/>
                </a:stretch>
              </a:blipFill>
            </p:spPr>
            <p:txBody>
              <a:bodyPr/>
              <a:lstStyle/>
              <a:p>
                <a:r>
                  <a:rPr lang="ru-RU">
                    <a:noFill/>
                  </a:rPr>
                  <a:t> </a:t>
                </a:r>
              </a:p>
            </p:txBody>
          </p:sp>
        </mc:Fallback>
      </mc:AlternateContent>
    </p:spTree>
    <p:extLst>
      <p:ext uri="{BB962C8B-B14F-4D97-AF65-F5344CB8AC3E}">
        <p14:creationId xmlns:p14="http://schemas.microsoft.com/office/powerpoint/2010/main" val="278056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Медицинское оформление (16: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0152_TF02901024" id="{D3FB73DA-77DE-4484-8776-52724816BD57}" vid="{56BAE48E-6669-4001-8E1C-1E9B5D1EADDA}"/>
    </a:ext>
  </a:extLst>
</a:theme>
</file>

<file path=ppt/theme/theme2.xml><?xml version="1.0" encoding="utf-8"?>
<a:theme xmlns:a="http://schemas.openxmlformats.org/drawingml/2006/main" name="Тема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Презентация в стиле медицины (широкоэкранный формат)</Template>
  <TotalTime>17027</TotalTime>
  <Words>7211</Words>
  <Application>Microsoft Office PowerPoint</Application>
  <PresentationFormat>Широкоэкранный</PresentationFormat>
  <Paragraphs>912</Paragraphs>
  <Slides>133</Slides>
  <Notes>3</Notes>
  <HiddenSlides>0</HiddenSlides>
  <MMClips>5</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133</vt:i4>
      </vt:variant>
    </vt:vector>
  </HeadingPairs>
  <TitlesOfParts>
    <vt:vector size="138" baseType="lpstr">
      <vt:lpstr>Arial</vt:lpstr>
      <vt:lpstr>Cambria Math</vt:lpstr>
      <vt:lpstr>Franklin Gothic Medium</vt:lpstr>
      <vt:lpstr>Roboto</vt:lpstr>
      <vt:lpstr>Медицинское оформление (16:9)</vt:lpstr>
      <vt:lpstr>Задачи и технологии микрофлуидики</vt:lpstr>
      <vt:lpstr>ВВЕДЕНИЕ</vt:lpstr>
      <vt:lpstr>Размерности</vt:lpstr>
      <vt:lpstr>10 световых лет</vt:lpstr>
      <vt:lpstr>1 световой год - видно Солнце</vt:lpstr>
      <vt:lpstr>1014м - видна Солнечная систем</vt:lpstr>
      <vt:lpstr>1012м</vt:lpstr>
      <vt:lpstr>1011м</vt:lpstr>
      <vt:lpstr>1010м</vt:lpstr>
      <vt:lpstr>109м</vt:lpstr>
      <vt:lpstr>108м</vt:lpstr>
      <vt:lpstr>107м</vt:lpstr>
      <vt:lpstr>106м</vt:lpstr>
      <vt:lpstr>105м</vt:lpstr>
      <vt:lpstr>103м</vt:lpstr>
      <vt:lpstr>102м</vt:lpstr>
      <vt:lpstr>1м</vt:lpstr>
      <vt:lpstr>10-1м</vt:lpstr>
      <vt:lpstr>10-2м</vt:lpstr>
      <vt:lpstr>10-3м</vt:lpstr>
      <vt:lpstr>10-4м</vt:lpstr>
      <vt:lpstr>10-5м</vt:lpstr>
      <vt:lpstr>10-6м - клетки</vt:lpstr>
      <vt:lpstr>10-7м - хромосомы</vt:lpstr>
      <vt:lpstr>10-8м - ДНК</vt:lpstr>
      <vt:lpstr>10-9м - хромосомы</vt:lpstr>
      <vt:lpstr>10-10м атом углерода</vt:lpstr>
      <vt:lpstr>10-11м - электрон внутри атома</vt:lpstr>
      <vt:lpstr>10-12м орбита электрона</vt:lpstr>
      <vt:lpstr>10-13м внутреннее строение атома</vt:lpstr>
      <vt:lpstr>10-14м</vt:lpstr>
      <vt:lpstr>10-15м поверхность нейтрона</vt:lpstr>
      <vt:lpstr>10-15м - кварки</vt:lpstr>
      <vt:lpstr>Определение</vt:lpstr>
      <vt:lpstr>Междисциплинарность</vt:lpstr>
      <vt:lpstr>Микрожидкостные устройства</vt:lpstr>
      <vt:lpstr>чип генератора градиента</vt:lpstr>
      <vt:lpstr> Микрожидкостный чип SynVivo</vt:lpstr>
      <vt:lpstr>Задачи микрофлюидики</vt:lpstr>
      <vt:lpstr>Физические проблемы микро масштабного транспорта</vt:lpstr>
      <vt:lpstr>Нанофлюидика</vt:lpstr>
      <vt:lpstr>Примеры газовых микро потоков</vt:lpstr>
      <vt:lpstr>Микрофлюидные размерности</vt:lpstr>
      <vt:lpstr>Коммерческий интерес</vt:lpstr>
      <vt:lpstr>Научный интерес</vt:lpstr>
      <vt:lpstr>Механизм гребенчатого микропривода</vt:lpstr>
      <vt:lpstr>Микромотор</vt:lpstr>
      <vt:lpstr>HDD</vt:lpstr>
      <vt:lpstr>ПОСЛЕДНИЕ ТЕНДЕНЦИИ В ПРОИЗВОДСТВЕ ЖЕСТКИХ ДИСКОВ</vt:lpstr>
      <vt:lpstr>Сверхзвуковой микродвигатель</vt:lpstr>
      <vt:lpstr>Закон квадрата — куба</vt:lpstr>
      <vt:lpstr>Причины изменений поведения жидкости</vt:lpstr>
      <vt:lpstr>Поверхностное натяжение</vt:lpstr>
      <vt:lpstr>Режимы потоков</vt:lpstr>
      <vt:lpstr>Микропотоки газа : типичные области применения</vt:lpstr>
      <vt:lpstr>Измерения микро канала</vt:lpstr>
      <vt:lpstr>Отклонения от сплошного потока </vt:lpstr>
      <vt:lpstr>Измерения давления в режиме раннего перехода</vt:lpstr>
      <vt:lpstr>Режимы переходного и свободномолекулярного течения и минимум Кнудсена </vt:lpstr>
      <vt:lpstr>Парадокс Кнудсена</vt:lpstr>
      <vt:lpstr>Массовый расход в зависимости от перепада давления (гладкие трубы) </vt:lpstr>
      <vt:lpstr>Нелинейное распределение давления</vt:lpstr>
      <vt:lpstr>Нелинейное распределение давления</vt:lpstr>
      <vt:lpstr>ЖИДКИЕ НАНОПОТОКИ</vt:lpstr>
      <vt:lpstr>Отклонения от сплошной жидкости [2]</vt:lpstr>
      <vt:lpstr>ЖИДКОСТИ: поведение в нано масштабе</vt:lpstr>
      <vt:lpstr>Многостенная нанотрубка</vt:lpstr>
      <vt:lpstr>Фазовые границы внутри углеродных нанотрубок</vt:lpstr>
      <vt:lpstr>Жидкость внутри углеродных нанотрубок</vt:lpstr>
      <vt:lpstr>Системы полного микроанализа  (лаборатория на чипе)</vt:lpstr>
      <vt:lpstr>Электрокинетические эффекты</vt:lpstr>
      <vt:lpstr>Электрофорез</vt:lpstr>
      <vt:lpstr>Электроосмос </vt:lpstr>
      <vt:lpstr>Диффузиофорез и Диффузиоосмос </vt:lpstr>
      <vt:lpstr>Потенциал седиментации</vt:lpstr>
      <vt:lpstr>Текущий ток и потоковый потенциал</vt:lpstr>
      <vt:lpstr>Коллоидный вибрационный ток</vt:lpstr>
      <vt:lpstr>Электрическая звуковая амплитуда</vt:lpstr>
      <vt:lpstr>Технология производства</vt:lpstr>
      <vt:lpstr>Микрожидкостное устройство - Пленка</vt:lpstr>
      <vt:lpstr>Микрожидкостное устройство - Фотопечать</vt:lpstr>
      <vt:lpstr>Микрожидкостное устройство - 3D печать</vt:lpstr>
      <vt:lpstr>СТАТ.ФИЗИКА</vt:lpstr>
      <vt:lpstr>Межмолекулярные силы</vt:lpstr>
      <vt:lpstr>Три агрегатных состояния</vt:lpstr>
      <vt:lpstr>Моделирование жидкости</vt:lpstr>
      <vt:lpstr>Фундаментальные макроскопические предположения</vt:lpstr>
      <vt:lpstr>Предположение о непрерывности</vt:lpstr>
      <vt:lpstr>Гипотеза непрерывности</vt:lpstr>
      <vt:lpstr>Основы жидкости</vt:lpstr>
      <vt:lpstr>Масштабы сплошной среды</vt:lpstr>
      <vt:lpstr>Масштаб сплошной среды</vt:lpstr>
      <vt:lpstr>Масштаб сплошной среды</vt:lpstr>
      <vt:lpstr>Масштаб сплошной среды</vt:lpstr>
      <vt:lpstr>Гидромеханика в микроскопических масштабах</vt:lpstr>
      <vt:lpstr>Гидромеханика в микроскопических масштабах</vt:lpstr>
      <vt:lpstr>Потоки газа - Кинетическая теория газа</vt:lpstr>
      <vt:lpstr>Потоки газа - Кинетическая теория газа</vt:lpstr>
      <vt:lpstr>Средняя относительная скорость</vt:lpstr>
      <vt:lpstr>Газовые потоки — кинетическая газовая теория</vt:lpstr>
      <vt:lpstr>Газовые потоки — кинетическая газовая теория</vt:lpstr>
      <vt:lpstr>Газовые потоки — кинетическая газовая теория</vt:lpstr>
      <vt:lpstr>Классификация режимов течения</vt:lpstr>
      <vt:lpstr>Классификация режимов течения</vt:lpstr>
      <vt:lpstr>Практическая работа №1</vt:lpstr>
      <vt:lpstr>ПОТОКИ ГАЗА</vt:lpstr>
      <vt:lpstr>Сплошной и скользящий режимы течения Kn&lt;0,1</vt:lpstr>
      <vt:lpstr>Переходный режим (Кн &gt; 0,1)</vt:lpstr>
      <vt:lpstr>Переходный режим (Кн &gt; 0,1) - Продолжение</vt:lpstr>
      <vt:lpstr>Переходный режим (Кн &gt; 0,1) - Продолжение</vt:lpstr>
      <vt:lpstr>Переходный режим (Кн &gt; 0,1) - Продолжение</vt:lpstr>
      <vt:lpstr>Презентация PowerPoint</vt:lpstr>
      <vt:lpstr>Kn-&gt;0</vt:lpstr>
      <vt:lpstr>Kn-&gt;0</vt:lpstr>
      <vt:lpstr>Законы сохранения</vt:lpstr>
      <vt:lpstr>Сжимаемые микропотоки: модели первого порядка</vt:lpstr>
      <vt:lpstr>Сжимаемые микропотоки: модели первого порядка</vt:lpstr>
      <vt:lpstr>Роль коэффициентов аккомодации</vt:lpstr>
      <vt:lpstr>Роль коэффициентов аккомодации</vt:lpstr>
      <vt:lpstr>Коэффициенты аккомодации теплового и тангенциального импульса для типичного газа и поверхностей</vt:lpstr>
      <vt:lpstr>Установка</vt:lpstr>
      <vt:lpstr>Основные уравнения: уравнения Бернетта</vt:lpstr>
      <vt:lpstr>Тангенциальная скорость газа вблизи изотермической поверхности</vt:lpstr>
      <vt:lpstr>Разложение в ряд Тэйлора</vt:lpstr>
      <vt:lpstr>Регуляризованное условие проскальзывания</vt:lpstr>
      <vt:lpstr>Регуляризованное условие проскальзывания</vt:lpstr>
      <vt:lpstr>Регуляризованное условие проскальзывания</vt:lpstr>
      <vt:lpstr>Регуляризованное условие проскальзывания</vt:lpstr>
      <vt:lpstr>Резюме граничных условий проскальзывания</vt:lpstr>
      <vt:lpstr>Заметки</vt:lpstr>
      <vt:lpstr>Список литературы</vt:lpstr>
      <vt:lpstr>Список литературы</vt:lpstr>
      <vt:lpstr>Список литературы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Современный статус проблем создания искусственного сердца и других внутренних органов</dc:title>
  <dc:creator>Ilya Juhnowski</dc:creator>
  <cp:lastModifiedBy>Ilya Juhnowski</cp:lastModifiedBy>
  <cp:revision>186</cp:revision>
  <dcterms:created xsi:type="dcterms:W3CDTF">2022-02-13T13:06:37Z</dcterms:created>
  <dcterms:modified xsi:type="dcterms:W3CDTF">2022-03-04T07:23:18Z</dcterms:modified>
</cp:coreProperties>
</file>